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9" r:id="rId4"/>
    <p:sldId id="261" r:id="rId5"/>
    <p:sldId id="264" r:id="rId6"/>
    <p:sldId id="262" r:id="rId7"/>
    <p:sldId id="263" r:id="rId8"/>
    <p:sldId id="265" r:id="rId9"/>
    <p:sldId id="268" r:id="rId10"/>
    <p:sldId id="270" r:id="rId11"/>
    <p:sldId id="271" r:id="rId12"/>
    <p:sldId id="269" r:id="rId13"/>
    <p:sldId id="272"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ATOMIC ENERGY EDUCATION SOCIETY</a:t>
            </a:r>
          </a:p>
        </p:txBody>
      </p:sp>
      <p:sp>
        <p:nvSpPr>
          <p:cNvPr id="4" name="Rectangle 3"/>
          <p:cNvSpPr/>
          <p:nvPr/>
        </p:nvSpPr>
        <p:spPr>
          <a:xfrm>
            <a:off x="1219200" y="1600200"/>
            <a:ext cx="7315200" cy="1384995"/>
          </a:xfrm>
          <a:prstGeom prst="rect">
            <a:avLst/>
          </a:prstGeom>
        </p:spPr>
        <p:txBody>
          <a:bodyPr wrap="square">
            <a:spAutoFit/>
          </a:bodyPr>
          <a:lstStyle/>
          <a:p>
            <a:pPr algn="ctr"/>
            <a:r>
              <a:rPr lang="en-US" sz="2800" b="1" dirty="0"/>
              <a:t>SUBJECT – GEOGRAPHY</a:t>
            </a:r>
          </a:p>
          <a:p>
            <a:pPr algn="ctr"/>
            <a:r>
              <a:rPr lang="en-US" sz="2800" b="1" dirty="0"/>
              <a:t>STREAM – ARTS</a:t>
            </a:r>
          </a:p>
          <a:p>
            <a:pPr algn="ctr"/>
            <a:r>
              <a:rPr lang="en-US" sz="2800" b="1" dirty="0"/>
              <a:t>CLASS -12 </a:t>
            </a:r>
          </a:p>
        </p:txBody>
      </p:sp>
      <p:sp>
        <p:nvSpPr>
          <p:cNvPr id="6" name="TextBox 5"/>
          <p:cNvSpPr txBox="1"/>
          <p:nvPr/>
        </p:nvSpPr>
        <p:spPr>
          <a:xfrm>
            <a:off x="2057400" y="3048000"/>
            <a:ext cx="5486400" cy="954107"/>
          </a:xfrm>
          <a:prstGeom prst="rect">
            <a:avLst/>
          </a:prstGeom>
          <a:noFill/>
        </p:spPr>
        <p:txBody>
          <a:bodyPr wrap="square" rtlCol="0">
            <a:spAutoFit/>
          </a:bodyPr>
          <a:lstStyle/>
          <a:p>
            <a:pPr algn="ctr"/>
            <a:r>
              <a:rPr lang="en-US" sz="2800" b="1" dirty="0"/>
              <a:t>CHAPTER-02</a:t>
            </a:r>
            <a:br>
              <a:rPr lang="en-US" sz="2800" b="1" dirty="0"/>
            </a:br>
            <a:r>
              <a:rPr lang="en-US" sz="2800" b="1" dirty="0"/>
              <a:t>THE WORLD POPULATION</a:t>
            </a:r>
          </a:p>
        </p:txBody>
      </p:sp>
      <p:sp>
        <p:nvSpPr>
          <p:cNvPr id="8" name="TextBox 7"/>
          <p:cNvSpPr txBox="1"/>
          <p:nvPr/>
        </p:nvSpPr>
        <p:spPr>
          <a:xfrm>
            <a:off x="2133600" y="4495801"/>
            <a:ext cx="5410200" cy="461665"/>
          </a:xfrm>
          <a:prstGeom prst="rect">
            <a:avLst/>
          </a:prstGeom>
          <a:noFill/>
        </p:spPr>
        <p:txBody>
          <a:bodyPr wrap="square" rtlCol="0">
            <a:spAutoFit/>
          </a:bodyPr>
          <a:lstStyle/>
          <a:p>
            <a:pPr algn="ctr"/>
            <a:r>
              <a:rPr lang="en-US" sz="2400" b="1" dirty="0" smtClean="0"/>
              <a:t>MODULE-01/03</a:t>
            </a:r>
            <a:endParaRPr lang="en-US" sz="2400" b="1" dirty="0"/>
          </a:p>
        </p:txBody>
      </p:sp>
      <p:sp>
        <p:nvSpPr>
          <p:cNvPr id="9" name="TextBox 8"/>
          <p:cNvSpPr txBox="1"/>
          <p:nvPr/>
        </p:nvSpPr>
        <p:spPr>
          <a:xfrm>
            <a:off x="4572000" y="5943600"/>
            <a:ext cx="4267200" cy="646331"/>
          </a:xfrm>
          <a:prstGeom prst="rect">
            <a:avLst/>
          </a:prstGeom>
          <a:noFill/>
        </p:spPr>
        <p:txBody>
          <a:bodyPr wrap="square" rtlCol="0">
            <a:spAutoFit/>
          </a:bodyPr>
          <a:lstStyle/>
          <a:p>
            <a:r>
              <a:rPr lang="en-US" b="1" dirty="0"/>
              <a:t>Prepared By: </a:t>
            </a:r>
            <a:r>
              <a:rPr lang="en-US" b="1" dirty="0" err="1"/>
              <a:t>Mr</a:t>
            </a:r>
            <a:r>
              <a:rPr lang="en-US" b="1" dirty="0"/>
              <a:t> S.SADHUKHAN (PGT-SS)</a:t>
            </a:r>
          </a:p>
          <a:p>
            <a:r>
              <a:rPr lang="en-US" b="1" dirty="0"/>
              <a:t>AECS-2, JADUGUDA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81000" y="381000"/>
            <a:ext cx="8458200" cy="57246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POPULATION GROWTH</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Growth of Population</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It refers to the change in number of inhabitants of a territory during a specific period of time. This change may be positive as well as negative. It can be expressed either in terms of absolute numbers or in terms of percentage.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Growth Rate of Population</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This is the change of population expressed in percentage.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Natural Growth of Population</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This is the population increased by difference between births and deaths in a particular region between two points of time.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Natural Growth = Births </a:t>
            </a:r>
            <a:r>
              <a:rPr kumimoji="0" lang="en-US"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Deaths</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Actual Growth of Population: Births-Deaths + In Migration </a:t>
            </a:r>
            <a:r>
              <a:rPr kumimoji="0" lang="en-US"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Out Migration</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077200" cy="5724644"/>
          </a:xfrm>
          <a:prstGeom prst="rect">
            <a:avLst/>
          </a:prstGeom>
        </p:spPr>
        <p:txBody>
          <a:bodyPr wrap="square">
            <a:spAutoFit/>
          </a:bodyPr>
          <a:lstStyle/>
          <a:p>
            <a:pPr lvl="0" algn="just" eaLnBrk="0" fontAlgn="base" hangingPunct="0">
              <a:spcBef>
                <a:spcPct val="0"/>
              </a:spcBef>
              <a:spcAft>
                <a:spcPct val="0"/>
              </a:spcAft>
            </a:pPr>
            <a:r>
              <a:rPr lang="en-US" sz="3200" b="1" i="1" dirty="0" smtClean="0">
                <a:latin typeface="Times New Roman" pitchFamily="18" charset="0"/>
                <a:ea typeface="Calibri" pitchFamily="34" charset="0"/>
                <a:cs typeface="Times New Roman" pitchFamily="18" charset="0"/>
              </a:rPr>
              <a:t>Positive Growth of Population</a:t>
            </a:r>
            <a:r>
              <a:rPr lang="en-US" sz="3200" dirty="0" smtClean="0">
                <a:latin typeface="Times New Roman" pitchFamily="18" charset="0"/>
                <a:ea typeface="Calibri" pitchFamily="34" charset="0"/>
                <a:cs typeface="Times New Roman" pitchFamily="18" charset="0"/>
              </a:rPr>
              <a:t>: This happens when the birth rate is more than the death rate between two points of time or when people from other countries migrate permanently to a region.</a:t>
            </a:r>
          </a:p>
          <a:p>
            <a:pPr lvl="0" algn="just" eaLnBrk="0" fontAlgn="base" hangingPunct="0">
              <a:spcBef>
                <a:spcPct val="0"/>
              </a:spcBef>
              <a:spcAft>
                <a:spcPct val="0"/>
              </a:spcAft>
            </a:pPr>
            <a:endParaRPr lang="en-US" sz="1400" dirty="0" smtClean="0">
              <a:latin typeface="Arial" pitchFamily="34" charset="0"/>
              <a:cs typeface="Arial" pitchFamily="34" charset="0"/>
            </a:endParaRPr>
          </a:p>
          <a:p>
            <a:pPr lvl="0" algn="just" eaLnBrk="0" fontAlgn="base" hangingPunct="0">
              <a:spcBef>
                <a:spcPct val="0"/>
              </a:spcBef>
              <a:spcAft>
                <a:spcPct val="0"/>
              </a:spcAft>
            </a:pPr>
            <a:r>
              <a:rPr lang="en-US" sz="3200" b="1" i="1" dirty="0" smtClean="0">
                <a:latin typeface="Times New Roman" pitchFamily="18" charset="0"/>
                <a:ea typeface="Calibri" pitchFamily="34" charset="0"/>
                <a:cs typeface="Times New Roman" pitchFamily="18" charset="0"/>
              </a:rPr>
              <a:t>Negative Growth of Population</a:t>
            </a:r>
            <a:r>
              <a:rPr lang="en-US" sz="3200" dirty="0" smtClean="0">
                <a:latin typeface="Times New Roman" pitchFamily="18" charset="0"/>
                <a:ea typeface="Calibri" pitchFamily="34" charset="0"/>
                <a:cs typeface="Times New Roman" pitchFamily="18" charset="0"/>
              </a:rPr>
              <a:t>: If the population decreases between two points of time it is known as negative growth of population. It occurs when the birth rate falls below the death rate or people migrate to other countries.</a:t>
            </a:r>
            <a:endParaRPr lang="en-US" sz="4000" dirty="0" smtClean="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457200" y="533400"/>
            <a:ext cx="8229600" cy="43550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COMPONENTS  OF  POPULATION  CHANGE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There are three components of population change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Births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Deaths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Migration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7543800" cy="4832092"/>
          </a:xfrm>
          <a:prstGeom prst="rect">
            <a:avLst/>
          </a:prstGeom>
        </p:spPr>
        <p:txBody>
          <a:bodyPr wrap="square">
            <a:spAutoFit/>
          </a:bodyPr>
          <a:lstStyle/>
          <a:p>
            <a:pPr lvl="0" algn="just"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Crude Birth Rate (CBR) </a:t>
            </a:r>
            <a:r>
              <a:rPr lang="en-US" sz="2800" dirty="0" smtClean="0">
                <a:ea typeface="Calibri" pitchFamily="34" charset="0"/>
                <a:cs typeface="Times New Roman" pitchFamily="18" charset="0"/>
              </a:rPr>
              <a:t>–</a:t>
            </a:r>
            <a:r>
              <a:rPr lang="en-US" sz="2800" dirty="0" smtClean="0">
                <a:latin typeface="Times New Roman" pitchFamily="18" charset="0"/>
                <a:ea typeface="Calibri" pitchFamily="34" charset="0"/>
                <a:cs typeface="Times New Roman" pitchFamily="18" charset="0"/>
              </a:rPr>
              <a:t>It is expressed as number of live births in a year per thousand of population. </a:t>
            </a:r>
            <a:endParaRPr lang="en-US" sz="1200" dirty="0" smtClean="0">
              <a:latin typeface="Arial" pitchFamily="34" charset="0"/>
              <a:cs typeface="Arial" pitchFamily="34" charset="0"/>
            </a:endParaRPr>
          </a:p>
          <a:p>
            <a:pPr lvl="0" algn="just"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CBR = Bi/P *1000</a:t>
            </a:r>
            <a:endParaRPr lang="en-US" sz="1200" dirty="0" smtClean="0">
              <a:latin typeface="Arial" pitchFamily="34" charset="0"/>
              <a:cs typeface="Arial" pitchFamily="34" charset="0"/>
            </a:endParaRPr>
          </a:p>
          <a:p>
            <a:pPr lvl="0" algn="just"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CBR = Crude Birth Rate; Bi = live births during the year; P= Midyear population of the area</a:t>
            </a:r>
            <a:endParaRPr lang="en-US" sz="1200" dirty="0" smtClean="0">
              <a:latin typeface="Arial" pitchFamily="34" charset="0"/>
              <a:cs typeface="Arial" pitchFamily="34" charset="0"/>
            </a:endParaRPr>
          </a:p>
          <a:p>
            <a:pPr lvl="0" algn="just"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Crude Death Rate (CDR) </a:t>
            </a:r>
            <a:r>
              <a:rPr lang="en-US" sz="2800" dirty="0" smtClean="0">
                <a:ea typeface="Calibri" pitchFamily="34" charset="0"/>
                <a:cs typeface="Times New Roman" pitchFamily="18" charset="0"/>
              </a:rPr>
              <a:t>–</a:t>
            </a:r>
            <a:r>
              <a:rPr lang="en-US" sz="2800" dirty="0" smtClean="0">
                <a:latin typeface="Times New Roman" pitchFamily="18" charset="0"/>
                <a:ea typeface="Calibri" pitchFamily="34" charset="0"/>
                <a:cs typeface="Times New Roman" pitchFamily="18" charset="0"/>
              </a:rPr>
              <a:t> It is expressed in terms of number of deaths in a particular year per thousand of population in a particular region. </a:t>
            </a:r>
            <a:endParaRPr lang="en-US" sz="1200" dirty="0" smtClean="0">
              <a:latin typeface="Arial" pitchFamily="34" charset="0"/>
              <a:cs typeface="Arial" pitchFamily="34" charset="0"/>
            </a:endParaRPr>
          </a:p>
          <a:p>
            <a:pPr lvl="0" algn="just"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CDR= D/P * 1000</a:t>
            </a:r>
            <a:endParaRPr lang="en-US" sz="1200" dirty="0" smtClean="0">
              <a:latin typeface="Arial" pitchFamily="34" charset="0"/>
              <a:cs typeface="Arial" pitchFamily="34" charset="0"/>
            </a:endParaRPr>
          </a:p>
          <a:p>
            <a:pPr lvl="0" algn="just"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CDR= Crude Death Rate; D= Number of deaths; P= Estimated mid-year population of that year.  </a:t>
            </a:r>
            <a:endParaRPr lang="en-US" sz="3600" dirty="0" smtClean="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905000"/>
            <a:ext cx="8617430" cy="1200329"/>
          </a:xfrm>
          <a:prstGeom prst="rect">
            <a:avLst/>
          </a:prstGeom>
        </p:spPr>
        <p:txBody>
          <a:bodyPr wrap="square">
            <a:spAutoFit/>
          </a:bodyPr>
          <a:lstStyle/>
          <a:p>
            <a:r>
              <a:rPr lang="en-US" sz="6000" dirty="0" smtClean="0">
                <a:latin typeface="Times New Roman" pitchFamily="18" charset="0"/>
                <a:ea typeface="Calibri" pitchFamily="34" charset="0"/>
                <a:cs typeface="Times New Roman" pitchFamily="18" charset="0"/>
              </a:rPr>
              <a:t>        </a:t>
            </a:r>
            <a:r>
              <a:rPr lang="en-US" sz="7200" b="1" dirty="0" smtClean="0">
                <a:latin typeface="Times New Roman" pitchFamily="18" charset="0"/>
                <a:ea typeface="Calibri" pitchFamily="34" charset="0"/>
                <a:cs typeface="Times New Roman" pitchFamily="18" charset="0"/>
              </a:rPr>
              <a:t>THANK   YOU</a:t>
            </a:r>
            <a:endParaRPr lang="en-US" sz="6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Distribution, Density and Growth</a:t>
            </a:r>
            <a:br>
              <a:rPr lang="en-US" b="1" dirty="0"/>
            </a:br>
            <a:endParaRPr lang="en-US" b="1" dirty="0"/>
          </a:p>
        </p:txBody>
      </p:sp>
      <p:sp>
        <p:nvSpPr>
          <p:cNvPr id="3" name="Content Placeholder 2"/>
          <p:cNvSpPr>
            <a:spLocks noGrp="1"/>
          </p:cNvSpPr>
          <p:nvPr>
            <p:ph idx="1"/>
          </p:nvPr>
        </p:nvSpPr>
        <p:spPr/>
        <p:txBody>
          <a:bodyPr/>
          <a:lstStyle/>
          <a:p>
            <a:pPr marL="0" indent="0" algn="ctr">
              <a:buNone/>
            </a:pPr>
            <a:r>
              <a:rPr lang="en-US" b="1" dirty="0" smtClean="0"/>
              <a:t>PATTERNS </a:t>
            </a:r>
            <a:r>
              <a:rPr lang="en-US" b="1" dirty="0"/>
              <a:t>OF POPULATION DISTRIBUTION IN THE WORLD</a:t>
            </a:r>
          </a:p>
          <a:p>
            <a:pPr marL="0" indent="0" algn="just">
              <a:buNone/>
            </a:pPr>
            <a:r>
              <a:rPr lang="en-US" dirty="0"/>
              <a:t>The 10 most populous countries of the world contribute about 60% of the world’s population. Of these 10 countries, 6 are located in Asia.</a:t>
            </a:r>
          </a:p>
          <a:p>
            <a:pPr marL="0" indent="0">
              <a:buNone/>
            </a:pPr>
            <a:endParaRPr lang="en-US" dirty="0"/>
          </a:p>
        </p:txBody>
      </p:sp>
    </p:spTree>
    <p:extLst>
      <p:ext uri="{BB962C8B-B14F-4D97-AF65-F5344CB8AC3E}">
        <p14:creationId xmlns="" xmlns:p14="http://schemas.microsoft.com/office/powerpoint/2010/main" val="1127100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52400"/>
            <a:ext cx="7772400" cy="993775"/>
          </a:xfrm>
        </p:spPr>
        <p:txBody>
          <a:bodyPr>
            <a:normAutofit fontScale="90000"/>
          </a:bodyPr>
          <a:lstStyle/>
          <a:p>
            <a:r>
              <a:rPr lang="en-US" dirty="0"/>
              <a:t/>
            </a:r>
            <a:br>
              <a:rPr lang="en-US" dirty="0"/>
            </a:br>
            <a:r>
              <a:rPr lang="en-US" dirty="0" smtClean="0"/>
              <a:t>MOST  </a:t>
            </a:r>
            <a:r>
              <a:rPr lang="en-US" dirty="0"/>
              <a:t>POPULOUS  COUNTRIES</a:t>
            </a:r>
          </a:p>
        </p:txBody>
      </p:sp>
      <p:pic>
        <p:nvPicPr>
          <p:cNvPr id="4" name="Picture 3" descr="C:\Users\user\Desktop\MOST POPULOUS.jpg"/>
          <p:cNvPicPr/>
          <p:nvPr/>
        </p:nvPicPr>
        <p:blipFill>
          <a:blip r:embed="rId2" cstate="print"/>
          <a:srcRect/>
          <a:stretch>
            <a:fillRect/>
          </a:stretch>
        </p:blipFill>
        <p:spPr bwMode="auto">
          <a:xfrm>
            <a:off x="990600" y="1295400"/>
            <a:ext cx="7239000" cy="4953000"/>
          </a:xfrm>
          <a:prstGeom prst="rect">
            <a:avLst/>
          </a:prstGeom>
          <a:noFill/>
          <a:ln w="9525">
            <a:noFill/>
            <a:miter lim="800000"/>
            <a:headEnd/>
            <a:tailEnd/>
          </a:ln>
        </p:spPr>
      </p:pic>
    </p:spTree>
    <p:extLst>
      <p:ext uri="{BB962C8B-B14F-4D97-AF65-F5344CB8AC3E}">
        <p14:creationId xmlns="" xmlns:p14="http://schemas.microsoft.com/office/powerpoint/2010/main" val="478865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940088"/>
          </a:xfrm>
          <a:prstGeom prst="rect">
            <a:avLst/>
          </a:prstGeom>
        </p:spPr>
        <p:txBody>
          <a:bodyPr wrap="square">
            <a:spAutoFit/>
          </a:bodyPr>
          <a:lstStyle/>
          <a:p>
            <a:pPr algn="ctr"/>
            <a:r>
              <a:rPr lang="en-US" sz="3200" b="1" dirty="0"/>
              <a:t>DENSITY OF </a:t>
            </a:r>
            <a:r>
              <a:rPr lang="en-US" sz="3200" b="1" dirty="0" smtClean="0"/>
              <a:t>POPULATION</a:t>
            </a:r>
          </a:p>
          <a:p>
            <a:pPr algn="ctr"/>
            <a:endParaRPr lang="en-US" sz="3200" b="1" dirty="0"/>
          </a:p>
          <a:p>
            <a:pPr algn="ctr"/>
            <a:r>
              <a:rPr lang="en-US" sz="3600" b="1" dirty="0"/>
              <a:t>Density of Population  =  Population/Area</a:t>
            </a:r>
          </a:p>
          <a:p>
            <a:endParaRPr lang="en-US" dirty="0"/>
          </a:p>
          <a:p>
            <a:r>
              <a:rPr lang="en-US" sz="2400" b="1" dirty="0" smtClean="0"/>
              <a:t>        Densely </a:t>
            </a:r>
            <a:r>
              <a:rPr lang="en-US" sz="2400" b="1" dirty="0"/>
              <a:t>Populated Regions  -- more than 200 persons per </a:t>
            </a:r>
            <a:r>
              <a:rPr lang="en-US" sz="2400" b="1" dirty="0" smtClean="0"/>
              <a:t>sq.km</a:t>
            </a:r>
          </a:p>
          <a:p>
            <a:endParaRPr lang="en-US" dirty="0"/>
          </a:p>
          <a:p>
            <a:pPr algn="just"/>
            <a:r>
              <a:rPr lang="en-US" dirty="0"/>
              <a:t>	</a:t>
            </a:r>
            <a:r>
              <a:rPr lang="en-US" sz="2800" dirty="0"/>
              <a:t>East Asia(</a:t>
            </a:r>
            <a:r>
              <a:rPr lang="en-US" sz="2800" dirty="0" err="1"/>
              <a:t>China,Japan,South</a:t>
            </a:r>
            <a:r>
              <a:rPr lang="en-US" sz="2800" dirty="0"/>
              <a:t> Korea and Taiwan)</a:t>
            </a:r>
          </a:p>
          <a:p>
            <a:pPr algn="just"/>
            <a:r>
              <a:rPr lang="en-US" sz="2800" dirty="0"/>
              <a:t>	South Asia(</a:t>
            </a:r>
            <a:r>
              <a:rPr lang="en-US" sz="2800" dirty="0" err="1"/>
              <a:t>India,Pakistan,Bangladesh,Sri</a:t>
            </a:r>
            <a:r>
              <a:rPr lang="en-US" sz="2800" dirty="0"/>
              <a:t> Lanka </a:t>
            </a:r>
            <a:endParaRPr lang="en-US" sz="2800" dirty="0" smtClean="0"/>
          </a:p>
          <a:p>
            <a:pPr algn="just"/>
            <a:r>
              <a:rPr lang="en-US" sz="2800" dirty="0" smtClean="0"/>
              <a:t>            and </a:t>
            </a:r>
            <a:r>
              <a:rPr lang="en-US" sz="2800" dirty="0"/>
              <a:t>Nepal)</a:t>
            </a:r>
          </a:p>
          <a:p>
            <a:pPr algn="just"/>
            <a:r>
              <a:rPr lang="en-US" sz="2800" dirty="0"/>
              <a:t>	North-West Europe (U.K, </a:t>
            </a:r>
            <a:r>
              <a:rPr lang="en-US" sz="2800" dirty="0" err="1"/>
              <a:t>France,Germany,Netherlands</a:t>
            </a:r>
            <a:r>
              <a:rPr lang="en-US" sz="2800" dirty="0"/>
              <a:t>, </a:t>
            </a:r>
            <a:r>
              <a:rPr lang="en-US" sz="2800" dirty="0" smtClean="0"/>
              <a:t>                       </a:t>
            </a:r>
          </a:p>
          <a:p>
            <a:pPr algn="just"/>
            <a:r>
              <a:rPr lang="en-US" sz="2800" dirty="0" smtClean="0"/>
              <a:t>           </a:t>
            </a:r>
            <a:r>
              <a:rPr lang="en-US" sz="2800" dirty="0" err="1" smtClean="0"/>
              <a:t>Belgium,Luxemberg,Ireland,Denmark,Spain</a:t>
            </a:r>
            <a:r>
              <a:rPr lang="en-US" sz="2800" dirty="0" smtClean="0"/>
              <a:t> </a:t>
            </a:r>
            <a:r>
              <a:rPr lang="en-US" sz="2800" dirty="0"/>
              <a:t>and Italy)</a:t>
            </a:r>
          </a:p>
          <a:p>
            <a:pPr algn="just"/>
            <a:r>
              <a:rPr lang="en-US" sz="2800" dirty="0"/>
              <a:t>	Eastern North America (North-East United States and </a:t>
            </a:r>
            <a:r>
              <a:rPr lang="en-US" sz="2800" dirty="0" smtClean="0"/>
              <a:t>    </a:t>
            </a:r>
          </a:p>
          <a:p>
            <a:pPr algn="just"/>
            <a:r>
              <a:rPr lang="en-US" sz="2800" dirty="0" smtClean="0"/>
              <a:t>            South- </a:t>
            </a:r>
            <a:r>
              <a:rPr lang="en-US" sz="2800" dirty="0"/>
              <a:t>East </a:t>
            </a:r>
            <a:r>
              <a:rPr lang="en-US" sz="2800" dirty="0" smtClean="0"/>
              <a:t>Canada</a:t>
            </a:r>
            <a:r>
              <a:rPr lang="en-US" sz="2800" dirty="0"/>
              <a:t>)</a:t>
            </a:r>
          </a:p>
          <a:p>
            <a:endParaRPr lang="en-US" sz="2400" dirty="0" smtClean="0"/>
          </a:p>
        </p:txBody>
      </p:sp>
    </p:spTree>
    <p:extLst>
      <p:ext uri="{BB962C8B-B14F-4D97-AF65-F5344CB8AC3E}">
        <p14:creationId xmlns="" xmlns:p14="http://schemas.microsoft.com/office/powerpoint/2010/main" val="1441515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09600"/>
            <a:ext cx="7620000" cy="5201424"/>
          </a:xfrm>
          <a:prstGeom prst="rect">
            <a:avLst/>
          </a:prstGeom>
        </p:spPr>
        <p:txBody>
          <a:bodyPr wrap="square">
            <a:spAutoFit/>
          </a:bodyPr>
          <a:lstStyle/>
          <a:p>
            <a:pPr algn="ctr"/>
            <a:r>
              <a:rPr lang="en-US" sz="4000" b="1" dirty="0" smtClean="0"/>
              <a:t>Sparsely Populated Regions </a:t>
            </a:r>
            <a:r>
              <a:rPr lang="en-US" sz="4000" dirty="0" smtClean="0"/>
              <a:t>–   </a:t>
            </a:r>
            <a:r>
              <a:rPr lang="en-US" sz="2800" dirty="0" smtClean="0"/>
              <a:t> </a:t>
            </a:r>
          </a:p>
          <a:p>
            <a:r>
              <a:rPr lang="en-US" sz="4000" dirty="0" smtClean="0"/>
              <a:t>        </a:t>
            </a:r>
            <a:r>
              <a:rPr lang="en-US" sz="3600" dirty="0" smtClean="0"/>
              <a:t>less than 01 person per </a:t>
            </a:r>
            <a:r>
              <a:rPr lang="en-US" sz="3600" dirty="0" smtClean="0"/>
              <a:t>sq.km</a:t>
            </a:r>
          </a:p>
          <a:p>
            <a:endParaRPr lang="en-US" sz="3600" dirty="0" smtClean="0"/>
          </a:p>
          <a:p>
            <a:r>
              <a:rPr lang="en-US" sz="3600" dirty="0" smtClean="0"/>
              <a:t>        </a:t>
            </a:r>
            <a:r>
              <a:rPr lang="en-US" sz="3600" dirty="0" smtClean="0"/>
              <a:t> Deserts </a:t>
            </a:r>
            <a:r>
              <a:rPr lang="en-US" sz="3600" dirty="0" smtClean="0"/>
              <a:t>(hot and cold), arid and </a:t>
            </a:r>
            <a:r>
              <a:rPr lang="en-US" sz="3600" dirty="0" smtClean="0"/>
              <a:t>  </a:t>
            </a:r>
          </a:p>
          <a:p>
            <a:r>
              <a:rPr lang="en-US" sz="3600" dirty="0" smtClean="0"/>
              <a:t> </a:t>
            </a:r>
            <a:r>
              <a:rPr lang="en-US" sz="3600" dirty="0" smtClean="0"/>
              <a:t>        semi-arid </a:t>
            </a:r>
            <a:r>
              <a:rPr lang="en-US" sz="3600" dirty="0" smtClean="0"/>
              <a:t>areas</a:t>
            </a:r>
          </a:p>
          <a:p>
            <a:r>
              <a:rPr lang="en-US" sz="3600" dirty="0" smtClean="0"/>
              <a:t>	The polar caps(Tundra and </a:t>
            </a:r>
            <a:r>
              <a:rPr lang="en-US" sz="3600" dirty="0" smtClean="0"/>
              <a:t>  </a:t>
            </a:r>
          </a:p>
          <a:p>
            <a:r>
              <a:rPr lang="en-US" sz="3600" dirty="0" smtClean="0"/>
              <a:t> </a:t>
            </a:r>
            <a:r>
              <a:rPr lang="en-US" sz="3600" dirty="0" smtClean="0"/>
              <a:t>        Antarctica</a:t>
            </a:r>
            <a:r>
              <a:rPr lang="en-US" sz="3600" dirty="0" smtClean="0"/>
              <a:t>)</a:t>
            </a:r>
          </a:p>
          <a:p>
            <a:r>
              <a:rPr lang="en-US" sz="3600" dirty="0" smtClean="0"/>
              <a:t>	The lofty and rugged mountains</a:t>
            </a:r>
          </a:p>
          <a:p>
            <a:r>
              <a:rPr lang="en-US" sz="3600" dirty="0" smtClean="0"/>
              <a:t>	The Equatorial dense forests</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81000" y="304799"/>
            <a:ext cx="8382000" cy="624840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142013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533400"/>
            <a:ext cx="7391400" cy="707886"/>
          </a:xfrm>
          <a:prstGeom prst="rect">
            <a:avLst/>
          </a:prstGeom>
        </p:spPr>
        <p:txBody>
          <a:bodyPr wrap="square">
            <a:spAutoFit/>
          </a:bodyPr>
          <a:lstStyle/>
          <a:p>
            <a:r>
              <a:rPr lang="en-US" sz="4000" dirty="0" smtClean="0"/>
              <a:t>     </a:t>
            </a:r>
            <a:endParaRPr lang="en-US" sz="4000" dirty="0"/>
          </a:p>
        </p:txBody>
      </p:sp>
      <p:sp>
        <p:nvSpPr>
          <p:cNvPr id="2049" name="Rectangle 1"/>
          <p:cNvSpPr>
            <a:spLocks noChangeArrowheads="1"/>
          </p:cNvSpPr>
          <p:nvPr/>
        </p:nvSpPr>
        <p:spPr bwMode="auto">
          <a:xfrm>
            <a:off x="685800" y="533400"/>
            <a:ext cx="777240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FACTORS   INFLUENCING    THE DISTRIBUTION  OF  POPULATION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Geographical Factors</a:t>
            </a:r>
          </a:p>
          <a:p>
            <a:pPr marL="0" marR="0" lvl="0" indent="0" algn="ctr" defTabSz="914400" rtl="0" eaLnBrk="0" fontAlgn="base" latinLnBrk="0" hangingPunct="0">
              <a:lnSpc>
                <a:spcPct val="100000"/>
              </a:lnSpc>
              <a:spcBef>
                <a:spcPct val="0"/>
              </a:spcBef>
              <a:spcAft>
                <a:spcPct val="0"/>
              </a:spcAft>
              <a:buClrTx/>
              <a:buSzTx/>
              <a:buFontTx/>
              <a:buChar char="•"/>
              <a:tabLst/>
            </a:pPr>
            <a:endParaRPr lang="en-US" sz="2800" b="1" dirty="0" smtClean="0">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4800" b="0"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Availability of water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4800" b="0"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Landforms</a:t>
            </a:r>
            <a:r>
              <a:rPr kumimoji="0" lang="en-US" sz="4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4800" b="0"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Climate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4800" b="0"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Soils</a:t>
            </a:r>
            <a:endParaRPr kumimoji="0" lang="en-US" sz="6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990600" y="1411306"/>
            <a:ext cx="73914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Char char="§"/>
              <a:tabLst/>
            </a:pPr>
            <a:r>
              <a:rPr kumimoji="0" lang="en-US" sz="6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Economic Factors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4400" b="0"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Minerals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4400" b="0"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Urbanization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4400" b="0"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Industrialization</a:t>
            </a:r>
            <a:endParaRPr kumimoji="0" lang="en-US" sz="7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304800" y="1447800"/>
            <a:ext cx="84582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Char char="•"/>
              <a:tabLst/>
            </a:pPr>
            <a:r>
              <a:rPr kumimoji="0" lang="en-US"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Social and Cultural Factors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Some places attract more people because they have religious or cultural significance. In the same way-people tend to move away from places where there is social and political unrest. Many times government offer incentives to people to live in sparsely populated areas or move away from overcrowded places.</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490</Words>
  <Application>Microsoft Office PowerPoint</Application>
  <PresentationFormat>On-screen Show (4:3)</PresentationFormat>
  <Paragraphs>78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ATOMIC ENERGY EDUCATION SOCIETY</vt:lpstr>
      <vt:lpstr>Distribution, Density and Growth </vt:lpstr>
      <vt:lpstr> MOST  POPULOUS  COUNTRIES</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23</cp:revision>
  <dcterms:created xsi:type="dcterms:W3CDTF">2006-08-16T00:00:00Z</dcterms:created>
  <dcterms:modified xsi:type="dcterms:W3CDTF">2020-04-28T06:37:47Z</dcterms:modified>
</cp:coreProperties>
</file>