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91" r:id="rId4"/>
    <p:sldId id="293" r:id="rId5"/>
    <p:sldId id="297" r:id="rId6"/>
    <p:sldId id="298" r:id="rId7"/>
    <p:sldId id="300" r:id="rId8"/>
    <p:sldId id="299" r:id="rId9"/>
    <p:sldId id="292" r:id="rId10"/>
    <p:sldId id="287" r:id="rId11"/>
    <p:sldId id="289" r:id="rId12"/>
    <p:sldId id="278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78177"/>
            <a:ext cx="7620000" cy="523220"/>
          </a:xfr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man Old Style" pitchFamily="18" charset="0"/>
                <a:ea typeface="+mn-ea"/>
                <a:cs typeface="+mn-cs"/>
              </a:rPr>
              <a:t>ATOMIC ENERGY EDUCATION SOCIETY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76600"/>
            <a:ext cx="6400800" cy="9906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Bookman Old Style" pitchFamily="18" charset="0"/>
              </a:rPr>
              <a:t>CHAPTER- 10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Bookman Old Style" pitchFamily="18" charset="0"/>
              </a:rPr>
              <a:t>HUMAN SETTLEMENTS</a:t>
            </a:r>
            <a:endParaRPr lang="en-US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4362555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man Old Style" pitchFamily="18" charset="0"/>
              </a:rPr>
              <a:t>MODULE-02/02</a:t>
            </a:r>
            <a:endParaRPr lang="en-US" sz="2800" b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4478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man Old Style" pitchFamily="18" charset="0"/>
              </a:rPr>
              <a:t>SUBJECT – GEOGRAPHY</a:t>
            </a:r>
          </a:p>
          <a:p>
            <a:pPr algn="ctr"/>
            <a:r>
              <a:rPr lang="en-US" sz="2800" b="1" dirty="0" smtClean="0">
                <a:latin typeface="Bookman Old Style" pitchFamily="18" charset="0"/>
              </a:rPr>
              <a:t>STREAM – ARTS</a:t>
            </a:r>
          </a:p>
          <a:p>
            <a:pPr algn="ctr"/>
            <a:r>
              <a:rPr lang="en-US" sz="2800" b="1" dirty="0" smtClean="0">
                <a:latin typeface="Bookman Old Style" pitchFamily="18" charset="0"/>
              </a:rPr>
              <a:t>CLASS -12 </a:t>
            </a:r>
            <a:endParaRPr lang="en-US" sz="2800" b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5867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man Old Style" pitchFamily="18" charset="0"/>
              </a:rPr>
              <a:t>Prepared By: Mr. S.SADHUKHAN (PGT-SS)</a:t>
            </a:r>
          </a:p>
          <a:p>
            <a:r>
              <a:rPr lang="en-US" b="1" dirty="0" smtClean="0">
                <a:latin typeface="Bookman Old Style" pitchFamily="18" charset="0"/>
              </a:rPr>
              <a:t>AECS-2, JADUGUDA</a:t>
            </a:r>
            <a:endParaRPr lang="en-US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762000"/>
            <a:ext cx="6858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 </a:t>
            </a:r>
            <a:r>
              <a:rPr lang="en-US" dirty="0" smtClean="0"/>
              <a:t>.       </a:t>
            </a:r>
            <a:r>
              <a:rPr lang="en-US" sz="2400" b="1" dirty="0" smtClean="0"/>
              <a:t>ECONOMIC PROBLEMS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1. Decreasing employment</a:t>
            </a:r>
            <a:br>
              <a:rPr lang="en-US" sz="2400" dirty="0"/>
            </a:br>
            <a:r>
              <a:rPr lang="en-US" sz="2400" dirty="0"/>
              <a:t>2. Pool of unskilled and semi-skilled </a:t>
            </a:r>
            <a:r>
              <a:rPr lang="en-US" sz="2400" dirty="0" err="1"/>
              <a:t>labour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3. Saturated employment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60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7772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LcParenBoth" startAt="2"/>
            </a:pPr>
            <a:endParaRPr lang="en-US" dirty="0" smtClean="0"/>
          </a:p>
          <a:p>
            <a:pPr marL="400050" indent="-400050">
              <a:buAutoNum type="romanLcParenBoth" startAt="2"/>
            </a:pPr>
            <a:endParaRPr lang="en-US" sz="2400" dirty="0"/>
          </a:p>
          <a:p>
            <a:pPr marL="400050" indent="-400050">
              <a:buAutoNum type="romanLcParenBoth" startAt="2"/>
            </a:pPr>
            <a:endParaRPr lang="en-US" dirty="0" smtClean="0"/>
          </a:p>
          <a:p>
            <a:pPr marL="400050" indent="-400050">
              <a:buAutoNum type="romanLcParenBoth" startAt="2"/>
            </a:pPr>
            <a:endParaRPr lang="en-US" dirty="0"/>
          </a:p>
          <a:p>
            <a:pPr marL="400050" indent="-400050">
              <a:buAutoNum type="romanLcParenBoth" startAt="2"/>
            </a:pPr>
            <a:endParaRPr lang="en-US" dirty="0" smtClean="0"/>
          </a:p>
          <a:p>
            <a:pPr marL="400050" indent="-400050">
              <a:buAutoNum type="romanLcParenBoth" startAt="2"/>
            </a:pPr>
            <a:endParaRPr lang="en-US" dirty="0"/>
          </a:p>
          <a:p>
            <a:pPr marL="400050" indent="-400050">
              <a:buAutoNum type="romanLcParenBoth" startAt="2"/>
            </a:pPr>
            <a:endParaRPr lang="en-US" dirty="0" smtClean="0"/>
          </a:p>
          <a:p>
            <a:pPr marL="400050" indent="-400050">
              <a:buAutoNum type="romanLcParenBoth" startAt="2"/>
            </a:pPr>
            <a:endParaRPr lang="en-US" dirty="0"/>
          </a:p>
          <a:p>
            <a:pPr marL="400050" indent="-400050">
              <a:buAutoNum type="romanLcParenBoth" startAt="2"/>
            </a:pPr>
            <a:endParaRPr lang="en-US" dirty="0" smtClean="0"/>
          </a:p>
          <a:p>
            <a:pPr marL="400050" indent="-400050">
              <a:buAutoNum type="romanLcParenBoth" startAt="2"/>
            </a:pPr>
            <a:endParaRPr lang="en-US" dirty="0"/>
          </a:p>
          <a:p>
            <a:pPr marL="400050" indent="-400050">
              <a:buAutoNum type="romanLcParenBoth" startAt="2"/>
            </a:pPr>
            <a:endParaRPr lang="en-US" dirty="0" smtClean="0"/>
          </a:p>
          <a:p>
            <a:pPr marL="400050" indent="-400050">
              <a:buAutoNum type="romanLcParenBoth" startAt="2"/>
            </a:pPr>
            <a:endParaRPr lang="en-US" dirty="0"/>
          </a:p>
          <a:p>
            <a:pPr marL="400050" indent="-400050">
              <a:buAutoNum type="romanLcParenBoth" startAt="2"/>
            </a:pPr>
            <a:endParaRPr lang="en-US" dirty="0" smtClean="0"/>
          </a:p>
          <a:p>
            <a:pPr marL="400050" indent="-400050">
              <a:buAutoNum type="romanLcParenBoth" startAt="2"/>
            </a:pPr>
            <a:endParaRPr lang="en-US" dirty="0"/>
          </a:p>
          <a:p>
            <a:pPr marL="400050" indent="-400050">
              <a:buAutoNum type="romanLcParenBoth" startAt="2"/>
            </a:pPr>
            <a:endParaRPr lang="en-US" dirty="0" smtClean="0"/>
          </a:p>
          <a:p>
            <a:pPr marL="400050" indent="-400050">
              <a:buAutoNum type="romanLcParenBoth" startAt="2"/>
            </a:pPr>
            <a:endParaRPr lang="en-US" dirty="0"/>
          </a:p>
          <a:p>
            <a:pPr marL="400050" indent="-400050">
              <a:buAutoNum type="romanLcParenBoth" startAt="2"/>
            </a:pPr>
            <a:endParaRPr lang="en-US" dirty="0" smtClean="0"/>
          </a:p>
          <a:p>
            <a:pPr marL="400050" indent="-400050">
              <a:buAutoNum type="romanLcParenBoth" startAt="2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838200"/>
            <a:ext cx="6934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II    </a:t>
            </a:r>
            <a:r>
              <a:rPr lang="en-US" sz="2800" b="1" dirty="0"/>
              <a:t>SOCIO CULTURAL </a:t>
            </a:r>
            <a:r>
              <a:rPr lang="en-US" sz="2800" b="1" dirty="0" smtClean="0"/>
              <a:t>PROBLEMS  </a:t>
            </a:r>
          </a:p>
          <a:p>
            <a:endParaRPr lang="en-US" sz="2800" b="1" dirty="0"/>
          </a:p>
          <a:p>
            <a:r>
              <a:rPr lang="en-US" sz="2800" dirty="0"/>
              <a:t>1. Lack of health and educational facilities,</a:t>
            </a:r>
          </a:p>
          <a:p>
            <a:r>
              <a:rPr lang="en-US" sz="2800" dirty="0"/>
              <a:t>2.Transport facilities</a:t>
            </a:r>
          </a:p>
          <a:p>
            <a:r>
              <a:rPr lang="en-US" sz="2800" dirty="0"/>
              <a:t>3.Unbalanced sex ratio,</a:t>
            </a:r>
          </a:p>
          <a:p>
            <a:r>
              <a:rPr lang="en-US" sz="2800" dirty="0"/>
              <a:t>4.Insufficient financial Resources,</a:t>
            </a:r>
          </a:p>
          <a:p>
            <a:r>
              <a:rPr lang="en-US" sz="2800" dirty="0"/>
              <a:t>5.Lack of basic needs</a:t>
            </a:r>
          </a:p>
        </p:txBody>
      </p:sp>
    </p:spTree>
    <p:extLst>
      <p:ext uri="{BB962C8B-B14F-4D97-AF65-F5344CB8AC3E}">
        <p14:creationId xmlns:p14="http://schemas.microsoft.com/office/powerpoint/2010/main" xmlns="" val="12423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68504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9144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III         </a:t>
            </a:r>
            <a:r>
              <a:rPr lang="en-US" sz="2800" b="1" dirty="0"/>
              <a:t>ENVORONMENTAL </a:t>
            </a:r>
            <a:r>
              <a:rPr lang="en-US" sz="2800" b="1" dirty="0" smtClean="0"/>
              <a:t>PROBLEMS</a:t>
            </a:r>
          </a:p>
          <a:p>
            <a:endParaRPr lang="en-US" sz="2800" b="1" dirty="0"/>
          </a:p>
          <a:p>
            <a:r>
              <a:rPr lang="en-US" sz="2800" dirty="0"/>
              <a:t>1.Lack of urban waste disposal,</a:t>
            </a:r>
          </a:p>
          <a:p>
            <a:r>
              <a:rPr lang="en-US" sz="2800" dirty="0"/>
              <a:t>2.Lack of potable water,</a:t>
            </a:r>
          </a:p>
          <a:p>
            <a:r>
              <a:rPr lang="en-US" sz="2800" dirty="0"/>
              <a:t>3.Improper sewerage facilities</a:t>
            </a:r>
          </a:p>
          <a:p>
            <a:r>
              <a:rPr lang="en-US" sz="2800" dirty="0"/>
              <a:t>4. Air pollution, water pollution, Noise pollution</a:t>
            </a:r>
          </a:p>
        </p:txBody>
      </p:sp>
    </p:spTree>
    <p:extLst>
      <p:ext uri="{BB962C8B-B14F-4D97-AF65-F5344CB8AC3E}">
        <p14:creationId xmlns:p14="http://schemas.microsoft.com/office/powerpoint/2010/main" xmlns="" val="5701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971800"/>
            <a:ext cx="8229600" cy="1143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latin typeface="Bookman Old Style" pitchFamily="18" charset="0"/>
              </a:rPr>
              <a:t>	</a:t>
            </a:r>
            <a:r>
              <a:rPr lang="en-US" sz="7200" b="1" dirty="0" smtClean="0">
                <a:solidFill>
                  <a:srgbClr val="002060"/>
                </a:solidFill>
                <a:latin typeface="Bookman Old Style" pitchFamily="18" charset="0"/>
              </a:rPr>
              <a:t>THANK YOU</a:t>
            </a:r>
            <a:endParaRPr lang="en-US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Classification of Urban settlement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2071637"/>
              </p:ext>
            </p:extLst>
          </p:nvPr>
        </p:nvGraphicFramePr>
        <p:xfrm>
          <a:off x="457200" y="1219200"/>
          <a:ext cx="7380100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7300"/>
                <a:gridCol w="3352800"/>
              </a:tblGrid>
              <a:tr h="1237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Bookman Old Style" pitchFamily="18" charset="0"/>
                          <a:ea typeface="Calibri"/>
                          <a:cs typeface="Mangal"/>
                        </a:rPr>
                        <a:t>Population size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Bookman Old Style" pitchFamily="18" charset="0"/>
                          <a:ea typeface="Calibri"/>
                          <a:cs typeface="Mangal"/>
                        </a:rPr>
                        <a:t>Colombia-1500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Bookman Old Style" pitchFamily="18" charset="0"/>
                          <a:ea typeface="Calibri"/>
                          <a:cs typeface="Mangal"/>
                        </a:rPr>
                        <a:t>USA,Thailand-2500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Bookman Old Style" pitchFamily="18" charset="0"/>
                          <a:ea typeface="Calibri"/>
                          <a:cs typeface="Mangal"/>
                        </a:rPr>
                        <a:t>Argentina,Portugal-2000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Bookman Old Style" pitchFamily="18" charset="0"/>
                          <a:ea typeface="Calibri"/>
                          <a:cs typeface="Mangal"/>
                        </a:rPr>
                        <a:t>India-5000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Bookman Old Style" pitchFamily="18" charset="0"/>
                          <a:ea typeface="Calibri"/>
                          <a:cs typeface="Mangal"/>
                        </a:rPr>
                        <a:t>Japan-30000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Bookman Old Style" pitchFamily="18" charset="0"/>
                          <a:ea typeface="Calibri"/>
                          <a:cs typeface="Mangal"/>
                        </a:rPr>
                        <a:t>Denmark/Sweden/Finland-250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Bookman Old Style" pitchFamily="18" charset="0"/>
                          <a:ea typeface="Calibri"/>
                          <a:cs typeface="Mangal"/>
                        </a:rPr>
                        <a:t>Iceland-300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Bookman Old Style" pitchFamily="18" charset="0"/>
                          <a:ea typeface="Calibri"/>
                          <a:cs typeface="Mangal"/>
                        </a:rPr>
                        <a:t>Canada,Venezuela-1000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 descr="C:\Documents and Settings\Administrator\Application Data\Microsoft\Media Catalog\06283_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2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8683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Functions </a:t>
            </a:r>
            <a:r>
              <a:rPr lang="en-US" sz="3200" b="1" dirty="0"/>
              <a:t>of </a:t>
            </a:r>
            <a:r>
              <a:rPr lang="en-US" sz="3200" b="1" dirty="0" smtClean="0"/>
              <a:t>Urban Centers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8688993"/>
              </p:ext>
            </p:extLst>
          </p:nvPr>
        </p:nvGraphicFramePr>
        <p:xfrm>
          <a:off x="228600" y="990599"/>
          <a:ext cx="8686800" cy="5562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1000"/>
                <a:gridCol w="4495800"/>
              </a:tblGrid>
              <a:tr h="556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ADMINISTRATIVE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TOWNS-(New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Delhi,Canberra,Beijing,Addis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Ababa,Washington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D.C., London)</a:t>
                      </a:r>
                    </a:p>
                    <a:p>
                      <a:pPr eaLnBrk="1" hangingPunct="1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TRADING/COMMERCIAL TOWN-(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Frankfurt,Amsterdam,Manchester,St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Louis, Baghdad, Agra)</a:t>
                      </a:r>
                    </a:p>
                    <a:p>
                      <a:pPr eaLnBrk="1" hangingPunct="1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CULTURAL TOWNS-(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Jerusalem,Mecca,Jagannath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puri,Varanasi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)</a:t>
                      </a:r>
                    </a:p>
                    <a:p>
                      <a:pPr eaLnBrk="1" hangingPunct="1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HEALTH &amp; RECREATION-(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Miami,Panaji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)</a:t>
                      </a:r>
                    </a:p>
                    <a:p>
                      <a:pPr eaLnBrk="1" hangingPunct="1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MINING TOWN-(Broken 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Hill,Dhanbad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)</a:t>
                      </a:r>
                    </a:p>
                    <a:p>
                      <a:pPr eaLnBrk="1" hangingPunct="1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INDUSTRIAL TOWN-(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Pittsburgh,Jamshedpur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)</a:t>
                      </a:r>
                    </a:p>
                    <a:p>
                      <a:pPr eaLnBrk="1" hangingPunct="1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TRANSPORT TOWN-(Singapore, 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MughalSarai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)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9" descr="C:\Documents and Settings\Administrator\Application Data\Microsoft\Media Catalog\Copy of 06378_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3945220" cy="27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94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Urban Settlements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2954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</a:t>
            </a:r>
            <a:r>
              <a:rPr lang="en-US" sz="2400" b="1" dirty="0" smtClean="0"/>
              <a:t>Town</a:t>
            </a:r>
            <a:r>
              <a:rPr lang="en-US" sz="2400" dirty="0" smtClean="0"/>
              <a:t> </a:t>
            </a:r>
            <a:r>
              <a:rPr lang="en-US" sz="2400" dirty="0"/>
              <a:t>- It is a compactly settled area usually larger than a village but smaller than a city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2.</a:t>
            </a:r>
            <a:r>
              <a:rPr lang="en-US" sz="2400" b="1" dirty="0" smtClean="0"/>
              <a:t>City</a:t>
            </a:r>
            <a:r>
              <a:rPr lang="en-US" sz="2400" dirty="0" smtClean="0"/>
              <a:t> </a:t>
            </a:r>
            <a:r>
              <a:rPr lang="en-US" sz="2400" dirty="0"/>
              <a:t>– A city is a large human settlement. It can be defined as a permanent and densely settled place with administratively defined boundaries whose members work primarily on non-agricultural tasks. Cities generally have extensive systems for housing</a:t>
            </a:r>
            <a:r>
              <a:rPr lang="en-US" sz="2400" dirty="0" smtClean="0"/>
              <a:t>, transportation, sanitation, utilities, land </a:t>
            </a:r>
            <a:r>
              <a:rPr lang="en-US" sz="2400" dirty="0"/>
              <a:t>use and communication.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8845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696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3.</a:t>
            </a:r>
            <a:r>
              <a:rPr lang="en-US" sz="2800" b="1" dirty="0" smtClean="0"/>
              <a:t>Conurbation</a:t>
            </a:r>
            <a:r>
              <a:rPr lang="en-US" sz="2800" dirty="0" smtClean="0"/>
              <a:t> </a:t>
            </a:r>
            <a:r>
              <a:rPr lang="en-US" sz="2800" dirty="0"/>
              <a:t>– The term conurbation was coined by Patrick Geddes in 1915 and applied to a large area of urban development that resulted from the merging of originally separate towns or cities through population growth and physical </a:t>
            </a:r>
            <a:r>
              <a:rPr lang="en-US" sz="2800" dirty="0" err="1"/>
              <a:t>expansion.Greater</a:t>
            </a:r>
            <a:r>
              <a:rPr lang="en-US" sz="2800" dirty="0"/>
              <a:t> </a:t>
            </a:r>
            <a:r>
              <a:rPr lang="en-US" sz="2800" dirty="0" err="1"/>
              <a:t>London,Mancester,Chicago</a:t>
            </a:r>
            <a:r>
              <a:rPr lang="en-US" sz="2800" dirty="0"/>
              <a:t> and Tokyo are examples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328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0"/>
            <a:ext cx="75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4.</a:t>
            </a:r>
            <a:r>
              <a:rPr lang="en-US" sz="2800" b="1" dirty="0" smtClean="0"/>
              <a:t>Megalopolis </a:t>
            </a:r>
            <a:r>
              <a:rPr lang="en-US" sz="2800" dirty="0"/>
              <a:t>– This Greek word meaning “great city” was given by Jean </a:t>
            </a:r>
            <a:r>
              <a:rPr lang="en-US" sz="2800" dirty="0" err="1"/>
              <a:t>Gottman</a:t>
            </a:r>
            <a:r>
              <a:rPr lang="en-US" sz="2800" dirty="0"/>
              <a:t> and signifies ‘super-metropolitan’ region extending ,as union of conurbations</a:t>
            </a:r>
            <a:r>
              <a:rPr lang="en-US" sz="2800" dirty="0" smtClean="0"/>
              <a:t>. It </a:t>
            </a:r>
            <a:r>
              <a:rPr lang="en-US" sz="2800" dirty="0"/>
              <a:t>is defined as a group of two or more roughly adjacent metropolitan </a:t>
            </a:r>
            <a:r>
              <a:rPr lang="en-US" sz="2800" dirty="0" err="1"/>
              <a:t>areas,which</a:t>
            </a:r>
            <a:r>
              <a:rPr lang="en-US" sz="2800" dirty="0"/>
              <a:t> may be somewhat separated or may merge into a continuous urban region</a:t>
            </a:r>
            <a:r>
              <a:rPr lang="en-US" sz="2800" dirty="0" smtClean="0"/>
              <a:t>. New </a:t>
            </a:r>
            <a:r>
              <a:rPr lang="en-US" sz="2800" dirty="0"/>
              <a:t>york city and surrounding areas including Long Island are an example of a megalopolis.</a:t>
            </a:r>
          </a:p>
        </p:txBody>
      </p:sp>
    </p:spTree>
    <p:extLst>
      <p:ext uri="{BB962C8B-B14F-4D97-AF65-F5344CB8AC3E}">
        <p14:creationId xmlns:p14="http://schemas.microsoft.com/office/powerpoint/2010/main" xmlns="" val="27842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946666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5. </a:t>
            </a:r>
            <a:r>
              <a:rPr lang="en-US" sz="2400" b="1" dirty="0" smtClean="0"/>
              <a:t>Million </a:t>
            </a:r>
            <a:r>
              <a:rPr lang="en-US" sz="2400" b="1" dirty="0"/>
              <a:t>City </a:t>
            </a:r>
            <a:r>
              <a:rPr lang="en-US" sz="2400" dirty="0"/>
              <a:t>– It is a city with one million (or more) inhabitants. </a:t>
            </a:r>
            <a:r>
              <a:rPr lang="en-US" sz="2400" dirty="0" err="1"/>
              <a:t>Eg</a:t>
            </a:r>
            <a:r>
              <a:rPr lang="en-US" sz="2400" dirty="0"/>
              <a:t>: Tokyo(Japan) 27.2 </a:t>
            </a:r>
            <a:r>
              <a:rPr lang="en-US" sz="2400" dirty="0" err="1"/>
              <a:t>million.London</a:t>
            </a:r>
            <a:r>
              <a:rPr lang="en-US" sz="2400" dirty="0"/>
              <a:t> reached the million mark in 1800,followed by Paris in 1850,New York in 1860.</a:t>
            </a:r>
          </a:p>
        </p:txBody>
      </p:sp>
    </p:spTree>
    <p:extLst>
      <p:ext uri="{BB962C8B-B14F-4D97-AF65-F5344CB8AC3E}">
        <p14:creationId xmlns:p14="http://schemas.microsoft.com/office/powerpoint/2010/main" xmlns="" val="30367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1026" name="Picture 2" descr="K:\20200824_104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173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67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9445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PROBLEMS </a:t>
            </a:r>
            <a:r>
              <a:rPr lang="en-US" sz="3200" b="1" dirty="0"/>
              <a:t>OF URBAN SETTLEMENT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3895155"/>
              </p:ext>
            </p:extLst>
          </p:nvPr>
        </p:nvGraphicFramePr>
        <p:xfrm>
          <a:off x="228600" y="1143000"/>
          <a:ext cx="8153400" cy="403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1400"/>
                <a:gridCol w="4572000"/>
              </a:tblGrid>
              <a:tr h="403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33400" indent="-533400" eaLnBrk="1" hangingPunct="1">
                        <a:lnSpc>
                          <a:spcPct val="90000"/>
                        </a:lnSpc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ECONOMIC PROBLEM-</a:t>
                      </a:r>
                    </a:p>
                    <a:p>
                      <a:pPr marL="533400" indent="-533400" eaLnBrk="1" hangingPunct="1">
                        <a:lnSpc>
                          <a:spcPct val="90000"/>
                        </a:lnSpc>
                        <a:buFont typeface="Symbol" pitchFamily="18" charset="2"/>
                        <a:buAutoNum type="arabicPeriod"/>
                      </a:pPr>
                      <a:r>
                        <a:rPr lang="en-US" sz="2000" b="1" dirty="0" smtClean="0"/>
                        <a:t>Unemployment</a:t>
                      </a:r>
                    </a:p>
                    <a:p>
                      <a:pPr marL="533400" indent="-533400" eaLnBrk="1" hangingPunct="1">
                        <a:lnSpc>
                          <a:spcPct val="90000"/>
                        </a:lnSpc>
                        <a:buFont typeface="Symbol" pitchFamily="18" charset="2"/>
                        <a:buAutoNum type="arabicPeriod"/>
                      </a:pPr>
                      <a:r>
                        <a:rPr lang="en-US" sz="2000" b="1" dirty="0" smtClean="0"/>
                        <a:t>Unskilled </a:t>
                      </a:r>
                      <a:r>
                        <a:rPr lang="en-US" sz="2000" b="1" dirty="0" err="1" smtClean="0"/>
                        <a:t>labour</a:t>
                      </a:r>
                      <a:endParaRPr lang="en-US" sz="2000" b="1" dirty="0" smtClean="0"/>
                    </a:p>
                    <a:p>
                      <a:pPr marL="533400" indent="-533400" eaLnBrk="1" hangingPunct="1">
                        <a:lnSpc>
                          <a:spcPct val="90000"/>
                        </a:lnSpc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SOCIO-CULTURAL PROBLEM-</a:t>
                      </a:r>
                    </a:p>
                    <a:p>
                      <a:pPr marL="533400" indent="-533400" eaLnBrk="1" hangingPunct="1">
                        <a:lnSpc>
                          <a:spcPct val="90000"/>
                        </a:lnSpc>
                        <a:buFont typeface="Symbol" pitchFamily="18" charset="2"/>
                        <a:buAutoNum type="arabicPeriod"/>
                      </a:pPr>
                      <a:r>
                        <a:rPr lang="en-US" sz="2000" b="1" dirty="0" smtClean="0"/>
                        <a:t>Social ills</a:t>
                      </a:r>
                    </a:p>
                    <a:p>
                      <a:pPr marL="533400" indent="-533400" eaLnBrk="1" hangingPunct="1">
                        <a:lnSpc>
                          <a:spcPct val="90000"/>
                        </a:lnSpc>
                        <a:buFont typeface="Symbol" pitchFamily="18" charset="2"/>
                        <a:buAutoNum type="arabicPeriod"/>
                      </a:pPr>
                      <a:r>
                        <a:rPr lang="en-US" sz="2000" b="1" dirty="0" smtClean="0"/>
                        <a:t>Poor health facilities</a:t>
                      </a:r>
                    </a:p>
                    <a:p>
                      <a:pPr marL="533400" indent="-533400" eaLnBrk="1" hangingPunct="1">
                        <a:lnSpc>
                          <a:spcPct val="90000"/>
                        </a:lnSpc>
                        <a:buFont typeface="Symbol" pitchFamily="18" charset="2"/>
                        <a:buAutoNum type="arabicPeriod"/>
                      </a:pPr>
                      <a:r>
                        <a:rPr lang="en-US" sz="2000" b="1" dirty="0" smtClean="0"/>
                        <a:t>Lack of educational facilities</a:t>
                      </a:r>
                    </a:p>
                    <a:p>
                      <a:pPr marL="533400" indent="-533400" eaLnBrk="1" hangingPunct="1">
                        <a:lnSpc>
                          <a:spcPct val="90000"/>
                        </a:lnSpc>
                        <a:buFont typeface="Symbol" pitchFamily="18" charset="2"/>
                        <a:buAutoNum type="arabicPeriod"/>
                      </a:pPr>
                      <a:r>
                        <a:rPr lang="en-US" sz="2000" b="1" dirty="0" smtClean="0"/>
                        <a:t>High crime rates</a:t>
                      </a:r>
                    </a:p>
                    <a:p>
                      <a:pPr marL="533400" indent="-533400" eaLnBrk="1" hangingPunct="1">
                        <a:lnSpc>
                          <a:spcPct val="90000"/>
                        </a:lnSpc>
                        <a:buFont typeface="Symbol" pitchFamily="18" charset="2"/>
                        <a:buAutoNum type="arabicPeriod"/>
                      </a:pPr>
                      <a:r>
                        <a:rPr lang="en-US" sz="2000" b="1" dirty="0" smtClean="0"/>
                        <a:t>Negative sex ratio</a:t>
                      </a:r>
                    </a:p>
                    <a:p>
                      <a:pPr marL="533400" indent="-533400" eaLnBrk="1" hangingPunct="1">
                        <a:lnSpc>
                          <a:spcPct val="90000"/>
                        </a:lnSpc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ENVIRONMENT PROBLEM</a:t>
                      </a:r>
                      <a:r>
                        <a:rPr lang="en-US" sz="2000" b="1" dirty="0" smtClean="0"/>
                        <a:t>-</a:t>
                      </a:r>
                    </a:p>
                    <a:p>
                      <a:pPr marL="533400" indent="-533400" eaLnBrk="1" hangingPunct="1">
                        <a:lnSpc>
                          <a:spcPct val="90000"/>
                        </a:lnSpc>
                        <a:buFont typeface="Symbol" pitchFamily="18" charset="2"/>
                        <a:buAutoNum type="arabicPeriod"/>
                      </a:pPr>
                      <a:r>
                        <a:rPr lang="en-US" sz="2000" b="1" dirty="0" smtClean="0"/>
                        <a:t>Disposable problem</a:t>
                      </a:r>
                    </a:p>
                    <a:p>
                      <a:pPr marL="533400" indent="-533400" eaLnBrk="1" hangingPunct="1">
                        <a:lnSpc>
                          <a:spcPct val="90000"/>
                        </a:lnSpc>
                        <a:buFont typeface="Symbol" pitchFamily="18" charset="2"/>
                        <a:buAutoNum type="arabicPeriod"/>
                      </a:pPr>
                      <a:r>
                        <a:rPr lang="en-US" sz="2000" b="1" dirty="0" smtClean="0"/>
                        <a:t>Improper sewerage system</a:t>
                      </a:r>
                    </a:p>
                    <a:p>
                      <a:pPr marL="533400" indent="-533400" eaLnBrk="1" hangingPunct="1">
                        <a:lnSpc>
                          <a:spcPct val="90000"/>
                        </a:lnSpc>
                        <a:buFont typeface="Symbol" pitchFamily="18" charset="2"/>
                        <a:buAutoNum type="arabicPeriod"/>
                      </a:pPr>
                      <a:r>
                        <a:rPr lang="en-US" sz="2000" b="1" dirty="0" smtClean="0"/>
                        <a:t>Use of traditional fuel</a:t>
                      </a:r>
                    </a:p>
                    <a:p>
                      <a:pPr marL="533400" indent="-533400" eaLnBrk="1" hangingPunct="1">
                        <a:lnSpc>
                          <a:spcPct val="90000"/>
                        </a:lnSpc>
                        <a:buFont typeface="Symbol" pitchFamily="18" charset="2"/>
                        <a:buAutoNum type="arabicPeriod"/>
                      </a:pPr>
                      <a:r>
                        <a:rPr lang="en-US" sz="2000" b="1" dirty="0" smtClean="0"/>
                        <a:t>Portable water difficulty</a:t>
                      </a:r>
                      <a:endParaRPr lang="en-IN" sz="2000" dirty="0">
                        <a:effectLst/>
                        <a:latin typeface="Bookman Old Styl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6598"/>
            <a:ext cx="3429000" cy="313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08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424</Words>
  <Application>Microsoft Office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ATOMIC ENERGY EDUCATION SOCIETY</vt:lpstr>
      <vt:lpstr>Classification of Urban settlement</vt:lpstr>
      <vt:lpstr>Functions of Urban Centers</vt:lpstr>
      <vt:lpstr>Types of Urban Settlements</vt:lpstr>
      <vt:lpstr>Slide 5</vt:lpstr>
      <vt:lpstr>Slide 6</vt:lpstr>
      <vt:lpstr>Slide 7</vt:lpstr>
      <vt:lpstr>Slide 8</vt:lpstr>
      <vt:lpstr>PROBLEMS OF URBAN SETTLEMENT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ENERGY CENTRAL SCHOOL</dc:title>
  <dc:creator>user</dc:creator>
  <cp:lastModifiedBy>user</cp:lastModifiedBy>
  <cp:revision>62</cp:revision>
  <dcterms:created xsi:type="dcterms:W3CDTF">2006-08-16T00:00:00Z</dcterms:created>
  <dcterms:modified xsi:type="dcterms:W3CDTF">2020-08-24T07:24:08Z</dcterms:modified>
</cp:coreProperties>
</file>