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58" r:id="rId4"/>
    <p:sldId id="259" r:id="rId5"/>
    <p:sldId id="272" r:id="rId6"/>
    <p:sldId id="275" r:id="rId7"/>
    <p:sldId id="260" r:id="rId8"/>
    <p:sldId id="274" r:id="rId9"/>
    <p:sldId id="261" r:id="rId10"/>
    <p:sldId id="262" r:id="rId11"/>
    <p:sldId id="280" r:id="rId12"/>
    <p:sldId id="281" r:id="rId13"/>
    <p:sldId id="273" r:id="rId14"/>
    <p:sldId id="263" r:id="rId15"/>
    <p:sldId id="264" r:id="rId16"/>
    <p:sldId id="265" r:id="rId17"/>
    <p:sldId id="277" r:id="rId18"/>
    <p:sldId id="266" r:id="rId19"/>
    <p:sldId id="267" r:id="rId20"/>
    <p:sldId id="268" r:id="rId21"/>
    <p:sldId id="26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31" autoAdjust="0"/>
    <p:restoredTop sz="94660"/>
  </p:normalViewPr>
  <p:slideViewPr>
    <p:cSldViewPr>
      <p:cViewPr varScale="1">
        <p:scale>
          <a:sx n="68" d="100"/>
          <a:sy n="68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Month: September </a:t>
            </a:r>
          </a:p>
          <a:p>
            <a:r>
              <a:rPr lang="en-US" sz="2800" dirty="0" smtClean="0">
                <a:latin typeface="Calibri" pitchFamily="34" charset="0"/>
              </a:rPr>
              <a:t>Class: XI   </a:t>
            </a:r>
          </a:p>
          <a:p>
            <a:r>
              <a:rPr lang="en-US" sz="2800" dirty="0" smtClean="0">
                <a:latin typeface="Calibri" pitchFamily="34" charset="0"/>
              </a:rPr>
              <a:t>Subject: History</a:t>
            </a:r>
          </a:p>
          <a:p>
            <a:r>
              <a:rPr lang="en-US" sz="2800" dirty="0" smtClean="0">
                <a:latin typeface="Calibri" pitchFamily="34" charset="0"/>
              </a:rPr>
              <a:t>Module:  1/2 </a:t>
            </a:r>
          </a:p>
          <a:p>
            <a:r>
              <a:rPr lang="en-US" sz="2800" dirty="0" smtClean="0">
                <a:latin typeface="Calibri" pitchFamily="34" charset="0"/>
              </a:rPr>
              <a:t>Chapter:  Four 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(The Central Islamic Lands)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Topic- The  Rise of Islam in Arabia</a:t>
            </a:r>
          </a:p>
          <a:p>
            <a:r>
              <a:rPr lang="en-US" sz="2800" dirty="0" smtClean="0">
                <a:latin typeface="Calibri" pitchFamily="34" charset="0"/>
              </a:rPr>
              <a:t>Teacher: B R MESHRAM , AECS No. 3 RBT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(</a:t>
            </a:r>
            <a:r>
              <a:rPr lang="en-US" sz="2800" dirty="0" smtClean="0">
                <a:latin typeface="Calibri" pitchFamily="34" charset="0"/>
              </a:rPr>
              <a:t>b) Community</a:t>
            </a:r>
            <a:br>
              <a:rPr lang="en-U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3889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sz="3800" dirty="0" smtClean="0">
              <a:latin typeface="Calibri" pitchFamily="34" charset="0"/>
            </a:endParaRPr>
          </a:p>
          <a:p>
            <a:r>
              <a:rPr lang="en-US" sz="3800" dirty="0" smtClean="0">
                <a:latin typeface="Calibri" pitchFamily="34" charset="0"/>
              </a:rPr>
              <a:t>Muhammad created a political order from all the three sources which give his followers the protection they needed as well as resolve the city war.</a:t>
            </a:r>
          </a:p>
          <a:p>
            <a:r>
              <a:rPr lang="en-US" sz="3800" dirty="0" smtClean="0">
                <a:latin typeface="Calibri" pitchFamily="34" charset="0"/>
              </a:rPr>
              <a:t>Muhammad was to found a community of believers (umma) bound by a common set of religious beliefs.</a:t>
            </a:r>
          </a:p>
          <a:p>
            <a:r>
              <a:rPr lang="en-US" sz="3800" dirty="0" smtClean="0">
                <a:latin typeface="Calibri" pitchFamily="34" charset="0"/>
              </a:rPr>
              <a:t>The community would bear witness (</a:t>
            </a:r>
            <a:r>
              <a:rPr lang="en-US" sz="3800" dirty="0" err="1" smtClean="0">
                <a:latin typeface="Calibri" pitchFamily="34" charset="0"/>
              </a:rPr>
              <a:t>shahada</a:t>
            </a:r>
            <a:r>
              <a:rPr lang="en-US" sz="3800" dirty="0" smtClean="0">
                <a:latin typeface="Calibri" pitchFamily="34" charset="0"/>
              </a:rPr>
              <a:t>) to the existence of the religion before God as well as before members of other religious communities</a:t>
            </a:r>
          </a:p>
          <a:p>
            <a:r>
              <a:rPr lang="en-US" sz="3800" dirty="0" smtClean="0">
                <a:latin typeface="Calibri" pitchFamily="34" charset="0"/>
              </a:rPr>
              <a:t>They were promised salvation on the Day of Judgment (</a:t>
            </a:r>
            <a:r>
              <a:rPr lang="en-US" sz="3800" i="1" dirty="0" err="1" smtClean="0">
                <a:latin typeface="Calibri" pitchFamily="34" charset="0"/>
              </a:rPr>
              <a:t>qiyamat</a:t>
            </a:r>
            <a:r>
              <a:rPr lang="en-US" sz="3800" dirty="0" smtClean="0">
                <a:latin typeface="Calibri" pitchFamily="34" charset="0"/>
              </a:rPr>
              <a:t>) and a share of the resources of the community while on earth.</a:t>
            </a:r>
          </a:p>
          <a:p>
            <a:r>
              <a:rPr lang="en-US" sz="3800" dirty="0" smtClean="0">
                <a:latin typeface="Calibri" pitchFamily="34" charset="0"/>
              </a:rPr>
              <a:t>The Muslims soon faced considerable opposition from affluent </a:t>
            </a:r>
            <a:r>
              <a:rPr lang="en-US" sz="3800" dirty="0" err="1" smtClean="0">
                <a:latin typeface="Calibri" pitchFamily="34" charset="0"/>
              </a:rPr>
              <a:t>Meccans</a:t>
            </a:r>
            <a:r>
              <a:rPr lang="en-US" sz="3800" dirty="0" smtClean="0">
                <a:latin typeface="Calibri" pitchFamily="34" charset="0"/>
              </a:rPr>
              <a:t> who took offence to the rejection of their deities and found the new religion a threat to the status and prosperity of Mecca.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Kaaba-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  After Muhammad took the city of  Makkah he cleaned the kabba of ideals and dedicated it to Allah, who he taught was the one true God.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Admin\AppData\Local\Microsoft\Windows\Temporary Internet Files\Content.IE5\4TXO3JFR\1200px-Kaaba_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752600"/>
            <a:ext cx="3200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The five pillars of Islam-</a:t>
            </a:r>
            <a:r>
              <a:rPr lang="en-US" sz="3200" dirty="0" smtClean="0">
                <a:latin typeface="Calibri" pitchFamily="34" charset="0"/>
              </a:rPr>
              <a:t/>
            </a:r>
            <a:br>
              <a:rPr lang="en-US" sz="3200" dirty="0" smtClean="0">
                <a:latin typeface="Calibri" pitchFamily="34" charset="0"/>
              </a:rPr>
            </a:br>
            <a:endParaRPr lang="en-US" sz="3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Calibri" pitchFamily="34" charset="0"/>
              </a:rPr>
              <a:t>Declaration of faith- Muslim must state that there is one god –Allah and Muhammad is prophet </a:t>
            </a:r>
          </a:p>
          <a:p>
            <a:r>
              <a:rPr lang="en-US" sz="2400" dirty="0" smtClean="0">
                <a:latin typeface="Calibri" pitchFamily="34" charset="0"/>
              </a:rPr>
              <a:t>Daily prayer- Muslims must pray five times a day facing the kaaba in Mecca.</a:t>
            </a:r>
          </a:p>
          <a:p>
            <a:r>
              <a:rPr lang="en-US" sz="2400" dirty="0" smtClean="0">
                <a:latin typeface="Calibri" pitchFamily="34" charset="0"/>
              </a:rPr>
              <a:t>Charity- Muslims are supposed to help others and donate part of their income to charity(Zakat)</a:t>
            </a:r>
          </a:p>
          <a:p>
            <a:r>
              <a:rPr lang="en-US" sz="2400" dirty="0" smtClean="0">
                <a:latin typeface="Calibri" pitchFamily="34" charset="0"/>
              </a:rPr>
              <a:t>Fasting-Ramadan 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    Muslims must fast from sunrise to sunset during the holy month of Ramadan.</a:t>
            </a:r>
          </a:p>
          <a:p>
            <a:r>
              <a:rPr lang="en-US" sz="2400" dirty="0" smtClean="0">
                <a:latin typeface="Calibri" pitchFamily="34" charset="0"/>
              </a:rPr>
              <a:t>Pilgrimage to Mecca- the fifth pillar of Islam is </a:t>
            </a:r>
            <a:r>
              <a:rPr lang="en-US" sz="2400" dirty="0" err="1" smtClean="0">
                <a:latin typeface="Calibri" pitchFamily="34" charset="0"/>
              </a:rPr>
              <a:t>Haji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   Once in lifetime if they are physically and financially  able , Muslims are to journey to Mecca  and performs the rituals of the </a:t>
            </a:r>
            <a:r>
              <a:rPr lang="en-US" sz="2400" dirty="0" err="1" smtClean="0">
                <a:latin typeface="Calibri" pitchFamily="34" charset="0"/>
              </a:rPr>
              <a:t>Haji</a:t>
            </a:r>
            <a:r>
              <a:rPr lang="en-US" sz="2400" dirty="0" smtClean="0">
                <a:latin typeface="Calibri" pitchFamily="34" charset="0"/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sz="2800" dirty="0" smtClean="0">
                <a:latin typeface="Calibri" pitchFamily="34" charset="0"/>
              </a:rPr>
              <a:t>c) Polity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After Muhammad’s death in 632 AD political authority was transferred to the </a:t>
            </a:r>
            <a:r>
              <a:rPr lang="en-US" i="1" dirty="0" smtClean="0">
                <a:latin typeface="Calibri" pitchFamily="34" charset="0"/>
              </a:rPr>
              <a:t>Umma </a:t>
            </a:r>
            <a:r>
              <a:rPr lang="en-US" dirty="0" smtClean="0">
                <a:latin typeface="Calibri" pitchFamily="34" charset="0"/>
              </a:rPr>
              <a:t>with no established principle of succession.</a:t>
            </a:r>
          </a:p>
          <a:p>
            <a:r>
              <a:rPr lang="en-US" dirty="0" smtClean="0">
                <a:latin typeface="Calibri" pitchFamily="34" charset="0"/>
              </a:rPr>
              <a:t>This created opportunities for innovations but also caused deep divisions among the Muslims.</a:t>
            </a:r>
          </a:p>
          <a:p>
            <a:r>
              <a:rPr lang="en-US" dirty="0" smtClean="0">
                <a:latin typeface="Calibri" pitchFamily="34" charset="0"/>
              </a:rPr>
              <a:t>The biggest innovation was the creation of the institution of </a:t>
            </a:r>
            <a:r>
              <a:rPr lang="en-US" b="1" dirty="0" smtClean="0">
                <a:latin typeface="Calibri" pitchFamily="34" charset="0"/>
              </a:rPr>
              <a:t>caliphate</a:t>
            </a:r>
            <a:r>
              <a:rPr lang="en-US" dirty="0" smtClean="0">
                <a:latin typeface="Calibri" pitchFamily="34" charset="0"/>
              </a:rPr>
              <a:t>, in which the leader of the community (</a:t>
            </a:r>
            <a:r>
              <a:rPr lang="en-US" dirty="0" err="1" smtClean="0">
                <a:latin typeface="Calibri" pitchFamily="34" charset="0"/>
              </a:rPr>
              <a:t>amir</a:t>
            </a:r>
            <a:r>
              <a:rPr lang="en-US" dirty="0" smtClean="0">
                <a:latin typeface="Calibri" pitchFamily="34" charset="0"/>
              </a:rPr>
              <a:t> al-</a:t>
            </a:r>
            <a:r>
              <a:rPr lang="en-US" dirty="0" err="1" smtClean="0">
                <a:latin typeface="Calibri" pitchFamily="34" charset="0"/>
              </a:rPr>
              <a:t>muminin</a:t>
            </a:r>
            <a:r>
              <a:rPr lang="en-US" dirty="0" smtClean="0">
                <a:latin typeface="Calibri" pitchFamily="34" charset="0"/>
              </a:rPr>
              <a:t>) became the deputy (</a:t>
            </a:r>
            <a:r>
              <a:rPr lang="en-US" i="1" dirty="0" err="1" smtClean="0">
                <a:latin typeface="Calibri" pitchFamily="34" charset="0"/>
              </a:rPr>
              <a:t>khalifa</a:t>
            </a:r>
            <a:r>
              <a:rPr lang="en-US" dirty="0" smtClean="0">
                <a:latin typeface="Calibri" pitchFamily="34" charset="0"/>
              </a:rPr>
              <a:t>) of the Prophet.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The caliphate: Expansion</a:t>
            </a:r>
            <a:br>
              <a:rPr lang="en-U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The twin objectives of the caliphate were to retain control over the tribes constituting the </a:t>
            </a:r>
            <a:r>
              <a:rPr lang="en-US" sz="2400" i="1" dirty="0" smtClean="0">
                <a:latin typeface="Calibri" pitchFamily="34" charset="0"/>
              </a:rPr>
              <a:t>umma </a:t>
            </a:r>
            <a:r>
              <a:rPr lang="en-US" sz="2400" dirty="0" smtClean="0">
                <a:latin typeface="Calibri" pitchFamily="34" charset="0"/>
              </a:rPr>
              <a:t>and to raise resources for the state.</a:t>
            </a:r>
          </a:p>
          <a:p>
            <a:r>
              <a:rPr lang="en-US" sz="2400" dirty="0" smtClean="0">
                <a:latin typeface="Calibri" pitchFamily="34" charset="0"/>
              </a:rPr>
              <a:t>The main duties of the </a:t>
            </a:r>
            <a:r>
              <a:rPr lang="en-US" sz="2400" dirty="0" err="1" smtClean="0">
                <a:latin typeface="Calibri" pitchFamily="34" charset="0"/>
              </a:rPr>
              <a:t>Khalifas</a:t>
            </a:r>
            <a:r>
              <a:rPr lang="en-US" sz="2400" dirty="0" smtClean="0">
                <a:latin typeface="Calibri" pitchFamily="34" charset="0"/>
              </a:rPr>
              <a:t> were to safeguard and spread Islam.</a:t>
            </a:r>
          </a:p>
          <a:p>
            <a:r>
              <a:rPr lang="en-US" sz="2400" dirty="0" smtClean="0">
                <a:latin typeface="Calibri" pitchFamily="34" charset="0"/>
              </a:rPr>
              <a:t> The first four caliphs justified their powers on the basis of the close relation with the prophet Muhammad and continued his work under the general guidelines he had provided.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itchFamily="34" charset="0"/>
              </a:rPr>
              <a:t>Four Caliphs-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The first Caliph Abu Bakr, launched a number of campaigns to suppress the revolts.</a:t>
            </a:r>
          </a:p>
          <a:p>
            <a:r>
              <a:rPr lang="en-US" sz="2400" dirty="0" smtClean="0">
                <a:latin typeface="Calibri" pitchFamily="34" charset="0"/>
              </a:rPr>
              <a:t> The second caliph Umar adopted the policy of expansion of the power of Umma.</a:t>
            </a:r>
          </a:p>
          <a:p>
            <a:r>
              <a:rPr lang="en-US" sz="2400" dirty="0" smtClean="0">
                <a:latin typeface="Calibri" pitchFamily="34" charset="0"/>
              </a:rPr>
              <a:t>The third Caliph, Uthman launched further campaigns to gain control over central Asia. </a:t>
            </a:r>
          </a:p>
          <a:p>
            <a:r>
              <a:rPr lang="en-US" sz="2400" dirty="0" smtClean="0">
                <a:latin typeface="Calibri" pitchFamily="34" charset="0"/>
              </a:rPr>
              <a:t>The fourth caliph fought two wars against the people representing the aristocracy of Mecca.</a:t>
            </a:r>
          </a:p>
          <a:p>
            <a:r>
              <a:rPr lang="en-US" sz="2400" dirty="0" smtClean="0">
                <a:latin typeface="Calibri" pitchFamily="34" charset="0"/>
              </a:rPr>
              <a:t>During the reign of  Caliph Ali, Islam was divided into two sects namely </a:t>
            </a:r>
            <a:r>
              <a:rPr lang="en-US" sz="2400" i="1" dirty="0" smtClean="0">
                <a:latin typeface="Calibri" pitchFamily="34" charset="0"/>
              </a:rPr>
              <a:t>Shias and Sunnis.</a:t>
            </a:r>
            <a:endParaRPr lang="en-US" sz="24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The Umayyad and the centralization of polity: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The Umayyad dynasty was founded by Muawiya in 661 CE .</a:t>
            </a:r>
          </a:p>
          <a:p>
            <a:r>
              <a:rPr lang="en-US" sz="2400" dirty="0" smtClean="0">
                <a:latin typeface="Calibri" pitchFamily="34" charset="0"/>
              </a:rPr>
              <a:t>The Umayyad implemented a series of political measures which consolidated their leadership within the Umma.</a:t>
            </a:r>
          </a:p>
          <a:p>
            <a:r>
              <a:rPr lang="en-US" sz="2400" dirty="0" smtClean="0">
                <a:latin typeface="Calibri" pitchFamily="34" charset="0"/>
              </a:rPr>
              <a:t>He also introduced hereditary succession and persuaded the leading Muslims to accept his son as his heir.</a:t>
            </a:r>
          </a:p>
          <a:p>
            <a:r>
              <a:rPr lang="en-US" sz="2400" dirty="0" smtClean="0">
                <a:latin typeface="Calibri" pitchFamily="34" charset="0"/>
              </a:rPr>
              <a:t>This dynasty lasted till 750 CE.</a:t>
            </a:r>
          </a:p>
          <a:p>
            <a:r>
              <a:rPr lang="en-US" sz="2400" dirty="0" smtClean="0">
                <a:latin typeface="Calibri" pitchFamily="34" charset="0"/>
              </a:rPr>
              <a:t>In 750 CE , the Umayyad dynasty was replaced by the Abbasids.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Umayyad Empire-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4" name="Picture 2" descr="C:\Users\Admin\AppData\Local\Microsoft\Windows\Temporary Internet Files\Content.IE5\VWDM8OCU\z16bxmhatjydbzs0bpox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09800"/>
            <a:ext cx="3886200" cy="3766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The Abbasid revolution-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The Umayyad dynasty had to pay a heavy price for their success in centralizing the Muslim polity. </a:t>
            </a:r>
          </a:p>
          <a:p>
            <a:r>
              <a:rPr lang="en-US" dirty="0" smtClean="0">
                <a:latin typeface="Calibri" pitchFamily="34" charset="0"/>
              </a:rPr>
              <a:t>The Abbasid revolution was a well organized movement called Dawa., launched by the Abbasid to the end the rule of Umayyad dynasty.</a:t>
            </a:r>
          </a:p>
          <a:p>
            <a:r>
              <a:rPr lang="en-US" dirty="0" smtClean="0">
                <a:latin typeface="Calibri" pitchFamily="34" charset="0"/>
              </a:rPr>
              <a:t>The Abbasids were descendents of </a:t>
            </a:r>
            <a:r>
              <a:rPr lang="en-US" dirty="0" err="1" smtClean="0">
                <a:latin typeface="Calibri" pitchFamily="34" charset="0"/>
              </a:rPr>
              <a:t>Abbas</a:t>
            </a:r>
            <a:r>
              <a:rPr lang="en-US" dirty="0" smtClean="0">
                <a:latin typeface="Calibri" pitchFamily="34" charset="0"/>
              </a:rPr>
              <a:t>, uncle of Prophet Muhammad.</a:t>
            </a:r>
          </a:p>
          <a:p>
            <a:r>
              <a:rPr lang="en-US" dirty="0" smtClean="0">
                <a:latin typeface="Calibri" pitchFamily="34" charset="0"/>
              </a:rPr>
              <a:t>The Abbasid’s called the Umayyad regime  as evil and claimed that they will restore the  original Islam of the prophet. 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itchFamily="34" charset="0"/>
              </a:rPr>
              <a:t>Main features of Abbasid revolution: 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Arab influence declined under the Abbasid rule.</a:t>
            </a:r>
          </a:p>
          <a:p>
            <a:r>
              <a:rPr lang="en-US" sz="2400" dirty="0" smtClean="0">
                <a:latin typeface="Calibri" pitchFamily="34" charset="0"/>
              </a:rPr>
              <a:t>On the contrary to it, importance of Iranian culture increased.</a:t>
            </a:r>
          </a:p>
          <a:p>
            <a:r>
              <a:rPr lang="en-US" sz="2400" dirty="0" smtClean="0">
                <a:latin typeface="Calibri" pitchFamily="34" charset="0"/>
              </a:rPr>
              <a:t>The Abbasid established their capital at Baghdad.</a:t>
            </a:r>
          </a:p>
          <a:p>
            <a:r>
              <a:rPr lang="en-US" sz="2400" dirty="0" smtClean="0">
                <a:latin typeface="Calibri" pitchFamily="34" charset="0"/>
              </a:rPr>
              <a:t>The Abbasid reorganized their army and bureaucracy on non – tribal basis. </a:t>
            </a:r>
          </a:p>
          <a:p>
            <a:r>
              <a:rPr lang="en-US" sz="2400" dirty="0" smtClean="0">
                <a:latin typeface="Calibri" pitchFamily="34" charset="0"/>
              </a:rPr>
              <a:t>It ensured the more participation of Iraq and Khurasan. </a:t>
            </a:r>
          </a:p>
          <a:p>
            <a:r>
              <a:rPr lang="en-US" sz="2400" dirty="0" smtClean="0">
                <a:latin typeface="Calibri" pitchFamily="34" charset="0"/>
              </a:rPr>
              <a:t>The religious status and functions of the Caliphate were strengthened  by the Abbasid rulers.</a:t>
            </a:r>
          </a:p>
          <a:p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Objective-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Familiarize the learner with the rise of Islamic empires in the Afro-Asian territories and its implications for economy and society.</a:t>
            </a:r>
          </a:p>
          <a:p>
            <a:r>
              <a:rPr lang="en-US" sz="2800" dirty="0" smtClean="0">
                <a:latin typeface="Calibri" pitchFamily="34" charset="0"/>
              </a:rPr>
              <a:t> Understand what the crusades meant in these regions and how they were experience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Abbasid revolution and monarchy-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No, Abbasid rulers were not able to abolish monarchy.</a:t>
            </a:r>
          </a:p>
          <a:p>
            <a:r>
              <a:rPr lang="en-US" sz="2400" dirty="0" smtClean="0">
                <a:latin typeface="Calibri" pitchFamily="34" charset="0"/>
              </a:rPr>
              <a:t>Needs of government and empire to  force them to retain the centralized nature of state. </a:t>
            </a:r>
          </a:p>
          <a:p>
            <a:r>
              <a:rPr lang="en-US" sz="2400" dirty="0" smtClean="0">
                <a:latin typeface="Calibri" pitchFamily="34" charset="0"/>
              </a:rPr>
              <a:t>They not only maintained the magnificent imperial architecture and elaborate court ceremonials of Umayyad.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Assignment-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Who was prophet Muhammad?</a:t>
            </a:r>
          </a:p>
          <a:p>
            <a:r>
              <a:rPr lang="en-US" sz="2400" dirty="0" smtClean="0">
                <a:latin typeface="Calibri" pitchFamily="34" charset="0"/>
              </a:rPr>
              <a:t>Who was the founder of Islam?</a:t>
            </a:r>
          </a:p>
          <a:p>
            <a:r>
              <a:rPr lang="en-US" sz="2400" dirty="0" smtClean="0">
                <a:latin typeface="Calibri" pitchFamily="34" charset="0"/>
              </a:rPr>
              <a:t>What was kaba?</a:t>
            </a:r>
          </a:p>
          <a:p>
            <a:pPr lvl="0"/>
            <a:r>
              <a:rPr lang="en-US" sz="2400" dirty="0" smtClean="0">
                <a:latin typeface="Calibri" pitchFamily="34" charset="0"/>
              </a:rPr>
              <a:t>When did Prophet Muhammad declare himself to be messenger of god?</a:t>
            </a:r>
          </a:p>
          <a:p>
            <a:pPr lvl="0"/>
            <a:r>
              <a:rPr lang="en-US" sz="2400" dirty="0" smtClean="0">
                <a:latin typeface="Calibri" pitchFamily="34" charset="0"/>
              </a:rPr>
              <a:t>What is meant by the term ‘Abbasid revolution’?</a:t>
            </a:r>
          </a:p>
          <a:p>
            <a:pPr lvl="0"/>
            <a:r>
              <a:rPr lang="en-US" sz="2400" dirty="0" smtClean="0">
                <a:latin typeface="Calibri" pitchFamily="34" charset="0"/>
              </a:rPr>
              <a:t>Name the two main sects of Muslims.</a:t>
            </a:r>
          </a:p>
          <a:p>
            <a:r>
              <a:rPr lang="en-US" sz="2400" dirty="0" smtClean="0">
                <a:latin typeface="Calibri" pitchFamily="34" charset="0"/>
              </a:rPr>
              <a:t>Name the first and second Khalifa of Muslims.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Admin\AppData\Local\Microsoft\Windows\Temporary Internet Files\Content.IE5\VWDM8OCU\Thank-You-PNG[2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101289"/>
            <a:ext cx="5791200" cy="2775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itchFamily="34" charset="0"/>
              </a:rPr>
              <a:t>introduction-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Muslims people  living in all parts of the world.</a:t>
            </a:r>
          </a:p>
          <a:p>
            <a:r>
              <a:rPr lang="en-US" sz="2400" dirty="0" smtClean="0">
                <a:latin typeface="Calibri" pitchFamily="34" charset="0"/>
              </a:rPr>
              <a:t>They are citizen of different nation, speak different languages, and dress differently.</a:t>
            </a:r>
          </a:p>
          <a:p>
            <a:r>
              <a:rPr lang="en-US" sz="2400" dirty="0" smtClean="0">
                <a:latin typeface="Calibri" pitchFamily="34" charset="0"/>
              </a:rPr>
              <a:t>The Islamic community has its roots in more unified past which roughly 1400 years ago in Arabian Peninsula.</a:t>
            </a:r>
          </a:p>
          <a:p>
            <a:r>
              <a:rPr lang="en-US" sz="2400" dirty="0" smtClean="0">
                <a:latin typeface="Calibri" pitchFamily="34" charset="0"/>
              </a:rPr>
              <a:t>Our understanding of the history of the central Islamic lands between 600 and 1200 is based on the chronicles.</a:t>
            </a:r>
          </a:p>
          <a:p>
            <a:r>
              <a:rPr lang="en-US" sz="2400" dirty="0" smtClean="0">
                <a:latin typeface="Calibri" pitchFamily="34" charset="0"/>
              </a:rPr>
              <a:t>The term Islamic is  used here not only in its purely religious sense but also for the overall society and the culture historically associated with Islam.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1. Rise of Islam in Arabia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      Faith , community and politics</a:t>
            </a:r>
          </a:p>
          <a:p>
            <a:r>
              <a:rPr lang="en-US" sz="2400" dirty="0" smtClean="0">
                <a:latin typeface="Calibri" pitchFamily="34" charset="0"/>
              </a:rPr>
              <a:t>2. The Caliphate :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       Expansion , civil wars and Sects Formation</a:t>
            </a:r>
          </a:p>
          <a:p>
            <a:r>
              <a:rPr lang="en-US" sz="2400" dirty="0" smtClean="0">
                <a:latin typeface="Calibri" pitchFamily="34" charset="0"/>
              </a:rPr>
              <a:t>3. The Umayyad and the centralization of polity</a:t>
            </a:r>
          </a:p>
          <a:p>
            <a:r>
              <a:rPr lang="en-US" sz="2400" dirty="0" smtClean="0">
                <a:latin typeface="Calibri" pitchFamily="34" charset="0"/>
              </a:rPr>
              <a:t>4. Abbasid Revolution</a:t>
            </a:r>
          </a:p>
          <a:p>
            <a:r>
              <a:rPr lang="en-US" sz="2400" dirty="0" smtClean="0">
                <a:latin typeface="Calibri" pitchFamily="34" charset="0"/>
              </a:rPr>
              <a:t>5. Break up of Caliphate and Rise of Sultanate </a:t>
            </a:r>
          </a:p>
          <a:p>
            <a:r>
              <a:rPr lang="en-US" sz="2400" dirty="0" smtClean="0">
                <a:latin typeface="Calibri" pitchFamily="34" charset="0"/>
              </a:rPr>
              <a:t>6. The Crusades</a:t>
            </a:r>
          </a:p>
          <a:p>
            <a:r>
              <a:rPr lang="en-US" sz="2400" dirty="0" smtClean="0">
                <a:latin typeface="Calibri" pitchFamily="34" charset="0"/>
              </a:rPr>
              <a:t>7. Economy : 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       Agriculture, Urbanization and Commerce </a:t>
            </a:r>
          </a:p>
          <a:p>
            <a:r>
              <a:rPr lang="en-US" sz="2400" dirty="0" smtClean="0">
                <a:latin typeface="Calibri" pitchFamily="34" charset="0"/>
              </a:rPr>
              <a:t>8. Learning and culture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itchFamily="34" charset="0"/>
              </a:rPr>
              <a:t>Rise of Islam in Arabia- </a:t>
            </a:r>
            <a:br>
              <a:rPr lang="en-US" sz="3200" dirty="0" smtClean="0">
                <a:latin typeface="Calibri" pitchFamily="34" charset="0"/>
              </a:rPr>
            </a:br>
            <a:r>
              <a:rPr lang="en-US" sz="3200" dirty="0" smtClean="0">
                <a:solidFill>
                  <a:schemeClr val="accent4"/>
                </a:solidFill>
                <a:latin typeface="Calibri" pitchFamily="34" charset="0"/>
              </a:rPr>
              <a:t>                      a) Faith : </a:t>
            </a:r>
            <a:endParaRPr lang="en-US" sz="3200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Polytheistic Arabs :</a:t>
            </a:r>
            <a:r>
              <a:rPr lang="en-US" sz="2400" b="1" dirty="0" smtClean="0">
                <a:latin typeface="Calibri" pitchFamily="34" charset="0"/>
              </a:rPr>
              <a:t> </a:t>
            </a: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The Arabs divided into </a:t>
            </a:r>
            <a:r>
              <a:rPr lang="en-US" sz="2400" i="1" dirty="0" err="1" smtClean="0">
                <a:latin typeface="Calibri" pitchFamily="34" charset="0"/>
              </a:rPr>
              <a:t>Qabilas</a:t>
            </a:r>
            <a:r>
              <a:rPr lang="en-US" sz="2400" b="1" i="1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 each led by a chief .</a:t>
            </a:r>
            <a:endParaRPr lang="en-US" sz="2400" b="1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Each tribe had its own god or goddess, who was worshipped as an idol (</a:t>
            </a:r>
            <a:r>
              <a:rPr lang="en-US" sz="2400" i="1" dirty="0" err="1" smtClean="0">
                <a:latin typeface="Calibri" pitchFamily="34" charset="0"/>
              </a:rPr>
              <a:t>sanam</a:t>
            </a:r>
            <a:r>
              <a:rPr lang="en-US" sz="2400" dirty="0" smtClean="0">
                <a:latin typeface="Calibri" pitchFamily="34" charset="0"/>
              </a:rPr>
              <a:t>) in a shrine (</a:t>
            </a:r>
            <a:r>
              <a:rPr lang="en-US" sz="2400" i="1" dirty="0" err="1" smtClean="0">
                <a:latin typeface="Calibri" pitchFamily="34" charset="0"/>
              </a:rPr>
              <a:t>masjid</a:t>
            </a:r>
            <a:r>
              <a:rPr lang="en-US" sz="2400" dirty="0" smtClean="0">
                <a:latin typeface="Calibri" pitchFamily="34" charset="0"/>
              </a:rPr>
              <a:t>).</a:t>
            </a:r>
          </a:p>
          <a:p>
            <a:r>
              <a:rPr lang="en-US" sz="2400" dirty="0" smtClean="0">
                <a:latin typeface="Calibri" pitchFamily="34" charset="0"/>
              </a:rPr>
              <a:t>Many Arab tribes were Nomedic moving from one place to another place in search of food.</a:t>
            </a:r>
          </a:p>
          <a:p>
            <a:r>
              <a:rPr lang="en-US" sz="2400" dirty="0" smtClean="0">
                <a:latin typeface="Calibri" pitchFamily="34" charset="0"/>
              </a:rPr>
              <a:t>The Arab tribes were made up of clans or combination of large families.</a:t>
            </a:r>
          </a:p>
          <a:p>
            <a:r>
              <a:rPr lang="en-US" sz="2400" dirty="0" smtClean="0">
                <a:latin typeface="Calibri" pitchFamily="34" charset="0"/>
              </a:rPr>
              <a:t>Muhammad belongs to the tribe known as Quraysh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itchFamily="34" charset="0"/>
              </a:rPr>
              <a:t>Spread of Islam 622-750 ce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Admin\AppData\Local\Microsoft\Windows\Temporary Internet Files\Content.IE5\VWDM8OCU\Islam14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60198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Prophet Muhammad: 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Calibri" pitchFamily="34" charset="0"/>
              </a:rPr>
              <a:t>He was born in Mecca in 570 in present day Saudi Arabia.</a:t>
            </a:r>
          </a:p>
          <a:p>
            <a:r>
              <a:rPr lang="en-US" sz="2400" dirty="0" smtClean="0">
                <a:latin typeface="Calibri" pitchFamily="34" charset="0"/>
              </a:rPr>
              <a:t> During 612-32, the Prophet Muhammad preached the worship of a single God, Allah.</a:t>
            </a:r>
          </a:p>
          <a:p>
            <a:r>
              <a:rPr lang="en-US" sz="2400" dirty="0" smtClean="0">
                <a:latin typeface="Calibri" pitchFamily="34" charset="0"/>
              </a:rPr>
              <a:t>He also preached to take membership of a single community of believers i.e. Umma</a:t>
            </a:r>
          </a:p>
          <a:p>
            <a:r>
              <a:rPr lang="en-US" sz="2400" dirty="0" smtClean="0">
                <a:latin typeface="Calibri" pitchFamily="34" charset="0"/>
              </a:rPr>
              <a:t>This was the origin of Islam.</a:t>
            </a:r>
          </a:p>
          <a:p>
            <a:r>
              <a:rPr lang="en-US" sz="2400" dirty="0" smtClean="0">
                <a:latin typeface="Calibri" pitchFamily="34" charset="0"/>
              </a:rPr>
              <a:t>Around 612, Muhammad declared himself to be the messenger (</a:t>
            </a:r>
            <a:r>
              <a:rPr lang="en-US" sz="2400" dirty="0" err="1" smtClean="0">
                <a:latin typeface="Calibri" pitchFamily="34" charset="0"/>
              </a:rPr>
              <a:t>rasul</a:t>
            </a:r>
            <a:r>
              <a:rPr lang="en-US" sz="2400" dirty="0" smtClean="0">
                <a:latin typeface="Calibri" pitchFamily="34" charset="0"/>
              </a:rPr>
              <a:t>) of God who had been commanded to preach that Allah alone should be worshipped.</a:t>
            </a:r>
          </a:p>
          <a:p>
            <a:r>
              <a:rPr lang="en-US" sz="2400" dirty="0" smtClean="0">
                <a:latin typeface="Calibri" pitchFamily="34" charset="0"/>
              </a:rPr>
              <a:t>The Arabian culture of sixth century was mainly confined to the Arabian peninsula , Southern Syria and areas of Mesopotamia.</a:t>
            </a:r>
          </a:p>
          <a:p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Prophet Muhammad: 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AppData\Local\Microsoft\Windows\Temporary Internet Files\Content.IE5\OG95KHJU\D483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3810000" cy="4124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Hijra-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Those who accepted the doctrine of Muhammad came to known as Muslims.</a:t>
            </a:r>
          </a:p>
          <a:p>
            <a:r>
              <a:rPr lang="en-US" sz="2400" dirty="0" smtClean="0">
                <a:latin typeface="Calibri" pitchFamily="34" charset="0"/>
              </a:rPr>
              <a:t>Due to opposition from the prosperous people of Mecca, Prophet Muhammad was forced to migrate with his followers to Medina in 622 CE is called </a:t>
            </a:r>
            <a:r>
              <a:rPr lang="en-US" sz="2400" dirty="0" err="1" smtClean="0">
                <a:latin typeface="Calibri" pitchFamily="34" charset="0"/>
              </a:rPr>
              <a:t>Hijra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r>
              <a:rPr lang="en-US" sz="2400" dirty="0" smtClean="0">
                <a:latin typeface="Calibri" pitchFamily="34" charset="0"/>
              </a:rPr>
              <a:t>Muhammad’s journey from Mecca  to Medina was a turning point in the history of Islam, with the year of his arrival in Medina marking the beginning of the Muslim calendar.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527</TotalTime>
  <Words>1138</Words>
  <Application>Microsoft Office PowerPoint</Application>
  <PresentationFormat>On-screen Show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Opulent</vt:lpstr>
      <vt:lpstr>Slide 1</vt:lpstr>
      <vt:lpstr>Objective-</vt:lpstr>
      <vt:lpstr>introduction-</vt:lpstr>
      <vt:lpstr>Concepts: </vt:lpstr>
      <vt:lpstr>Rise of Islam in Arabia-                        a) Faith : </vt:lpstr>
      <vt:lpstr>Spread of Islam 622-750 ce</vt:lpstr>
      <vt:lpstr>Prophet Muhammad: </vt:lpstr>
      <vt:lpstr>Prophet Muhammad: </vt:lpstr>
      <vt:lpstr>Hijra-</vt:lpstr>
      <vt:lpstr>(b) Community </vt:lpstr>
      <vt:lpstr>Kaaba-</vt:lpstr>
      <vt:lpstr>The five pillars of Islam- </vt:lpstr>
      <vt:lpstr>(c) Polity</vt:lpstr>
      <vt:lpstr>The caliphate: Expansion </vt:lpstr>
      <vt:lpstr>Four Caliphs-</vt:lpstr>
      <vt:lpstr>The Umayyad and the centralization of polity:</vt:lpstr>
      <vt:lpstr>Umayyad Empire-</vt:lpstr>
      <vt:lpstr>The Abbasid revolution-</vt:lpstr>
      <vt:lpstr>Main features of Abbasid revolution: </vt:lpstr>
      <vt:lpstr>Abbasid revolution and monarchy-</vt:lpstr>
      <vt:lpstr>Assignment-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Ninad-pc</dc:creator>
  <cp:lastModifiedBy>Admin</cp:lastModifiedBy>
  <cp:revision>93</cp:revision>
  <dcterms:created xsi:type="dcterms:W3CDTF">2006-08-16T00:00:00Z</dcterms:created>
  <dcterms:modified xsi:type="dcterms:W3CDTF">2020-09-27T12:13:15Z</dcterms:modified>
</cp:coreProperties>
</file>