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260" r:id="rId3"/>
    <p:sldId id="259" r:id="rId4"/>
    <p:sldId id="266" r:id="rId5"/>
    <p:sldId id="257" r:id="rId6"/>
    <p:sldId id="258" r:id="rId7"/>
    <p:sldId id="261" r:id="rId8"/>
    <p:sldId id="262" r:id="rId9"/>
    <p:sldId id="263" r:id="rId10"/>
    <p:sldId id="264" r:id="rId11"/>
    <p:sldId id="265"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8" d="100"/>
          <a:sy n="88" d="100"/>
        </p:scale>
        <p:origin x="-1062"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1D8BD707-D9CF-40AE-B4C6-C98DA3205C09}" type="datetimeFigureOut">
              <a:rPr lang="en-US" smtClean="0"/>
              <a:pPr/>
              <a:t>9/28/2020</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9/28/2020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1D8BD707-D9CF-40AE-B4C6-C98DA3205C09}" type="datetimeFigureOut">
              <a:rPr lang="en-US" smtClean="0"/>
              <a:pPr/>
              <a:t>9/28/2020</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9/28/2020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1D8BD707-D9CF-40AE-B4C6-C98DA3205C09}" type="datetimeFigureOut">
              <a:rPr lang="en-US" smtClean="0"/>
              <a:pPr/>
              <a:t>9/28/2020</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B6F15528-21DE-4FAA-801E-634DDDAF4B2B}"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1D8BD707-D9CF-40AE-B4C6-C98DA3205C09}" type="datetimeFigureOut">
              <a:rPr lang="en-US" smtClean="0"/>
              <a:pPr/>
              <a:t>9/28/2020</a:t>
            </a:fld>
            <a:endParaRPr lang="en-US"/>
          </a:p>
        </p:txBody>
      </p:sp>
      <p:sp>
        <p:nvSpPr>
          <p:cNvPr id="10" name="Slide Number Placeholder 9"/>
          <p:cNvSpPr>
            <a:spLocks noGrp="1"/>
          </p:cNvSpPr>
          <p:nvPr>
            <p:ph type="sldNum" sz="quarter" idx="16"/>
          </p:nvPr>
        </p:nvSpPr>
        <p:spPr/>
        <p:txBody>
          <a:bodyPr rtlCol="0"/>
          <a:lstStyle/>
          <a:p>
            <a:fld id="{B6F15528-21DE-4FAA-801E-634DDDAF4B2B}"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1D8BD707-D9CF-40AE-B4C6-C98DA3205C09}" type="datetimeFigureOut">
              <a:rPr lang="en-US" smtClean="0"/>
              <a:pPr/>
              <a:t>9/28/2020</a:t>
            </a:fld>
            <a:endParaRPr lang="en-US"/>
          </a:p>
        </p:txBody>
      </p:sp>
      <p:sp>
        <p:nvSpPr>
          <p:cNvPr id="12" name="Slide Number Placeholder 11"/>
          <p:cNvSpPr>
            <a:spLocks noGrp="1"/>
          </p:cNvSpPr>
          <p:nvPr>
            <p:ph type="sldNum" sz="quarter" idx="16"/>
          </p:nvPr>
        </p:nvSpPr>
        <p:spPr/>
        <p:txBody>
          <a:bodyPr rtlCol="0"/>
          <a:lstStyle/>
          <a:p>
            <a:fld id="{B6F15528-21DE-4FAA-801E-634DDDAF4B2B}"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9/28/2020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9/28/2020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9/28/2020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1D8BD707-D9CF-40AE-B4C6-C98DA3205C09}" type="datetimeFigureOut">
              <a:rPr lang="en-US" smtClean="0"/>
              <a:pPr/>
              <a:t>9/28/2020</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B6F15528-21DE-4FAA-801E-634DDDAF4B2B}"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1D8BD707-D9CF-40AE-B4C6-C98DA3205C09}" type="datetimeFigureOut">
              <a:rPr lang="en-US" smtClean="0"/>
              <a:pPr/>
              <a:t>9/28/2020</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0"/>
            <a:ext cx="7772400" cy="1905000"/>
          </a:xfrm>
        </p:spPr>
        <p:txBody>
          <a:bodyPr>
            <a:normAutofit fontScale="90000"/>
          </a:bodyPr>
          <a:lstStyle/>
          <a:p>
            <a:r>
              <a:rPr lang="en-IN" b="1" dirty="0" smtClean="0"/>
              <a:t>ATOMIC ENERGY EDUCATION SOCIETY </a:t>
            </a:r>
            <a:br>
              <a:rPr lang="en-IN" b="1" dirty="0" smtClean="0"/>
            </a:br>
            <a:r>
              <a:rPr lang="en-IN" b="1" dirty="0" smtClean="0"/>
              <a:t>MUMBAI</a:t>
            </a:r>
            <a:endParaRPr lang="en-US" dirty="0"/>
          </a:p>
        </p:txBody>
      </p:sp>
      <p:sp>
        <p:nvSpPr>
          <p:cNvPr id="3" name="Subtitle 2"/>
          <p:cNvSpPr>
            <a:spLocks noGrp="1"/>
          </p:cNvSpPr>
          <p:nvPr>
            <p:ph type="subTitle" idx="1"/>
          </p:nvPr>
        </p:nvSpPr>
        <p:spPr>
          <a:xfrm>
            <a:off x="1143000" y="2819400"/>
            <a:ext cx="6934200" cy="3352800"/>
          </a:xfrm>
        </p:spPr>
        <p:txBody>
          <a:bodyPr/>
          <a:lstStyle/>
          <a:p>
            <a:r>
              <a:rPr lang="en-IN" sz="3300" cap="none" spc="0" dirty="0" smtClean="0">
                <a:solidFill>
                  <a:srgbClr val="8CADAE">
                    <a:shade val="75000"/>
                  </a:srgbClr>
                </a:solidFill>
                <a:ea typeface="+mj-ea"/>
                <a:cs typeface="+mj-cs"/>
              </a:rPr>
              <a:t>CLASS – XI,CHEMISTRY	</a:t>
            </a:r>
            <a:br>
              <a:rPr lang="en-IN" sz="3300" cap="none" spc="0" dirty="0" smtClean="0">
                <a:solidFill>
                  <a:srgbClr val="8CADAE">
                    <a:shade val="75000"/>
                  </a:srgbClr>
                </a:solidFill>
                <a:ea typeface="+mj-ea"/>
                <a:cs typeface="+mj-cs"/>
              </a:rPr>
            </a:br>
            <a:r>
              <a:rPr lang="en-IN" sz="3300" cap="none" spc="0" dirty="0" smtClean="0">
                <a:solidFill>
                  <a:srgbClr val="8CADAE">
                    <a:shade val="75000"/>
                  </a:srgbClr>
                </a:solidFill>
                <a:ea typeface="+mj-ea"/>
                <a:cs typeface="+mj-cs"/>
              </a:rPr>
              <a:t>	</a:t>
            </a:r>
            <a:r>
              <a:rPr lang="en-US" sz="3300" b="0" cap="none" spc="0" dirty="0" smtClean="0">
                <a:solidFill>
                  <a:srgbClr val="8CADAE">
                    <a:shade val="75000"/>
                  </a:srgbClr>
                </a:solidFill>
                <a:ea typeface="+mj-ea"/>
                <a:cs typeface="+mj-cs"/>
              </a:rPr>
              <a:t/>
            </a:r>
            <a:br>
              <a:rPr lang="en-US" sz="3300" b="0" cap="none" spc="0" dirty="0" smtClean="0">
                <a:solidFill>
                  <a:srgbClr val="8CADAE">
                    <a:shade val="75000"/>
                  </a:srgbClr>
                </a:solidFill>
                <a:ea typeface="+mj-ea"/>
                <a:cs typeface="+mj-cs"/>
              </a:rPr>
            </a:br>
            <a:r>
              <a:rPr lang="en-IN" sz="3300" cap="none" spc="0" dirty="0" smtClean="0">
                <a:solidFill>
                  <a:srgbClr val="8CADAE">
                    <a:shade val="75000"/>
                  </a:srgbClr>
                </a:solidFill>
                <a:ea typeface="+mj-ea"/>
                <a:cs typeface="+mj-cs"/>
              </a:rPr>
              <a:t>UNIT – VII, EQUILIBRIUM</a:t>
            </a:r>
            <a:r>
              <a:rPr lang="en-US" sz="3300" b="0" cap="none" spc="0" dirty="0" smtClean="0">
                <a:solidFill>
                  <a:srgbClr val="8CADAE">
                    <a:shade val="75000"/>
                  </a:srgbClr>
                </a:solidFill>
                <a:ea typeface="+mj-ea"/>
                <a:cs typeface="+mj-cs"/>
              </a:rPr>
              <a:t/>
            </a:r>
            <a:br>
              <a:rPr lang="en-US" sz="3300" b="0" cap="none" spc="0" dirty="0" smtClean="0">
                <a:solidFill>
                  <a:srgbClr val="8CADAE">
                    <a:shade val="75000"/>
                  </a:srgbClr>
                </a:solidFill>
                <a:ea typeface="+mj-ea"/>
                <a:cs typeface="+mj-cs"/>
              </a:rPr>
            </a:br>
            <a:r>
              <a:rPr lang="en-IN" sz="3300" cap="none" spc="0" dirty="0" smtClean="0">
                <a:solidFill>
                  <a:srgbClr val="8CADAE">
                    <a:shade val="75000"/>
                  </a:srgbClr>
                </a:solidFill>
                <a:ea typeface="+mj-ea"/>
                <a:cs typeface="+mj-cs"/>
              </a:rPr>
              <a:t>(CHEMICAL EQUILIBRIUM</a:t>
            </a:r>
            <a:r>
              <a:rPr lang="en-IN" sz="3300" b="0" cap="none" spc="0" dirty="0" smtClean="0">
                <a:solidFill>
                  <a:srgbClr val="8CADAE">
                    <a:shade val="75000"/>
                  </a:srgbClr>
                </a:solidFill>
                <a:ea typeface="+mj-ea"/>
                <a:cs typeface="+mj-cs"/>
              </a:rPr>
              <a:t>)</a:t>
            </a:r>
            <a:r>
              <a:rPr lang="en-IN" sz="3300" cap="none" spc="0" dirty="0" smtClean="0">
                <a:solidFill>
                  <a:srgbClr val="8CADAE">
                    <a:shade val="75000"/>
                  </a:srgbClr>
                </a:solidFill>
                <a:ea typeface="+mj-ea"/>
                <a:cs typeface="+mj-cs"/>
              </a:rPr>
              <a:t> MODULE-1/6</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92500" lnSpcReduction="20000"/>
          </a:bodyPr>
          <a:lstStyle/>
          <a:p>
            <a:r>
              <a:rPr lang="en-IN" b="1" dirty="0" smtClean="0"/>
              <a:t> </a:t>
            </a:r>
            <a:endParaRPr lang="en-US" dirty="0" smtClean="0"/>
          </a:p>
          <a:p>
            <a:r>
              <a:rPr lang="en-US" dirty="0" smtClean="0"/>
              <a:t/>
            </a:r>
            <a:br>
              <a:rPr lang="en-US" dirty="0" smtClean="0"/>
            </a:br>
            <a:r>
              <a:rPr lang="en-US" dirty="0" smtClean="0"/>
              <a:t>                                                              </a:t>
            </a:r>
            <a:r>
              <a:rPr lang="en-IN" dirty="0" smtClean="0"/>
              <a:t>O</a:t>
            </a:r>
            <a:r>
              <a:rPr lang="en-IN" baseline="-25000" dirty="0" smtClean="0"/>
              <a:t>2</a:t>
            </a:r>
            <a:endParaRPr lang="en-US" dirty="0" smtClean="0"/>
          </a:p>
          <a:p>
            <a:r>
              <a:rPr lang="en-IN" dirty="0" smtClean="0"/>
              <a:t>                          Solubility                                 N</a:t>
            </a:r>
            <a:r>
              <a:rPr lang="en-IN" baseline="-25000" dirty="0" smtClean="0"/>
              <a:t>2</a:t>
            </a:r>
            <a:endParaRPr lang="en-US" dirty="0" smtClean="0"/>
          </a:p>
          <a:p>
            <a:r>
              <a:rPr lang="en-IN" dirty="0" smtClean="0"/>
              <a:t>                                                                            He</a:t>
            </a:r>
            <a:endParaRPr lang="en-US" dirty="0" smtClean="0"/>
          </a:p>
          <a:p>
            <a:r>
              <a:rPr lang="en-IN" dirty="0" smtClean="0"/>
              <a:t>                                                                                                                                                                    .                                               Pressure(</a:t>
            </a:r>
            <a:r>
              <a:rPr lang="en-IN" dirty="0" err="1" smtClean="0"/>
              <a:t>atm</a:t>
            </a:r>
            <a:r>
              <a:rPr lang="en-IN" dirty="0" smtClean="0"/>
              <a:t>)</a:t>
            </a:r>
            <a:endParaRPr lang="en-US" dirty="0" smtClean="0"/>
          </a:p>
          <a:p>
            <a:r>
              <a:rPr lang="en-IN" dirty="0" smtClean="0"/>
              <a:t>                         Variation of solubility of gas with pressure</a:t>
            </a:r>
            <a:endParaRPr lang="en-US" dirty="0" smtClean="0"/>
          </a:p>
          <a:p>
            <a:r>
              <a:rPr lang="en-IN" b="1" dirty="0" smtClean="0"/>
              <a:t>Applications:</a:t>
            </a:r>
            <a:r>
              <a:rPr lang="en-IN" dirty="0" smtClean="0"/>
              <a:t> It is applied in preparation of carbonated drinks, sea diving, mountain climbing etc. </a:t>
            </a:r>
            <a:endParaRPr lang="en-US" dirty="0" smtClean="0"/>
          </a:p>
          <a:p>
            <a:endParaRPr lang="en-US" dirty="0"/>
          </a:p>
        </p:txBody>
      </p:sp>
      <p:cxnSp>
        <p:nvCxnSpPr>
          <p:cNvPr id="9" name="Straight Arrow Connector 8"/>
          <p:cNvCxnSpPr/>
          <p:nvPr/>
        </p:nvCxnSpPr>
        <p:spPr>
          <a:xfrm rot="5400000" flipH="1" flipV="1">
            <a:off x="3315494" y="3085306"/>
            <a:ext cx="1752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4191000" y="3962400"/>
            <a:ext cx="2057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V="1">
            <a:off x="4191000" y="2743200"/>
            <a:ext cx="1295400" cy="1219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V="1">
            <a:off x="4191000" y="3124200"/>
            <a:ext cx="2209800" cy="838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flipV="1">
            <a:off x="4191000" y="3505200"/>
            <a:ext cx="2209800" cy="45720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endParaRPr lang="en-IN" dirty="0" smtClean="0"/>
          </a:p>
          <a:p>
            <a:endParaRPr lang="en-IN" dirty="0" smtClean="0"/>
          </a:p>
          <a:p>
            <a:endParaRPr lang="en-IN" dirty="0" smtClean="0"/>
          </a:p>
          <a:p>
            <a:r>
              <a:rPr lang="en-IN" dirty="0" smtClean="0"/>
              <a:t>                                 </a:t>
            </a:r>
            <a:r>
              <a:rPr lang="en-IN" sz="4000" dirty="0" smtClean="0"/>
              <a:t>Thank You</a:t>
            </a:r>
            <a:endParaRPr lang="en-US" sz="4000" dirty="0" smtClean="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1066800"/>
          </a:xfrm>
        </p:spPr>
        <p:txBody>
          <a:bodyPr>
            <a:normAutofit fontScale="90000"/>
          </a:bodyPr>
          <a:lstStyle/>
          <a:p>
            <a:r>
              <a:rPr lang="en-IN" b="1" dirty="0" smtClean="0"/>
              <a:t>INTRODUCTION</a:t>
            </a:r>
            <a:r>
              <a:rPr lang="en-US" dirty="0" smtClean="0"/>
              <a:t/>
            </a:r>
            <a:br>
              <a:rPr lang="en-US" dirty="0" smtClean="0"/>
            </a:br>
            <a:endParaRPr lang="en-US" dirty="0"/>
          </a:p>
        </p:txBody>
      </p:sp>
      <p:sp>
        <p:nvSpPr>
          <p:cNvPr id="3" name="Content Placeholder 2"/>
          <p:cNvSpPr>
            <a:spLocks noGrp="1"/>
          </p:cNvSpPr>
          <p:nvPr>
            <p:ph sz="quarter" idx="1"/>
          </p:nvPr>
        </p:nvSpPr>
        <p:spPr>
          <a:xfrm>
            <a:off x="301752" y="1447800"/>
            <a:ext cx="8503920" cy="4651248"/>
          </a:xfrm>
        </p:spPr>
        <p:txBody>
          <a:bodyPr>
            <a:normAutofit lnSpcReduction="10000"/>
          </a:bodyPr>
          <a:lstStyle/>
          <a:p>
            <a:r>
              <a:rPr lang="en-IN" dirty="0" smtClean="0"/>
              <a:t>Equilibrium is a state at which concentration of reactants and products do not change with time. </a:t>
            </a:r>
            <a:endParaRPr lang="en-US" dirty="0" smtClean="0"/>
          </a:p>
          <a:p>
            <a:r>
              <a:rPr lang="en-IN" dirty="0" smtClean="0"/>
              <a:t>At this rates of forward and backward reactions are same and do not change with time.</a:t>
            </a:r>
            <a:endParaRPr lang="en-US" dirty="0" smtClean="0"/>
          </a:p>
          <a:p>
            <a:r>
              <a:rPr lang="en-IN" dirty="0" smtClean="0"/>
              <a:t>The reaction parameters such as temperature, pressure, concentration etc. are kept constant.</a:t>
            </a:r>
            <a:endParaRPr lang="en-US" dirty="0" smtClean="0"/>
          </a:p>
          <a:p>
            <a:r>
              <a:rPr lang="en-IN" dirty="0" smtClean="0"/>
              <a:t> Equilibrium is dynamic process at which both forward and backward processes are continued. This type of processes never complete. It is indicated by two half arrows pointing the reactions in both the directions (   </a:t>
            </a:r>
            <a:r>
              <a:rPr lang="en-IN" dirty="0" smtClean="0"/>
              <a:t>)</a:t>
            </a:r>
            <a:r>
              <a:rPr lang="en-US" dirty="0" smtClean="0"/>
              <a:t> </a:t>
            </a:r>
            <a:endParaRPr lang="en-US" dirty="0" smtClean="0"/>
          </a:p>
          <a:p>
            <a:endParaRPr lang="en-US" dirty="0"/>
          </a:p>
        </p:txBody>
      </p:sp>
      <p:cxnSp>
        <p:nvCxnSpPr>
          <p:cNvPr id="7" name="Straight Arrow Connector 6"/>
          <p:cNvCxnSpPr/>
          <p:nvPr/>
        </p:nvCxnSpPr>
        <p:spPr>
          <a:xfrm>
            <a:off x="9906000" y="5105400"/>
            <a:ext cx="914400" cy="914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638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6385"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0" y="0"/>
            <a:ext cx="152400" cy="228600"/>
          </a:xfrm>
          <a:prstGeom prst="rect">
            <a:avLst/>
          </a:prstGeom>
          <a:noFill/>
        </p:spPr>
      </p:pic>
      <p:sp>
        <p:nvSpPr>
          <p:cNvPr id="1638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6387" name="Picture 3"/>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2438400" y="5562600"/>
            <a:ext cx="152400" cy="2286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534400" cy="987552"/>
          </a:xfrm>
        </p:spPr>
        <p:txBody>
          <a:bodyPr>
            <a:normAutofit fontScale="90000"/>
          </a:bodyPr>
          <a:lstStyle/>
          <a:p>
            <a:r>
              <a:rPr lang="en-IN" b="1" dirty="0" smtClean="0"/>
              <a:t>EQUILIBEIUM INVOLVING PHYSICAL CHANGES</a:t>
            </a:r>
            <a:endParaRPr lang="en-US" dirty="0"/>
          </a:p>
        </p:txBody>
      </p:sp>
      <p:sp>
        <p:nvSpPr>
          <p:cNvPr id="3" name="Content Placeholder 2"/>
          <p:cNvSpPr>
            <a:spLocks noGrp="1"/>
          </p:cNvSpPr>
          <p:nvPr>
            <p:ph sz="quarter" idx="1"/>
          </p:nvPr>
        </p:nvSpPr>
        <p:spPr/>
        <p:txBody>
          <a:bodyPr>
            <a:normAutofit/>
          </a:bodyPr>
          <a:lstStyle/>
          <a:p>
            <a:r>
              <a:rPr lang="en-IN" dirty="0" smtClean="0"/>
              <a:t>In physical equilibrium only physical states of initial and final state of materials are changed. There is no any change in their chemical compositions.</a:t>
            </a:r>
            <a:endParaRPr lang="en-US" dirty="0" smtClean="0"/>
          </a:p>
          <a:p>
            <a:r>
              <a:rPr lang="en-IN" dirty="0" smtClean="0"/>
              <a:t>On the basis of states of substances, physical equilibrium are following types:</a:t>
            </a:r>
            <a:endParaRPr lang="en-US" dirty="0" smtClean="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92500" lnSpcReduction="20000"/>
          </a:bodyPr>
          <a:lstStyle/>
          <a:p>
            <a:r>
              <a:rPr lang="en-IN" dirty="0" smtClean="0"/>
              <a:t>(</a:t>
            </a:r>
            <a:r>
              <a:rPr lang="en-IN" dirty="0" err="1" smtClean="0"/>
              <a:t>i</a:t>
            </a:r>
            <a:r>
              <a:rPr lang="en-IN" dirty="0" smtClean="0"/>
              <a:t>). </a:t>
            </a:r>
            <a:r>
              <a:rPr lang="en-IN" b="1" dirty="0" smtClean="0"/>
              <a:t>Solid – Liquid Equilibrium:</a:t>
            </a:r>
            <a:r>
              <a:rPr lang="en-IN" dirty="0" smtClean="0"/>
              <a:t> This equilibrium is achieved at fusion temperature of the solid. Temperature of the system is maintained at fusion temperature in a closed vessel.</a:t>
            </a:r>
            <a:endParaRPr lang="en-US" dirty="0" smtClean="0"/>
          </a:p>
          <a:p>
            <a:r>
              <a:rPr lang="en-IN" dirty="0" smtClean="0"/>
              <a:t>Example:</a:t>
            </a:r>
            <a:endParaRPr lang="en-US" dirty="0" smtClean="0"/>
          </a:p>
          <a:p>
            <a:r>
              <a:rPr lang="en-IN" dirty="0" smtClean="0"/>
              <a:t>H</a:t>
            </a:r>
            <a:r>
              <a:rPr lang="en-IN" baseline="-25000" dirty="0" smtClean="0"/>
              <a:t>2</a:t>
            </a:r>
            <a:r>
              <a:rPr lang="en-IN" dirty="0" smtClean="0"/>
              <a:t>O</a:t>
            </a:r>
            <a:r>
              <a:rPr lang="en-IN" baseline="-25000" dirty="0" smtClean="0"/>
              <a:t>(s) </a:t>
            </a:r>
            <a:r>
              <a:rPr lang="en-IN" baseline="-25000" dirty="0" smtClean="0"/>
              <a:t>              </a:t>
            </a:r>
            <a:r>
              <a:rPr lang="en-IN" dirty="0" smtClean="0"/>
              <a:t>H</a:t>
            </a:r>
            <a:r>
              <a:rPr lang="en-IN" baseline="-25000" dirty="0" smtClean="0"/>
              <a:t>2</a:t>
            </a:r>
            <a:r>
              <a:rPr lang="en-IN" dirty="0" smtClean="0"/>
              <a:t>O</a:t>
            </a:r>
            <a:r>
              <a:rPr lang="en-IN" baseline="-25000" dirty="0" smtClean="0"/>
              <a:t>(l</a:t>
            </a:r>
            <a:r>
              <a:rPr lang="en-IN" baseline="-25000" dirty="0" smtClean="0"/>
              <a:t>)</a:t>
            </a:r>
            <a:endParaRPr lang="en-US" dirty="0" smtClean="0"/>
          </a:p>
          <a:p>
            <a:r>
              <a:rPr lang="en-IN" dirty="0" smtClean="0"/>
              <a:t>Rate of melting = Rate of freezing</a:t>
            </a:r>
            <a:endParaRPr lang="en-US" dirty="0" smtClean="0"/>
          </a:p>
          <a:p>
            <a:r>
              <a:rPr lang="en-IN" dirty="0" smtClean="0"/>
              <a:t>This equilibrium also gives the concept of melting point.                                                                             “At 1 </a:t>
            </a:r>
            <a:r>
              <a:rPr lang="en-IN" dirty="0" err="1" smtClean="0"/>
              <a:t>atm</a:t>
            </a:r>
            <a:r>
              <a:rPr lang="en-IN" dirty="0" smtClean="0"/>
              <a:t> pressure the temperature at which solid and liquid phases both coexist and they are in equilibrium called melting point of solid or freezing point of the liquid.”</a:t>
            </a:r>
            <a:endParaRPr lang="en-US" dirty="0"/>
          </a:p>
        </p:txBody>
      </p:sp>
      <p:pic>
        <p:nvPicPr>
          <p:cNvPr id="6" name="Picture 3"/>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2438400" y="5562600"/>
            <a:ext cx="152400" cy="228600"/>
          </a:xfrm>
          <a:prstGeom prst="rect">
            <a:avLst/>
          </a:prstGeom>
          <a:noFill/>
        </p:spPr>
      </p:pic>
      <p:pic>
        <p:nvPicPr>
          <p:cNvPr id="8" name="Picture 3"/>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2590800" y="5715000"/>
            <a:ext cx="152400" cy="228600"/>
          </a:xfrm>
          <a:prstGeom prst="rect">
            <a:avLst/>
          </a:prstGeom>
          <a:noFill/>
        </p:spPr>
      </p:pic>
      <p:sp>
        <p:nvSpPr>
          <p:cNvPr id="819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8193"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1752600" y="3581400"/>
            <a:ext cx="123825" cy="19050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r>
              <a:rPr lang="en-IN" b="1" dirty="0" smtClean="0"/>
              <a:t>(ii) Liquid – Gas Equilibrium: </a:t>
            </a:r>
            <a:r>
              <a:rPr lang="en-IN" dirty="0" smtClean="0"/>
              <a:t>A volatile liquid starts vaporising in a close container. Condensation of vapours also starts when vaporisation takes place. At equilibrium both vaporisation and condensation rates become equal.</a:t>
            </a:r>
            <a:endParaRPr lang="en-US" dirty="0" smtClean="0"/>
          </a:p>
          <a:p>
            <a:r>
              <a:rPr lang="en-IN" dirty="0" smtClean="0"/>
              <a:t>Example:</a:t>
            </a:r>
            <a:endParaRPr lang="en-US" dirty="0" smtClean="0"/>
          </a:p>
          <a:p>
            <a:r>
              <a:rPr lang="en-IN" dirty="0" smtClean="0"/>
              <a:t>H</a:t>
            </a:r>
            <a:r>
              <a:rPr lang="en-IN" baseline="-25000" dirty="0" smtClean="0"/>
              <a:t>2</a:t>
            </a:r>
            <a:r>
              <a:rPr lang="en-IN" dirty="0" smtClean="0"/>
              <a:t>O</a:t>
            </a:r>
            <a:r>
              <a:rPr lang="en-IN" baseline="-25000" dirty="0" smtClean="0"/>
              <a:t>(l)</a:t>
            </a:r>
            <a:r>
              <a:rPr lang="en-IN" dirty="0" smtClean="0"/>
              <a:t>              H</a:t>
            </a:r>
            <a:r>
              <a:rPr lang="en-IN" baseline="-25000" dirty="0" smtClean="0"/>
              <a:t>2</a:t>
            </a:r>
            <a:r>
              <a:rPr lang="en-IN" dirty="0" smtClean="0"/>
              <a:t>O</a:t>
            </a:r>
            <a:r>
              <a:rPr lang="en-IN" baseline="-25000" dirty="0" smtClean="0"/>
              <a:t>(</a:t>
            </a:r>
            <a:r>
              <a:rPr lang="en-IN" baseline="-25000" dirty="0" err="1" smtClean="0"/>
              <a:t>vap</a:t>
            </a:r>
            <a:r>
              <a:rPr lang="en-IN" baseline="-25000" dirty="0" smtClean="0"/>
              <a:t>)</a:t>
            </a:r>
            <a:endParaRPr lang="en-US" dirty="0" smtClean="0"/>
          </a:p>
          <a:p>
            <a:r>
              <a:rPr lang="en-IN" dirty="0" smtClean="0"/>
              <a:t>Rate of evaporation = Rate of condensation</a:t>
            </a:r>
            <a:endParaRPr lang="en-US" dirty="0"/>
          </a:p>
        </p:txBody>
      </p:sp>
      <p:sp>
        <p:nvSpPr>
          <p:cNvPr id="717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7169"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1676400" y="4419600"/>
            <a:ext cx="123825" cy="19050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r>
              <a:rPr lang="en-IN" b="1" dirty="0" smtClean="0"/>
              <a:t>(iii) Solid – Gas Equilibrium: </a:t>
            </a:r>
            <a:r>
              <a:rPr lang="en-IN" dirty="0" smtClean="0"/>
              <a:t>(</a:t>
            </a:r>
            <a:r>
              <a:rPr lang="en-IN" b="1" dirty="0" smtClean="0"/>
              <a:t>Sublimation equilibrium</a:t>
            </a:r>
            <a:r>
              <a:rPr lang="en-IN" dirty="0" smtClean="0"/>
              <a:t>) Sublime substances such as iodine, camphor, naphthalene ammonium chloride etc. exhibit equilibrium with their vapours in a close container. This is solid –gas equilibrium.</a:t>
            </a:r>
            <a:endParaRPr lang="en-US" dirty="0" smtClean="0"/>
          </a:p>
          <a:p>
            <a:r>
              <a:rPr lang="en-IN" dirty="0" smtClean="0"/>
              <a:t>Example:</a:t>
            </a:r>
            <a:endParaRPr lang="en-US" dirty="0" smtClean="0"/>
          </a:p>
          <a:p>
            <a:r>
              <a:rPr lang="en-IN" dirty="0" smtClean="0"/>
              <a:t>I</a:t>
            </a:r>
            <a:r>
              <a:rPr lang="en-IN" baseline="-25000" dirty="0" smtClean="0"/>
              <a:t>2(s)                         </a:t>
            </a:r>
            <a:r>
              <a:rPr lang="en-IN" dirty="0" smtClean="0"/>
              <a:t>I</a:t>
            </a:r>
            <a:r>
              <a:rPr lang="en-IN" baseline="-25000" dirty="0" smtClean="0"/>
              <a:t>2(</a:t>
            </a:r>
            <a:r>
              <a:rPr lang="en-IN" baseline="-25000" dirty="0" err="1" smtClean="0"/>
              <a:t>vap</a:t>
            </a:r>
            <a:r>
              <a:rPr lang="en-IN" baseline="-25000" dirty="0" smtClean="0"/>
              <a:t>)</a:t>
            </a:r>
            <a:endParaRPr lang="en-US" dirty="0" smtClean="0"/>
          </a:p>
          <a:p>
            <a:r>
              <a:rPr lang="en-IN" dirty="0" smtClean="0"/>
              <a:t>Rate of sublimation = Rate of solidification</a:t>
            </a:r>
            <a:endParaRPr lang="en-US" dirty="0" smtClean="0"/>
          </a:p>
          <a:p>
            <a:endParaRPr lang="en-US" dirty="0"/>
          </a:p>
        </p:txBody>
      </p:sp>
      <p:sp>
        <p:nvSpPr>
          <p:cNvPr id="614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6145"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1524000" y="4343400"/>
            <a:ext cx="123825" cy="19050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IN" b="1" dirty="0" smtClean="0"/>
              <a:t>(iv) Solid-in – Liquid Equilibrium: </a:t>
            </a:r>
            <a:r>
              <a:rPr lang="en-IN" dirty="0" smtClean="0"/>
              <a:t>Those solids which are soluble in a liquid like water attain equilibrium after getting their saturated solution at a certain temperature.                                                                           Example:                 </a:t>
            </a:r>
            <a:endParaRPr lang="en-US" dirty="0" smtClean="0"/>
          </a:p>
          <a:p>
            <a:r>
              <a:rPr lang="en-IN" dirty="0" err="1" smtClean="0"/>
              <a:t>NaCl</a:t>
            </a:r>
            <a:r>
              <a:rPr lang="en-IN" baseline="-25000" dirty="0" smtClean="0"/>
              <a:t>(s)                        </a:t>
            </a:r>
            <a:r>
              <a:rPr lang="en-IN" dirty="0" err="1" smtClean="0"/>
              <a:t>NaCl</a:t>
            </a:r>
            <a:r>
              <a:rPr lang="en-IN" baseline="-25000" dirty="0" smtClean="0"/>
              <a:t>(</a:t>
            </a:r>
            <a:r>
              <a:rPr lang="en-IN" baseline="-25000" dirty="0" err="1" smtClean="0"/>
              <a:t>aq</a:t>
            </a:r>
            <a:r>
              <a:rPr lang="en-IN" baseline="-25000" dirty="0" smtClean="0"/>
              <a:t>)</a:t>
            </a:r>
            <a:r>
              <a:rPr lang="en-IN" dirty="0" smtClean="0"/>
              <a:t>  in aqueous medium</a:t>
            </a:r>
            <a:endParaRPr lang="en-US" dirty="0" smtClean="0"/>
          </a:p>
          <a:p>
            <a:r>
              <a:rPr lang="en-IN" dirty="0" smtClean="0"/>
              <a:t>Rate of dissolution = Rate of solidification </a:t>
            </a:r>
            <a:endParaRPr lang="en-US" dirty="0"/>
          </a:p>
        </p:txBody>
      </p:sp>
      <p:sp>
        <p:nvSpPr>
          <p:cNvPr id="512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5121"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2362200" y="3886200"/>
            <a:ext cx="123825" cy="19050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92500" lnSpcReduction="10000"/>
          </a:bodyPr>
          <a:lstStyle/>
          <a:p>
            <a:r>
              <a:rPr lang="en-IN" b="1" dirty="0" smtClean="0"/>
              <a:t>(v) Gas – in - Liquid equilibrium:</a:t>
            </a:r>
            <a:r>
              <a:rPr lang="en-IN" dirty="0" smtClean="0"/>
              <a:t> This equilibrium arise when a gas is soluble in a liquid like water. After getting saturated solution, there is an equilibrium in dissolved gas and </a:t>
            </a:r>
            <a:r>
              <a:rPr lang="en-IN" dirty="0" err="1" smtClean="0"/>
              <a:t>undissolved</a:t>
            </a:r>
            <a:r>
              <a:rPr lang="en-IN" dirty="0" smtClean="0"/>
              <a:t> gas.</a:t>
            </a:r>
            <a:endParaRPr lang="en-US" dirty="0" smtClean="0"/>
          </a:p>
          <a:p>
            <a:r>
              <a:rPr lang="en-IN" dirty="0" smtClean="0"/>
              <a:t>Example: Dissolution of carbon dioxide in water</a:t>
            </a:r>
            <a:endParaRPr lang="en-US" dirty="0" smtClean="0"/>
          </a:p>
          <a:p>
            <a:r>
              <a:rPr lang="en-IN" dirty="0" smtClean="0"/>
              <a:t>CO</a:t>
            </a:r>
            <a:r>
              <a:rPr lang="en-IN" baseline="-25000" dirty="0" smtClean="0"/>
              <a:t>2(g)</a:t>
            </a:r>
            <a:r>
              <a:rPr lang="en-IN" dirty="0" smtClean="0"/>
              <a:t>                CO</a:t>
            </a:r>
            <a:r>
              <a:rPr lang="en-IN" baseline="-25000" dirty="0" smtClean="0"/>
              <a:t>2(g)                                                                                                                   </a:t>
            </a:r>
            <a:r>
              <a:rPr lang="en-IN" dirty="0" smtClean="0"/>
              <a:t>in aqueous medium, Solubility of the gas is derived by</a:t>
            </a:r>
            <a:r>
              <a:rPr lang="en-IN" b="1" dirty="0" smtClean="0"/>
              <a:t> Henry’s law</a:t>
            </a:r>
            <a:r>
              <a:rPr lang="en-IN" dirty="0" smtClean="0"/>
              <a:t>. According to this law:                                 “Mass of the gas dissolved in a given volume of liquid at certain temperature is proportional to the pressure of the gas.” </a:t>
            </a:r>
            <a:endParaRPr lang="en-US" dirty="0" smtClean="0"/>
          </a:p>
          <a:p>
            <a:endParaRPr lang="en-US" dirty="0"/>
          </a:p>
        </p:txBody>
      </p:sp>
      <p:sp>
        <p:nvSpPr>
          <p:cNvPr id="409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4097"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1828800" y="3733800"/>
            <a:ext cx="123825" cy="19050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92500" lnSpcReduction="10000"/>
          </a:bodyPr>
          <a:lstStyle/>
          <a:p>
            <a:r>
              <a:rPr lang="en-IN" dirty="0" smtClean="0"/>
              <a:t>Hence	m    α   P      at constant temperature                                                                  or 		m = </a:t>
            </a:r>
            <a:r>
              <a:rPr lang="en-IN" dirty="0" err="1" smtClean="0"/>
              <a:t>kP</a:t>
            </a:r>
            <a:r>
              <a:rPr lang="en-IN" dirty="0" smtClean="0"/>
              <a:t>        where k is proportionality constant                                                  			</a:t>
            </a:r>
            <a:endParaRPr lang="en-US" dirty="0" smtClean="0"/>
          </a:p>
          <a:p>
            <a:r>
              <a:rPr lang="en-IN" dirty="0" smtClean="0"/>
              <a:t>Conditions:                                                                                                                                                    a) Pressure should not be very high                                                                                                        b)Temperature should not be very low                                                                                                     c) The gas should not be highly soluble and does not react                                                                                     d) The gas does not dissociate</a:t>
            </a:r>
            <a:endParaRPr lang="en-US" dirty="0" smtClean="0"/>
          </a:p>
          <a:p>
            <a:r>
              <a:rPr lang="en-IN" b="1" dirty="0" smtClean="0"/>
              <a:t> </a:t>
            </a:r>
            <a:endParaRPr lang="en-US" dirty="0" smtClean="0"/>
          </a:p>
          <a:p>
            <a:endParaRPr lang="en-US"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26</TotalTime>
  <Words>479</Words>
  <Application>Microsoft Office PowerPoint</Application>
  <PresentationFormat>On-screen Show (4:3)</PresentationFormat>
  <Paragraphs>43</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Median</vt:lpstr>
      <vt:lpstr>ATOMIC ENERGY EDUCATION SOCIETY  MUMBAI</vt:lpstr>
      <vt:lpstr>INTRODUCTION </vt:lpstr>
      <vt:lpstr>EQUILIBEIUM INVOLVING PHYSICAL CHANGES</vt:lpstr>
      <vt:lpstr>Slide 4</vt:lpstr>
      <vt:lpstr>Slide 5</vt:lpstr>
      <vt:lpstr>Slide 6</vt:lpstr>
      <vt:lpstr>Slide 7</vt:lpstr>
      <vt:lpstr>Slide 8</vt:lpstr>
      <vt:lpstr>Slide 9</vt:lpstr>
      <vt:lpstr>Slide 10</vt:lpstr>
      <vt:lpstr>Slide 11</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dc:title>
  <dc:creator/>
  <cp:lastModifiedBy>exam</cp:lastModifiedBy>
  <cp:revision>7</cp:revision>
  <dcterms:created xsi:type="dcterms:W3CDTF">2006-08-16T00:00:00Z</dcterms:created>
  <dcterms:modified xsi:type="dcterms:W3CDTF">2020-09-28T04:31:49Z</dcterms:modified>
</cp:coreProperties>
</file>