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353762"/>
          </a:xfrm>
        </p:spPr>
        <p:txBody>
          <a:bodyPr>
            <a:normAutofit/>
          </a:bodyPr>
          <a:lstStyle/>
          <a:p>
            <a:r>
              <a:rPr lang="en-IN" sz="2700" b="1" dirty="0" smtClean="0"/>
              <a:t>ATOMIC ENERGY EDUCATION SOCIETY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IN" sz="2700" b="1" dirty="0" smtClean="0"/>
              <a:t>MUMBAI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7086600" cy="2895600"/>
          </a:xfrm>
        </p:spPr>
        <p:txBody>
          <a:bodyPr/>
          <a:lstStyle/>
          <a:p>
            <a:r>
              <a:rPr lang="en-IN" b="1" dirty="0" smtClean="0"/>
              <a:t>CLASS – XI  SUBJECT – CHEMISTRY		MODULE 2/6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IN" b="1" dirty="0" smtClean="0"/>
              <a:t>UNIT – VII, EQUILIBRIUM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IN" b="1" dirty="0" smtClean="0"/>
              <a:t>(CHEMICAL EQUILIBRIUM)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b="1" dirty="0" smtClean="0"/>
              <a:t>Mass Action Ratio (Concentration Quotient)</a:t>
            </a:r>
            <a:endParaRPr lang="en-US" dirty="0" smtClean="0"/>
          </a:p>
          <a:p>
            <a:r>
              <a:rPr lang="en-IN" dirty="0" smtClean="0"/>
              <a:t>For the reaction,     A  +   B        C   +   D</a:t>
            </a:r>
            <a:endParaRPr lang="en-US" dirty="0" smtClean="0"/>
          </a:p>
          <a:p>
            <a:r>
              <a:rPr lang="en-IN" dirty="0" smtClean="0"/>
              <a:t>Mass action ratio,  Q = </a:t>
            </a:r>
            <a:endParaRPr lang="en-US" dirty="0" smtClean="0"/>
          </a:p>
          <a:p>
            <a:r>
              <a:rPr lang="en-IN" dirty="0" smtClean="0"/>
              <a:t>This can predict the direction of the reaction. It is the ratio of product of concentration of to that of product of reactant.</a:t>
            </a:r>
            <a:endParaRPr lang="en-US" dirty="0" smtClean="0"/>
          </a:p>
          <a:p>
            <a:r>
              <a:rPr lang="en-IN" dirty="0" smtClean="0"/>
              <a:t>Q = Qc     Or     Q = </a:t>
            </a:r>
            <a:r>
              <a:rPr lang="en-IN" dirty="0" err="1" smtClean="0"/>
              <a:t>Qp</a:t>
            </a:r>
            <a:endParaRPr lang="en-US" dirty="0" smtClean="0"/>
          </a:p>
          <a:p>
            <a:pPr lvl="0"/>
            <a:r>
              <a:rPr lang="en-IN" dirty="0" smtClean="0"/>
              <a:t>When Q = K, the reaction is at equilibrium</a:t>
            </a:r>
            <a:endParaRPr lang="en-US" dirty="0" smtClean="0"/>
          </a:p>
          <a:p>
            <a:pPr lvl="0"/>
            <a:r>
              <a:rPr lang="en-IN" dirty="0" smtClean="0"/>
              <a:t>When Q &gt; K, the reaction is not at equilibrium. It will proceed towards back word direction</a:t>
            </a:r>
            <a:endParaRPr lang="en-US" dirty="0" smtClean="0"/>
          </a:p>
          <a:p>
            <a:pPr lvl="0"/>
            <a:r>
              <a:rPr lang="en-IN" dirty="0" smtClean="0"/>
              <a:t>When Q &lt; K, the reaction is again not at equilibrium. It will proceed towards forward word direction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/>
              <a:t>Standard Free Energy Change and Equilibrium constant: </a:t>
            </a:r>
            <a:endParaRPr lang="en-US" dirty="0" smtClean="0"/>
          </a:p>
          <a:p>
            <a:r>
              <a:rPr lang="en-IN" dirty="0" smtClean="0"/>
              <a:t>If ∆G</a:t>
            </a:r>
            <a:r>
              <a:rPr lang="en-IN" baseline="30000" dirty="0" smtClean="0"/>
              <a:t>0</a:t>
            </a:r>
            <a:r>
              <a:rPr lang="en-IN" dirty="0" smtClean="0"/>
              <a:t> is the standard free energy change at standard state, the equilibrium constant is related as-	∆G</a:t>
            </a:r>
            <a:r>
              <a:rPr lang="en-IN" baseline="30000" dirty="0" smtClean="0"/>
              <a:t>0</a:t>
            </a:r>
            <a:r>
              <a:rPr lang="en-IN" dirty="0" smtClean="0"/>
              <a:t> = -2.303RT log K</a:t>
            </a:r>
            <a:endParaRPr lang="en-US" dirty="0" smtClean="0"/>
          </a:p>
          <a:p>
            <a:r>
              <a:rPr lang="en-IN" dirty="0" smtClean="0"/>
              <a:t>Standard free energy change may be calculated by the relation-</a:t>
            </a:r>
            <a:endParaRPr lang="en-US" dirty="0" smtClean="0"/>
          </a:p>
          <a:p>
            <a:r>
              <a:rPr lang="en-IN" dirty="0" smtClean="0"/>
              <a:t>	            ∆G</a:t>
            </a:r>
            <a:r>
              <a:rPr lang="en-IN" baseline="30000" dirty="0" smtClean="0"/>
              <a:t>0</a:t>
            </a:r>
            <a:r>
              <a:rPr lang="en-IN" dirty="0" smtClean="0"/>
              <a:t> =∆H</a:t>
            </a:r>
            <a:r>
              <a:rPr lang="en-IN" baseline="30000" dirty="0" smtClean="0"/>
              <a:t>0</a:t>
            </a:r>
            <a:r>
              <a:rPr lang="en-IN" dirty="0" smtClean="0"/>
              <a:t> - T∆S</a:t>
            </a:r>
            <a:r>
              <a:rPr lang="en-IN" baseline="30000" dirty="0" smtClean="0"/>
              <a:t>0</a:t>
            </a:r>
            <a:r>
              <a:rPr lang="en-IN" dirty="0" smtClean="0"/>
              <a:t>                                                                                                                          Where ∆H</a:t>
            </a:r>
            <a:r>
              <a:rPr lang="en-IN" baseline="30000" dirty="0" smtClean="0"/>
              <a:t>0</a:t>
            </a:r>
            <a:r>
              <a:rPr lang="en-IN" dirty="0" smtClean="0"/>
              <a:t> is change in standard enthalpy and ∆S</a:t>
            </a:r>
            <a:r>
              <a:rPr lang="en-IN" baseline="30000" dirty="0" smtClean="0"/>
              <a:t>0</a:t>
            </a:r>
            <a:r>
              <a:rPr lang="en-IN" dirty="0" smtClean="0"/>
              <a:t>is change in standard entropy. </a:t>
            </a:r>
            <a:endParaRPr lang="en-US" dirty="0" smtClean="0"/>
          </a:p>
          <a:p>
            <a:r>
              <a:rPr lang="en-IN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                          </a:t>
            </a:r>
          </a:p>
          <a:p>
            <a:pPr>
              <a:buNone/>
            </a:pPr>
            <a:r>
              <a:rPr lang="en-IN" dirty="0" smtClean="0"/>
              <a:t>                                </a:t>
            </a:r>
            <a:r>
              <a:rPr lang="en-IN" sz="5400" dirty="0" smtClean="0"/>
              <a:t>Thank You</a:t>
            </a:r>
            <a:endParaRPr lang="en-US" sz="5400" dirty="0" smtClean="0"/>
          </a:p>
          <a:p>
            <a:r>
              <a:rPr lang="en-IN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INTRODUCTION: </a:t>
            </a:r>
            <a:endParaRPr lang="en-US" dirty="0" smtClean="0"/>
          </a:p>
          <a:p>
            <a:r>
              <a:rPr lang="en-IN" dirty="0" smtClean="0"/>
              <a:t>This part of equilibrium includes equilibrium in chemical reactions, law of mass action given by </a:t>
            </a:r>
            <a:r>
              <a:rPr lang="en-IN" dirty="0" err="1" smtClean="0"/>
              <a:t>Guldberg</a:t>
            </a:r>
            <a:r>
              <a:rPr lang="en-IN" dirty="0" smtClean="0"/>
              <a:t> and </a:t>
            </a:r>
            <a:r>
              <a:rPr lang="en-IN" dirty="0" err="1" smtClean="0"/>
              <a:t>Waage</a:t>
            </a:r>
            <a:r>
              <a:rPr lang="en-IN" dirty="0" smtClean="0"/>
              <a:t> in 1864, law of chemical equilibrium and various relations. It also includes mathematical calculations.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 smtClean="0"/>
              <a:t>EQULIBEIA INVOLVING CHEMICAL SYSTEM</a:t>
            </a:r>
            <a:endParaRPr lang="en-US" dirty="0" smtClean="0"/>
          </a:p>
          <a:p>
            <a:r>
              <a:rPr lang="en-IN" b="1" dirty="0" smtClean="0"/>
              <a:t>Reversible Reactions:</a:t>
            </a:r>
            <a:r>
              <a:rPr lang="en-IN" dirty="0" smtClean="0"/>
              <a:t> The reactions which proceed in both directions are called reversible reactions. The arrow is two half arrows pointing the reactions in both the directions (⇌)                                                                                                                          </a:t>
            </a:r>
            <a:r>
              <a:rPr lang="en-IN" dirty="0" err="1" smtClean="0"/>
              <a:t>eg</a:t>
            </a:r>
            <a:r>
              <a:rPr lang="en-IN" dirty="0" smtClean="0"/>
              <a:t>               H</a:t>
            </a:r>
            <a:r>
              <a:rPr lang="en-IN" baseline="-25000" dirty="0" smtClean="0"/>
              <a:t>2</a:t>
            </a:r>
            <a:r>
              <a:rPr lang="en-IN" dirty="0" smtClean="0"/>
              <a:t> +    I</a:t>
            </a:r>
            <a:r>
              <a:rPr lang="en-IN" baseline="-25000" dirty="0" smtClean="0"/>
              <a:t>2</a:t>
            </a:r>
            <a:r>
              <a:rPr lang="en-IN" dirty="0" smtClean="0"/>
              <a:t> ⇌  2HI</a:t>
            </a:r>
            <a:endParaRPr lang="en-US" dirty="0" smtClean="0"/>
          </a:p>
          <a:p>
            <a:r>
              <a:rPr lang="en-IN" b="1" dirty="0" smtClean="0"/>
              <a:t>State of Chemical </a:t>
            </a:r>
            <a:r>
              <a:rPr lang="en-IN" b="1" dirty="0" err="1" smtClean="0"/>
              <a:t>Equilibrium:</a:t>
            </a:r>
            <a:r>
              <a:rPr lang="en-IN" dirty="0" err="1" smtClean="0"/>
              <a:t>Reversible</a:t>
            </a:r>
            <a:r>
              <a:rPr lang="en-IN" dirty="0" smtClean="0"/>
              <a:t> reactions acquire equilibrium in a close container at a certain conditions.</a:t>
            </a:r>
            <a:endParaRPr lang="en-US" dirty="0" smtClean="0"/>
          </a:p>
          <a:p>
            <a:r>
              <a:rPr lang="en-IN" dirty="0" smtClean="0"/>
              <a:t>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 smtClean="0"/>
              <a:t>Law of Mass Action:</a:t>
            </a:r>
            <a:r>
              <a:rPr lang="en-IN" dirty="0" smtClean="0"/>
              <a:t>“At a given temperature, the rate of a chemical reaction at any instant is proportional to the product of molar concentration of reactants where the </a:t>
            </a:r>
            <a:r>
              <a:rPr lang="en-IN" dirty="0" err="1" smtClean="0"/>
              <a:t>stoichiometric</a:t>
            </a:r>
            <a:r>
              <a:rPr lang="en-IN" dirty="0" smtClean="0"/>
              <a:t> coefficients are raised in the form of power”.                                                                                                                                   This law is applicable to write the law of chemical equilibrium.</a:t>
            </a:r>
            <a:endParaRPr lang="en-US" dirty="0" smtClean="0"/>
          </a:p>
          <a:p>
            <a:r>
              <a:rPr lang="en-IN" dirty="0" smtClean="0"/>
              <a:t>For a hypothetical reaction,  A   +   B    →    C    +    D  </a:t>
            </a:r>
            <a:endParaRPr lang="en-US" dirty="0" smtClean="0"/>
          </a:p>
          <a:p>
            <a:r>
              <a:rPr lang="en-IN" dirty="0" smtClean="0"/>
              <a:t>According to this law                                                                                                                                                              Rate of reaction  α [A] [B]</a:t>
            </a:r>
            <a:endParaRPr lang="en-US" dirty="0" smtClean="0"/>
          </a:p>
          <a:p>
            <a:r>
              <a:rPr lang="en-IN" dirty="0" smtClean="0"/>
              <a:t>Rate of reaction = K [A] [B]                                            Application: This law is applied to write law of chemical equilibrium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Law of Chemical  Equilibrium: </a:t>
            </a:r>
            <a:r>
              <a:rPr lang="en-IN" dirty="0" smtClean="0"/>
              <a:t>Consider a hypothetical reaction-</a:t>
            </a:r>
            <a:endParaRPr lang="en-US" dirty="0" smtClean="0"/>
          </a:p>
          <a:p>
            <a:r>
              <a:rPr lang="en-IN" dirty="0" smtClean="0"/>
              <a:t>A  +   B ⇌ C   +   D</a:t>
            </a:r>
            <a:endParaRPr lang="en-US" dirty="0" smtClean="0"/>
          </a:p>
          <a:p>
            <a:r>
              <a:rPr lang="en-IN" dirty="0" smtClean="0"/>
              <a:t>According </a:t>
            </a:r>
            <a:r>
              <a:rPr lang="en-IN" dirty="0" err="1" smtClean="0"/>
              <a:t>tolaw</a:t>
            </a:r>
            <a:r>
              <a:rPr lang="en-IN" dirty="0" smtClean="0"/>
              <a:t> of mass action-</a:t>
            </a:r>
            <a:endParaRPr lang="en-US" dirty="0" smtClean="0"/>
          </a:p>
          <a:p>
            <a:r>
              <a:rPr lang="en-IN" dirty="0" smtClean="0"/>
              <a:t>       Rate of forward reaction α  [A] [B]</a:t>
            </a:r>
            <a:endParaRPr lang="en-US" dirty="0" smtClean="0"/>
          </a:p>
          <a:p>
            <a:r>
              <a:rPr lang="en-IN" b="1" dirty="0" smtClean="0"/>
              <a:t>	</a:t>
            </a:r>
            <a:r>
              <a:rPr lang="en-IN" dirty="0" smtClean="0"/>
              <a:t>Rate of forward reaction = </a:t>
            </a:r>
            <a:r>
              <a:rPr lang="en-IN" dirty="0" err="1" smtClean="0"/>
              <a:t>k</a:t>
            </a:r>
            <a:r>
              <a:rPr lang="en-IN" baseline="-25000" dirty="0" err="1" smtClean="0"/>
              <a:t>f</a:t>
            </a:r>
            <a:r>
              <a:rPr lang="en-IN" dirty="0" smtClean="0"/>
              <a:t>[A] [B]  </a:t>
            </a:r>
            <a:endParaRPr lang="en-US" dirty="0" smtClean="0"/>
          </a:p>
          <a:p>
            <a:r>
              <a:rPr lang="en-IN" dirty="0" smtClean="0"/>
              <a:t>	Similarly</a:t>
            </a:r>
            <a:endParaRPr lang="en-US" dirty="0" smtClean="0"/>
          </a:p>
          <a:p>
            <a:r>
              <a:rPr lang="en-IN" dirty="0" smtClean="0"/>
              <a:t>	Rate of backward reaction α  [C] [D]</a:t>
            </a:r>
            <a:endParaRPr lang="en-US" dirty="0" smtClean="0"/>
          </a:p>
          <a:p>
            <a:r>
              <a:rPr lang="en-IN" b="1" dirty="0" smtClean="0"/>
              <a:t>	</a:t>
            </a:r>
            <a:r>
              <a:rPr lang="en-IN" dirty="0" smtClean="0"/>
              <a:t>Rate of backward reaction = k</a:t>
            </a:r>
            <a:r>
              <a:rPr lang="en-IN" baseline="-25000" dirty="0" smtClean="0"/>
              <a:t>b</a:t>
            </a:r>
            <a:r>
              <a:rPr lang="en-IN" dirty="0" smtClean="0"/>
              <a:t>[C] [D]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At equilibrium,                                                                                                                                                                Rate of forward reaction =  Rate of backward reaction Hence	</a:t>
            </a:r>
            <a:r>
              <a:rPr lang="en-IN" dirty="0" err="1" smtClean="0"/>
              <a:t>k</a:t>
            </a:r>
            <a:r>
              <a:rPr lang="en-IN" baseline="-25000" dirty="0" err="1" smtClean="0"/>
              <a:t>f</a:t>
            </a:r>
            <a:r>
              <a:rPr lang="en-IN" dirty="0" smtClean="0"/>
              <a:t>[A] [B]  = k</a:t>
            </a:r>
            <a:r>
              <a:rPr lang="en-IN" baseline="-25000" dirty="0" smtClean="0"/>
              <a:t>b</a:t>
            </a:r>
            <a:r>
              <a:rPr lang="en-IN" dirty="0" smtClean="0"/>
              <a:t>[C] [D]</a:t>
            </a:r>
            <a:endParaRPr lang="en-US" dirty="0" smtClean="0"/>
          </a:p>
          <a:p>
            <a:r>
              <a:rPr lang="en-IN" dirty="0" smtClean="0"/>
              <a:t>Or		</a:t>
            </a:r>
            <a:endParaRPr lang="en-US" dirty="0" smtClean="0"/>
          </a:p>
          <a:p>
            <a:r>
              <a:rPr lang="en-IN" dirty="0" smtClean="0"/>
              <a:t>                         Where </a:t>
            </a:r>
            <a:r>
              <a:rPr lang="en-IN" dirty="0" err="1" smtClean="0"/>
              <a:t>Kc</a:t>
            </a:r>
            <a:r>
              <a:rPr lang="en-IN" dirty="0" smtClean="0"/>
              <a:t> is equilibrium constant</a:t>
            </a:r>
            <a:endParaRPr lang="en-US" dirty="0" smtClean="0"/>
          </a:p>
          <a:p>
            <a:r>
              <a:rPr lang="en-IN" dirty="0" smtClean="0"/>
              <a:t>Therefore equilibrium constant may be defined as “ It is the ratio of product of molar concentration of products to that of  product of molar concentration of reactants”</a:t>
            </a:r>
            <a:endParaRPr lang="en-US" dirty="0" smtClean="0"/>
          </a:p>
          <a:p>
            <a:r>
              <a:rPr lang="en-IN" dirty="0" smtClean="0"/>
              <a:t>The above expression may be written in terms of pressure when all reactants and products are gases in the reaction.</a:t>
            </a:r>
            <a:endParaRPr lang="en-US" dirty="0" smtClean="0"/>
          </a:p>
          <a:p>
            <a:r>
              <a:rPr lang="en-IN" dirty="0" smtClean="0"/>
              <a:t>		Where </a:t>
            </a:r>
            <a:r>
              <a:rPr lang="en-IN" dirty="0" err="1" smtClean="0"/>
              <a:t>Kp</a:t>
            </a:r>
            <a:r>
              <a:rPr lang="en-IN" dirty="0" smtClean="0"/>
              <a:t> is equilibrium constant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667000"/>
            <a:ext cx="1162050" cy="400050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5029200"/>
            <a:ext cx="1019175" cy="390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b="1" dirty="0" smtClean="0"/>
              <a:t>Relation between </a:t>
            </a:r>
            <a:r>
              <a:rPr lang="en-IN" b="1" dirty="0" err="1" smtClean="0"/>
              <a:t>Kp</a:t>
            </a:r>
            <a:r>
              <a:rPr lang="en-IN" b="1" dirty="0" smtClean="0"/>
              <a:t> and </a:t>
            </a:r>
            <a:r>
              <a:rPr lang="en-IN" b="1" dirty="0" err="1" smtClean="0"/>
              <a:t>Kc</a:t>
            </a:r>
            <a:r>
              <a:rPr lang="en-IN" b="1" dirty="0" smtClean="0"/>
              <a:t>:</a:t>
            </a:r>
            <a:endParaRPr lang="en-US" dirty="0" smtClean="0"/>
          </a:p>
          <a:p>
            <a:r>
              <a:rPr lang="en-IN" dirty="0" err="1" smtClean="0"/>
              <a:t>Fora</a:t>
            </a:r>
            <a:r>
              <a:rPr lang="en-IN" dirty="0" smtClean="0"/>
              <a:t> hypothetical reaction                                                                                                  </a:t>
            </a:r>
            <a:r>
              <a:rPr lang="en-IN" dirty="0" err="1" smtClean="0"/>
              <a:t>aA</a:t>
            </a:r>
            <a:r>
              <a:rPr lang="en-IN" baseline="-25000" dirty="0" smtClean="0"/>
              <a:t>(g)</a:t>
            </a:r>
            <a:r>
              <a:rPr lang="en-IN" dirty="0" smtClean="0"/>
              <a:t>  +  </a:t>
            </a:r>
            <a:r>
              <a:rPr lang="en-IN" dirty="0" err="1" smtClean="0"/>
              <a:t>bB</a:t>
            </a:r>
            <a:r>
              <a:rPr lang="en-IN" baseline="-25000" dirty="0" smtClean="0"/>
              <a:t>(g) </a:t>
            </a:r>
            <a:r>
              <a:rPr lang="en-IN" dirty="0" smtClean="0"/>
              <a:t>⇌</a:t>
            </a:r>
            <a:r>
              <a:rPr lang="en-IN" baseline="-25000" dirty="0" smtClean="0"/>
              <a:t>        </a:t>
            </a:r>
            <a:r>
              <a:rPr lang="en-IN" dirty="0" err="1" smtClean="0"/>
              <a:t>cC</a:t>
            </a:r>
            <a:r>
              <a:rPr lang="en-IN" baseline="-25000" dirty="0" smtClean="0"/>
              <a:t>(g)</a:t>
            </a:r>
            <a:r>
              <a:rPr lang="en-IN" dirty="0" smtClean="0"/>
              <a:t>  +   </a:t>
            </a:r>
            <a:r>
              <a:rPr lang="en-IN" dirty="0" err="1" smtClean="0"/>
              <a:t>dD</a:t>
            </a:r>
            <a:r>
              <a:rPr lang="en-IN" baseline="-25000" dirty="0" smtClean="0"/>
              <a:t>(g)</a:t>
            </a:r>
            <a:endParaRPr lang="en-US" dirty="0" smtClean="0"/>
          </a:p>
          <a:p>
            <a:r>
              <a:rPr lang="en-IN" dirty="0" smtClean="0"/>
              <a:t>		----------------(</a:t>
            </a:r>
            <a:r>
              <a:rPr lang="en-IN" dirty="0" err="1" smtClean="0"/>
              <a:t>i</a:t>
            </a:r>
            <a:r>
              <a:rPr lang="en-IN" dirty="0" smtClean="0"/>
              <a:t>)</a:t>
            </a:r>
          </a:p>
          <a:p>
            <a:endParaRPr lang="en-US" dirty="0" smtClean="0"/>
          </a:p>
          <a:p>
            <a:r>
              <a:rPr lang="en-IN" dirty="0" smtClean="0"/>
              <a:t>We know that  PV =  </a:t>
            </a:r>
            <a:r>
              <a:rPr lang="en-IN" dirty="0" err="1" smtClean="0"/>
              <a:t>nRT</a:t>
            </a:r>
            <a:r>
              <a:rPr lang="en-IN" dirty="0" smtClean="0"/>
              <a:t> ( Ideal gas equation)</a:t>
            </a:r>
            <a:endParaRPr lang="en-US" dirty="0" smtClean="0"/>
          </a:p>
          <a:p>
            <a:r>
              <a:rPr lang="en-IN" dirty="0" smtClean="0"/>
              <a:t>Or		P = </a:t>
            </a:r>
            <a:endParaRPr lang="en-US" dirty="0" smtClean="0"/>
          </a:p>
          <a:p>
            <a:r>
              <a:rPr lang="en-IN" dirty="0" smtClean="0"/>
              <a:t>Or		P = </a:t>
            </a:r>
            <a:r>
              <a:rPr lang="en-IN" dirty="0" err="1" smtClean="0"/>
              <a:t>cRT</a:t>
            </a:r>
            <a:r>
              <a:rPr lang="en-IN" dirty="0" smtClean="0"/>
              <a:t>                                                                                                 </a:t>
            </a:r>
            <a:r>
              <a:rPr lang="en-IN" dirty="0" err="1" smtClean="0"/>
              <a:t>equn</a:t>
            </a:r>
            <a:r>
              <a:rPr lang="en-IN" dirty="0" smtClean="0"/>
              <a:t>. I may be written as-</a:t>
            </a:r>
            <a:endParaRPr lang="en-US" dirty="0" smtClean="0"/>
          </a:p>
          <a:p>
            <a:r>
              <a:rPr lang="en-IN" dirty="0" smtClean="0"/>
              <a:t>		</a:t>
            </a:r>
            <a:endParaRPr lang="en-US" dirty="0" smtClean="0"/>
          </a:p>
          <a:p>
            <a:r>
              <a:rPr lang="en-IN" dirty="0" smtClean="0"/>
              <a:t>		</a:t>
            </a:r>
          </a:p>
          <a:p>
            <a:r>
              <a:rPr lang="en-IN" dirty="0" err="1" smtClean="0"/>
              <a:t>Kp</a:t>
            </a:r>
            <a:r>
              <a:rPr lang="en-IN" dirty="0" smtClean="0"/>
              <a:t>  =</a:t>
            </a:r>
            <a:r>
              <a:rPr lang="en-IN" dirty="0" err="1" smtClean="0"/>
              <a:t>Kc</a:t>
            </a:r>
            <a:endParaRPr lang="en-US" dirty="0" smtClean="0"/>
          </a:p>
          <a:p>
            <a:r>
              <a:rPr lang="en-IN" dirty="0" smtClean="0"/>
              <a:t>		</a:t>
            </a:r>
            <a:r>
              <a:rPr lang="en-IN" dirty="0" err="1" smtClean="0"/>
              <a:t>Kp</a:t>
            </a:r>
            <a:r>
              <a:rPr lang="en-IN" dirty="0" smtClean="0"/>
              <a:t>  =</a:t>
            </a:r>
            <a:r>
              <a:rPr lang="en-IN" dirty="0" err="1" smtClean="0"/>
              <a:t>Kc</a:t>
            </a:r>
            <a:r>
              <a:rPr lang="en-IN" dirty="0" smtClean="0"/>
              <a:t>  (RT) </a:t>
            </a:r>
            <a:r>
              <a:rPr lang="en-IN" baseline="30000" dirty="0" smtClean="0"/>
              <a:t>(</a:t>
            </a:r>
            <a:r>
              <a:rPr lang="en-IN" baseline="30000" dirty="0" err="1" smtClean="0"/>
              <a:t>c+d</a:t>
            </a:r>
            <a:r>
              <a:rPr lang="en-IN" baseline="30000" dirty="0" smtClean="0"/>
              <a:t>) – (</a:t>
            </a:r>
            <a:r>
              <a:rPr lang="en-IN" baseline="30000" dirty="0" err="1" smtClean="0"/>
              <a:t>a+b</a:t>
            </a:r>
            <a:r>
              <a:rPr lang="en-IN" baseline="30000" dirty="0" smtClean="0"/>
              <a:t>)</a:t>
            </a:r>
            <a:endParaRPr lang="en-US" dirty="0" smtClean="0"/>
          </a:p>
          <a:p>
            <a:r>
              <a:rPr lang="en-IN" dirty="0" smtClean="0"/>
              <a:t>		</a:t>
            </a:r>
            <a:r>
              <a:rPr lang="en-IN" dirty="0" err="1" smtClean="0"/>
              <a:t>Kp</a:t>
            </a:r>
            <a:r>
              <a:rPr lang="en-IN" dirty="0" smtClean="0"/>
              <a:t>  =</a:t>
            </a:r>
            <a:r>
              <a:rPr lang="en-IN" dirty="0" err="1" smtClean="0"/>
              <a:t>Kc</a:t>
            </a:r>
            <a:r>
              <a:rPr lang="en-IN" dirty="0" smtClean="0"/>
              <a:t>  (RT) </a:t>
            </a:r>
            <a:r>
              <a:rPr lang="en-IN" baseline="30000" dirty="0" smtClean="0"/>
              <a:t>∆n                                                                                                                                  </a:t>
            </a:r>
            <a:r>
              <a:rPr lang="en-IN" dirty="0" smtClean="0"/>
              <a:t>where ∆n = no of moles of products – no of moles of reactants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667000"/>
            <a:ext cx="1190625" cy="390525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581400"/>
            <a:ext cx="304800" cy="323850"/>
          </a:xfrm>
          <a:prstGeom prst="rect">
            <a:avLst/>
          </a:prstGeom>
          <a:noFill/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4114800"/>
            <a:ext cx="1019175" cy="390525"/>
          </a:xfrm>
          <a:prstGeom prst="rect">
            <a:avLst/>
          </a:prstGeom>
          <a:noFill/>
        </p:spPr>
      </p:pic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419600"/>
            <a:ext cx="1790700" cy="400050"/>
          </a:xfrm>
          <a:prstGeom prst="rect">
            <a:avLst/>
          </a:prstGeom>
          <a:noFill/>
        </p:spPr>
      </p:pic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4800600"/>
            <a:ext cx="647700" cy="390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Three cases may arise:                                                                                                                                               a) When ∆n = 0 	                                                              then  </a:t>
            </a:r>
            <a:r>
              <a:rPr lang="en-IN" dirty="0" err="1" smtClean="0"/>
              <a:t>Kp</a:t>
            </a:r>
            <a:r>
              <a:rPr lang="en-IN" dirty="0" smtClean="0"/>
              <a:t>  =  </a:t>
            </a:r>
            <a:r>
              <a:rPr lang="en-IN" dirty="0" err="1" smtClean="0"/>
              <a:t>Kc</a:t>
            </a:r>
            <a:r>
              <a:rPr lang="en-IN" dirty="0" smtClean="0"/>
              <a:t>  (RT) </a:t>
            </a:r>
            <a:r>
              <a:rPr lang="en-IN" baseline="30000" dirty="0" smtClean="0"/>
              <a:t>0</a:t>
            </a:r>
            <a:r>
              <a:rPr lang="en-IN" dirty="0" smtClean="0"/>
              <a:t>  = </a:t>
            </a:r>
            <a:r>
              <a:rPr lang="en-IN" dirty="0" err="1" smtClean="0"/>
              <a:t>Kc</a:t>
            </a:r>
            <a:endParaRPr lang="en-US" dirty="0" smtClean="0"/>
          </a:p>
          <a:p>
            <a:r>
              <a:rPr lang="en-IN" dirty="0" err="1" smtClean="0"/>
              <a:t>eg</a:t>
            </a:r>
            <a:r>
              <a:rPr lang="en-IN" dirty="0" smtClean="0"/>
              <a:t> H</a:t>
            </a:r>
            <a:r>
              <a:rPr lang="en-IN" baseline="-25000" dirty="0" smtClean="0"/>
              <a:t>2(g)</a:t>
            </a:r>
            <a:r>
              <a:rPr lang="en-IN" dirty="0" smtClean="0"/>
              <a:t> +    I</a:t>
            </a:r>
            <a:r>
              <a:rPr lang="en-IN" baseline="-25000" dirty="0" smtClean="0"/>
              <a:t>2(g)</a:t>
            </a:r>
            <a:r>
              <a:rPr lang="en-IN" dirty="0" smtClean="0"/>
              <a:t> ⇌  2HI</a:t>
            </a:r>
            <a:r>
              <a:rPr lang="en-IN" baseline="-25000" dirty="0" smtClean="0"/>
              <a:t>(g)		</a:t>
            </a:r>
            <a:r>
              <a:rPr lang="en-IN" dirty="0" smtClean="0"/>
              <a:t>∆n = 2 – (1+1) = 0 </a:t>
            </a:r>
            <a:endParaRPr lang="en-US" dirty="0" smtClean="0"/>
          </a:p>
          <a:p>
            <a:r>
              <a:rPr lang="en-IN" dirty="0" smtClean="0"/>
              <a:t>b) When ∆n&gt; 0	                                                                       then  </a:t>
            </a:r>
            <a:r>
              <a:rPr lang="en-IN" dirty="0" err="1" smtClean="0"/>
              <a:t>Kp</a:t>
            </a:r>
            <a:r>
              <a:rPr lang="en-IN" dirty="0" smtClean="0"/>
              <a:t>&gt;</a:t>
            </a:r>
            <a:r>
              <a:rPr lang="en-IN" dirty="0" err="1" smtClean="0"/>
              <a:t>Kc</a:t>
            </a:r>
            <a:endParaRPr lang="en-US" dirty="0" smtClean="0"/>
          </a:p>
          <a:p>
            <a:r>
              <a:rPr lang="en-IN" dirty="0" err="1" smtClean="0"/>
              <a:t>eg</a:t>
            </a:r>
            <a:r>
              <a:rPr lang="en-IN" dirty="0" smtClean="0"/>
              <a:t>   PCl5(g) ⇌   PCl3(g)  + Cl2(g)	∆n = 1+1 - 1= 1</a:t>
            </a:r>
            <a:endParaRPr lang="en-US" dirty="0" smtClean="0"/>
          </a:p>
          <a:p>
            <a:r>
              <a:rPr lang="en-IN" dirty="0" smtClean="0"/>
              <a:t>c) When ∆n&lt; 0 	then  </a:t>
            </a:r>
            <a:r>
              <a:rPr lang="en-IN" dirty="0" err="1" smtClean="0"/>
              <a:t>Kp</a:t>
            </a:r>
            <a:r>
              <a:rPr lang="en-IN" dirty="0" smtClean="0"/>
              <a:t>&lt;</a:t>
            </a:r>
            <a:r>
              <a:rPr lang="en-IN" dirty="0" err="1" smtClean="0"/>
              <a:t>Kc</a:t>
            </a:r>
            <a:endParaRPr lang="en-US" dirty="0" smtClean="0"/>
          </a:p>
          <a:p>
            <a:r>
              <a:rPr lang="en-IN" dirty="0" err="1" smtClean="0"/>
              <a:t>eg</a:t>
            </a:r>
            <a:r>
              <a:rPr lang="en-IN" dirty="0" smtClean="0"/>
              <a:t>  N</a:t>
            </a:r>
            <a:r>
              <a:rPr lang="en-IN" baseline="-25000" dirty="0" smtClean="0"/>
              <a:t>2(g)  </a:t>
            </a:r>
            <a:r>
              <a:rPr lang="en-IN" dirty="0" smtClean="0"/>
              <a:t>+ 3H</a:t>
            </a:r>
            <a:r>
              <a:rPr lang="en-IN" baseline="-25000" dirty="0" smtClean="0"/>
              <a:t>2(g) </a:t>
            </a:r>
            <a:r>
              <a:rPr lang="en-IN" dirty="0" smtClean="0"/>
              <a:t>⇌</a:t>
            </a:r>
            <a:r>
              <a:rPr lang="en-IN" baseline="-25000" dirty="0" smtClean="0"/>
              <a:t> </a:t>
            </a:r>
            <a:r>
              <a:rPr lang="en-IN" dirty="0" smtClean="0"/>
              <a:t>   2NH</a:t>
            </a:r>
            <a:r>
              <a:rPr lang="en-IN" baseline="-25000" dirty="0" smtClean="0"/>
              <a:t>3(g)    	</a:t>
            </a:r>
            <a:r>
              <a:rPr lang="en-IN" dirty="0" smtClean="0"/>
              <a:t>∆n = 2 – (1+3)   = -2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Writing expression of equilibrium constant for the reactions: 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IN" dirty="0" smtClean="0"/>
              <a:t>H2 +    I2 ⇌   2HI</a:t>
            </a:r>
            <a:endParaRPr lang="en-US" dirty="0" smtClean="0"/>
          </a:p>
          <a:p>
            <a:r>
              <a:rPr lang="en-IN" dirty="0" smtClean="0"/>
              <a:t>		</a:t>
            </a:r>
            <a:endParaRPr lang="en-US" dirty="0" smtClean="0"/>
          </a:p>
          <a:p>
            <a:r>
              <a:rPr lang="en-IN" dirty="0" smtClean="0"/>
              <a:t>iii)       CaCO</a:t>
            </a:r>
            <a:r>
              <a:rPr lang="en-IN" baseline="-25000" dirty="0" smtClean="0"/>
              <a:t>3(s)  </a:t>
            </a:r>
            <a:r>
              <a:rPr lang="en-IN" dirty="0" smtClean="0"/>
              <a:t>+  Heat ⇌</a:t>
            </a:r>
            <a:r>
              <a:rPr lang="en-US" dirty="0" smtClean="0"/>
              <a:t>   </a:t>
            </a:r>
            <a:r>
              <a:rPr lang="en-US" dirty="0" err="1" smtClean="0"/>
              <a:t>CaO</a:t>
            </a:r>
            <a:r>
              <a:rPr lang="en-US" baseline="-25000" dirty="0" smtClean="0"/>
              <a:t>(s)   </a:t>
            </a:r>
            <a:r>
              <a:rPr lang="en-US" dirty="0" smtClean="0"/>
              <a:t>+    CO</a:t>
            </a:r>
            <a:r>
              <a:rPr lang="en-US" baseline="-25000" dirty="0" smtClean="0"/>
              <a:t>2(g)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Kp</a:t>
            </a:r>
            <a:r>
              <a:rPr lang="en-US" dirty="0" smtClean="0"/>
              <a:t>  =  ( pCO</a:t>
            </a:r>
            <a:r>
              <a:rPr lang="en-US" baseline="-25000" dirty="0" smtClean="0"/>
              <a:t>2</a:t>
            </a:r>
            <a:r>
              <a:rPr lang="en-US" dirty="0" smtClean="0"/>
              <a:t>)                                                                                  Here [CaCO3] = 1 and [</a:t>
            </a:r>
            <a:r>
              <a:rPr lang="en-US" dirty="0" err="1" smtClean="0"/>
              <a:t>CaO</a:t>
            </a:r>
            <a:r>
              <a:rPr lang="en-US" dirty="0" smtClean="0"/>
              <a:t>] = 1 because they are solid</a:t>
            </a:r>
          </a:p>
          <a:p>
            <a:r>
              <a:rPr lang="en-US" dirty="0" smtClean="0"/>
              <a:t>iv)        CH</a:t>
            </a:r>
            <a:r>
              <a:rPr lang="en-US" baseline="-25000" dirty="0" smtClean="0"/>
              <a:t>3</a:t>
            </a:r>
            <a:r>
              <a:rPr lang="en-US" dirty="0" smtClean="0"/>
              <a:t>COOC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   +   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r>
              <a:rPr lang="en-IN" dirty="0" smtClean="0"/>
              <a:t>⇌</a:t>
            </a:r>
            <a:r>
              <a:rPr lang="en-US" dirty="0" smtClean="0"/>
              <a:t>  CH</a:t>
            </a:r>
            <a:r>
              <a:rPr lang="en-US" baseline="-25000" dirty="0" smtClean="0"/>
              <a:t>3</a:t>
            </a:r>
            <a:r>
              <a:rPr lang="en-US" dirty="0" smtClean="0"/>
              <a:t>COOH   +   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OH </a:t>
            </a:r>
          </a:p>
          <a:p>
            <a:r>
              <a:rPr lang="en-US" dirty="0" smtClean="0"/>
              <a:t>		           </a:t>
            </a:r>
            <a:r>
              <a:rPr lang="en-IN" dirty="0" smtClean="0"/>
              <a:t>Because [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O] = 1, it is in excess</a:t>
            </a:r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352800"/>
            <a:ext cx="933450" cy="40005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8580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5562600"/>
            <a:ext cx="1828800" cy="400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</TotalTime>
  <Words>434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ATOMIC ENERGY EDUCATION SOCIETY MUMBAI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exam</cp:lastModifiedBy>
  <cp:revision>10</cp:revision>
  <dcterms:created xsi:type="dcterms:W3CDTF">2006-08-16T00:00:00Z</dcterms:created>
  <dcterms:modified xsi:type="dcterms:W3CDTF">2020-09-28T04:34:32Z</dcterms:modified>
</cp:coreProperties>
</file>