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58" r:id="rId6"/>
    <p:sldId id="264" r:id="rId7"/>
    <p:sldId id="265" r:id="rId8"/>
    <p:sldId id="263" r:id="rId9"/>
    <p:sldId id="262" r:id="rId10"/>
    <p:sldId id="261"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8" d="100"/>
          <a:sy n="88" d="100"/>
        </p:scale>
        <p:origin x="-106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9/28/2020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9/28/2020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9/28/2020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9/28/2020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9/28/2020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9/28/2020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9/28/2020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9/28/2020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2972762"/>
          </a:xfrm>
        </p:spPr>
        <p:txBody>
          <a:bodyPr>
            <a:normAutofit fontScale="90000"/>
          </a:bodyPr>
          <a:lstStyle/>
          <a:p>
            <a:r>
              <a:rPr lang="en-US" dirty="0" smtClean="0"/>
              <a:t/>
            </a:r>
            <a:br>
              <a:rPr lang="en-US" dirty="0" smtClean="0"/>
            </a:br>
            <a:r>
              <a:rPr lang="en-US" dirty="0" smtClean="0"/>
              <a:t/>
            </a:r>
            <a:br>
              <a:rPr lang="en-US" dirty="0" smtClean="0"/>
            </a:br>
            <a:r>
              <a:rPr lang="en-IN" dirty="0" smtClean="0"/>
              <a:t>ATOMIC ENERGY EDUCATION SOCIETY  MUMBAI </a:t>
            </a:r>
            <a:r>
              <a:rPr lang="en-US" dirty="0" smtClean="0"/>
              <a:t/>
            </a:r>
            <a:br>
              <a:rPr lang="en-US" dirty="0" smtClean="0"/>
            </a:br>
            <a:endParaRPr lang="en-US" dirty="0"/>
          </a:p>
        </p:txBody>
      </p:sp>
      <p:sp>
        <p:nvSpPr>
          <p:cNvPr id="3" name="Subtitle 2"/>
          <p:cNvSpPr>
            <a:spLocks noGrp="1"/>
          </p:cNvSpPr>
          <p:nvPr>
            <p:ph type="subTitle" idx="1"/>
          </p:nvPr>
        </p:nvSpPr>
        <p:spPr/>
        <p:txBody>
          <a:bodyPr>
            <a:normAutofit fontScale="25000" lnSpcReduction="20000"/>
          </a:bodyPr>
          <a:lstStyle/>
          <a:p>
            <a:endParaRPr lang="en-US" dirty="0" smtClean="0"/>
          </a:p>
          <a:p>
            <a:endParaRPr lang="en-US" dirty="0" smtClean="0"/>
          </a:p>
          <a:p>
            <a:r>
              <a:rPr lang="en-IN" sz="4800" b="1" dirty="0" smtClean="0"/>
              <a:t>CLASS – XI     SUBJECT – CHEMISTRY	</a:t>
            </a:r>
            <a:endParaRPr lang="en-IN" sz="4800" b="1" dirty="0" smtClean="0"/>
          </a:p>
          <a:p>
            <a:r>
              <a:rPr lang="en-IN" sz="4800" b="1" dirty="0" smtClean="0"/>
              <a:t>UNIT – VII, EQUILIBRIUM</a:t>
            </a:r>
            <a:r>
              <a:rPr lang="en-US" sz="4800" dirty="0" smtClean="0"/>
              <a:t/>
            </a:r>
            <a:br>
              <a:rPr lang="en-US" sz="4800" dirty="0" smtClean="0"/>
            </a:br>
            <a:r>
              <a:rPr lang="en-IN" sz="4800" b="1" dirty="0" smtClean="0"/>
              <a:t>(CHEMICAL EQUILIBRIUM</a:t>
            </a:r>
          </a:p>
          <a:p>
            <a:r>
              <a:rPr lang="en-IN" sz="4800" dirty="0" smtClean="0"/>
              <a:t>MODULE </a:t>
            </a:r>
            <a:r>
              <a:rPr lang="en-IN" sz="4800" dirty="0" smtClean="0"/>
              <a:t>- 3/6</a:t>
            </a:r>
            <a:endParaRPr lang="en-US" sz="4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IN" dirty="0" smtClean="0"/>
          </a:p>
          <a:p>
            <a:endParaRPr lang="en-IN" dirty="0" smtClean="0"/>
          </a:p>
          <a:p>
            <a:endParaRPr lang="en-IN" dirty="0" smtClean="0"/>
          </a:p>
          <a:p>
            <a:r>
              <a:rPr lang="en-IN" dirty="0" smtClean="0"/>
              <a:t>                          </a:t>
            </a:r>
            <a:r>
              <a:rPr lang="en-IN" sz="4000" dirty="0" smtClean="0"/>
              <a:t>Thank You</a:t>
            </a:r>
            <a:endParaRPr lang="en-US" sz="4000" dirty="0" smtClean="0"/>
          </a:p>
          <a:p>
            <a:endParaRPr lang="en-US" dirty="0"/>
          </a:p>
        </p:txBody>
      </p:sp>
      <p:sp>
        <p:nvSpPr>
          <p:cNvPr id="2" name="Title 1"/>
          <p:cNvSpPr>
            <a:spLocks noGrp="1"/>
          </p:cNvSpPr>
          <p:nvPr>
            <p:ph type="title"/>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b="1" dirty="0" smtClean="0"/>
              <a:t>Le </a:t>
            </a:r>
            <a:r>
              <a:rPr lang="en-IN" b="1" dirty="0" err="1" smtClean="0"/>
              <a:t>Chatlier’s</a:t>
            </a:r>
            <a:r>
              <a:rPr lang="en-IN" b="1" dirty="0" smtClean="0"/>
              <a:t> principle:</a:t>
            </a:r>
            <a:r>
              <a:rPr lang="en-IN" dirty="0" smtClean="0"/>
              <a:t> He was a French Chemist presented a qualitative principle regarding reversible reactions.</a:t>
            </a:r>
            <a:endParaRPr lang="en-US" dirty="0" smtClean="0"/>
          </a:p>
          <a:p>
            <a:r>
              <a:rPr lang="en-IN" dirty="0" smtClean="0"/>
              <a:t>According to this “If reaction is at equilibrium subjected to a change in anyone of the reaction parameters such as concentration, temperature or pressure, the equilibrium shifts in the direction that tends to undo the effect of the change”</a:t>
            </a:r>
            <a:endParaRPr lang="en-US" dirty="0" smtClean="0"/>
          </a:p>
          <a:p>
            <a:endParaRPr lang="en-US" dirty="0"/>
          </a:p>
        </p:txBody>
      </p:sp>
      <p:sp>
        <p:nvSpPr>
          <p:cNvPr id="2" name="Title 1"/>
          <p:cNvSpPr>
            <a:spLocks noGrp="1"/>
          </p:cNvSpPr>
          <p:nvPr>
            <p:ph type="title"/>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smtClean="0"/>
              <a:t>Le </a:t>
            </a:r>
            <a:r>
              <a:rPr lang="en-IN" dirty="0" err="1" smtClean="0"/>
              <a:t>Chatelier’s</a:t>
            </a:r>
            <a:r>
              <a:rPr lang="en-IN" dirty="0" smtClean="0"/>
              <a:t> Principle can be applied to predict the direction of the equilibrium when any change is done in reaction at equilibrium.</a:t>
            </a:r>
            <a:endParaRPr lang="en-US" dirty="0" smtClean="0"/>
          </a:p>
          <a:p>
            <a:endParaRPr lang="en-US" dirty="0"/>
          </a:p>
        </p:txBody>
      </p:sp>
      <p:sp>
        <p:nvSpPr>
          <p:cNvPr id="2" name="Title 1"/>
          <p:cNvSpPr>
            <a:spLocks noGrp="1"/>
          </p:cNvSpPr>
          <p:nvPr>
            <p:ph type="title"/>
          </p:nvPr>
        </p:nvSpPr>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lvl="0"/>
            <a:r>
              <a:rPr lang="en-IN" b="1" dirty="0" smtClean="0"/>
              <a:t>Change in concentration:</a:t>
            </a:r>
            <a:r>
              <a:rPr lang="en-IN" dirty="0" smtClean="0"/>
              <a:t> If any additional amount of reactants or products are added to the system at equilibrium, the reaction will proceed in opposite direction where the change is done. In the same way when any molecule is removed from the system, the equilibrium will proceed to recover that.</a:t>
            </a:r>
            <a:endParaRPr lang="en-US" dirty="0" smtClean="0"/>
          </a:p>
          <a:p>
            <a:r>
              <a:rPr lang="en-IN" dirty="0" smtClean="0"/>
              <a:t>N</a:t>
            </a:r>
            <a:r>
              <a:rPr lang="en-IN" baseline="-25000" dirty="0" smtClean="0"/>
              <a:t>2(g)</a:t>
            </a:r>
            <a:r>
              <a:rPr lang="en-IN" dirty="0" smtClean="0"/>
              <a:t>  +  3H</a:t>
            </a:r>
            <a:r>
              <a:rPr lang="en-IN" baseline="-25000" dirty="0" smtClean="0"/>
              <a:t>2(g)</a:t>
            </a:r>
            <a:r>
              <a:rPr lang="en-US" dirty="0" smtClean="0"/>
              <a:t>   2NH</a:t>
            </a:r>
            <a:r>
              <a:rPr lang="en-US" baseline="-25000" dirty="0" smtClean="0"/>
              <a:t>3(g)  </a:t>
            </a:r>
            <a:endParaRPr lang="en-US" dirty="0" smtClean="0"/>
          </a:p>
          <a:p>
            <a:r>
              <a:rPr lang="en-US" dirty="0" smtClean="0"/>
              <a:t>To get more amount of ammonia,</a:t>
            </a:r>
            <a:r>
              <a:rPr lang="en-IN" dirty="0" smtClean="0"/>
              <a:t>we have to add more reactants i.e. nitrogen and hydrogen gas.</a:t>
            </a:r>
            <a:endParaRPr lang="en-US" dirty="0" smtClean="0"/>
          </a:p>
          <a:p>
            <a:endParaRPr lang="en-US" dirty="0"/>
          </a:p>
        </p:txBody>
      </p:sp>
      <p:sp>
        <p:nvSpPr>
          <p:cNvPr id="2" name="Title 1"/>
          <p:cNvSpPr>
            <a:spLocks noGrp="1"/>
          </p:cNvSpPr>
          <p:nvPr>
            <p:ph type="title"/>
          </p:nvPr>
        </p:nvSpPr>
        <p:spPr/>
        <p:txBody>
          <a:bodyPr/>
          <a:lstStyle/>
          <a:p>
            <a:endParaRPr lang="en-US"/>
          </a:p>
        </p:txBody>
      </p:sp>
      <p:sp>
        <p:nvSpPr>
          <p:cNvPr id="61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614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971800" y="4724400"/>
            <a:ext cx="123825" cy="1905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lvl="0"/>
            <a:r>
              <a:rPr lang="en-IN" b="1" dirty="0" smtClean="0"/>
              <a:t>Change in pressure</a:t>
            </a:r>
            <a:r>
              <a:rPr lang="en-IN" dirty="0" smtClean="0"/>
              <a:t>: Effect of change of pressure is seen on those equilibrium where the reactants and products are gases. Since the gases are compressible, hence external pressure maters for such reactions. On increasing pressure a gaseous equilibrium shifts in the direction where the moles of the gases are less. This is also because of their less volume.</a:t>
            </a:r>
            <a:endParaRPr lang="en-US" dirty="0" smtClean="0"/>
          </a:p>
          <a:p>
            <a:r>
              <a:rPr lang="en-IN" dirty="0" smtClean="0"/>
              <a:t>N</a:t>
            </a:r>
            <a:r>
              <a:rPr lang="en-IN" baseline="-25000" dirty="0" smtClean="0"/>
              <a:t>2(g)</a:t>
            </a:r>
            <a:r>
              <a:rPr lang="en-IN" dirty="0" smtClean="0"/>
              <a:t>  +  3H</a:t>
            </a:r>
            <a:r>
              <a:rPr lang="en-IN" baseline="-25000" dirty="0" smtClean="0"/>
              <a:t>2(g)</a:t>
            </a:r>
            <a:r>
              <a:rPr lang="en-US" dirty="0" smtClean="0"/>
              <a:t>   2NH</a:t>
            </a:r>
            <a:r>
              <a:rPr lang="en-US" baseline="-25000" dirty="0" smtClean="0"/>
              <a:t>3(g)  </a:t>
            </a:r>
            <a:endParaRPr lang="en-US" dirty="0" smtClean="0"/>
          </a:p>
          <a:p>
            <a:r>
              <a:rPr lang="en-IN" dirty="0" smtClean="0"/>
              <a:t>On applying high pressure we can get more amount of ammonia. High pressure reduce the volume and concentration of reactants increase up to greater extent.</a:t>
            </a:r>
            <a:endParaRPr lang="en-US" dirty="0" smtClean="0"/>
          </a:p>
          <a:p>
            <a:endParaRPr lang="en-US" dirty="0"/>
          </a:p>
        </p:txBody>
      </p:sp>
      <p:sp>
        <p:nvSpPr>
          <p:cNvPr id="2" name="Title 1"/>
          <p:cNvSpPr>
            <a:spLocks noGrp="1"/>
          </p:cNvSpPr>
          <p:nvPr>
            <p:ph type="title"/>
          </p:nvPr>
        </p:nvSpPr>
        <p:spPr/>
        <p:txBody>
          <a:bodyPr/>
          <a:lstStyle/>
          <a:p>
            <a:endParaRPr lang="en-US"/>
          </a:p>
        </p:txBody>
      </p:sp>
      <p:sp>
        <p:nvSpPr>
          <p:cNvPr id="81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8193"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743200" y="4114800"/>
            <a:ext cx="123825" cy="1905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lvl="0"/>
            <a:r>
              <a:rPr lang="en-IN" b="1" dirty="0" smtClean="0"/>
              <a:t>Change in temperature</a:t>
            </a:r>
            <a:r>
              <a:rPr lang="en-IN" dirty="0" smtClean="0"/>
              <a:t>: This change is effective on those equilibrium where heat change takes place. In a reversible process if the forward reaction is exothermic, its backward reaction will be endothermic. On increasing temperature the equilibrium will shift in the direction where the process is endothermic and vice-versa.</a:t>
            </a:r>
            <a:endParaRPr lang="en-US" dirty="0" smtClean="0"/>
          </a:p>
          <a:p>
            <a:r>
              <a:rPr lang="en-IN" dirty="0" smtClean="0"/>
              <a:t>N</a:t>
            </a:r>
            <a:r>
              <a:rPr lang="en-IN" baseline="-25000" dirty="0" smtClean="0"/>
              <a:t>2(g)</a:t>
            </a:r>
            <a:r>
              <a:rPr lang="en-IN" dirty="0" smtClean="0"/>
              <a:t>  +  3H</a:t>
            </a:r>
            <a:r>
              <a:rPr lang="en-IN" baseline="-25000" dirty="0" smtClean="0"/>
              <a:t>2(g)</a:t>
            </a:r>
            <a:r>
              <a:rPr lang="en-US" dirty="0" smtClean="0"/>
              <a:t>   2NH</a:t>
            </a:r>
            <a:r>
              <a:rPr lang="en-US" baseline="-25000" dirty="0" smtClean="0"/>
              <a:t>3(g)  </a:t>
            </a:r>
            <a:r>
              <a:rPr lang="en-US" dirty="0" smtClean="0"/>
              <a:t>;∆H = -93.6 kJ </a:t>
            </a:r>
          </a:p>
          <a:p>
            <a:r>
              <a:rPr lang="en-US" dirty="0" smtClean="0"/>
              <a:t>The process is exothermic in forward direction. Hence lower temperature will favor the formation of ammonia.</a:t>
            </a:r>
          </a:p>
          <a:p>
            <a:r>
              <a:rPr lang="en-US" dirty="0" smtClean="0"/>
              <a:t> </a:t>
            </a:r>
          </a:p>
          <a:p>
            <a:endParaRPr lang="en-US" dirty="0"/>
          </a:p>
        </p:txBody>
      </p:sp>
      <p:sp>
        <p:nvSpPr>
          <p:cNvPr id="2" name="Title 1"/>
          <p:cNvSpPr>
            <a:spLocks noGrp="1"/>
          </p:cNvSpPr>
          <p:nvPr>
            <p:ph type="title"/>
          </p:nvPr>
        </p:nvSpPr>
        <p:spPr/>
        <p:txBody>
          <a:bodyPr/>
          <a:lstStyle/>
          <a:p>
            <a:endParaRPr lang="en-US"/>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049"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743200" y="4114800"/>
            <a:ext cx="123825" cy="1905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b="1" dirty="0" smtClean="0"/>
              <a:t>Effect of catalyst:</a:t>
            </a:r>
            <a:r>
              <a:rPr lang="en-IN" dirty="0" smtClean="0"/>
              <a:t> A catalyst speedup both forward and backward reactions at equal extent at equilibrium. </a:t>
            </a:r>
            <a:endParaRPr lang="en-US" dirty="0" smtClean="0"/>
          </a:p>
          <a:p>
            <a:r>
              <a:rPr lang="en-IN" dirty="0" smtClean="0"/>
              <a:t>Hence a catalyst does not affect the equilibrium of the reaction.</a:t>
            </a:r>
            <a:endParaRPr lang="en-US" dirty="0" smtClean="0"/>
          </a:p>
          <a:p>
            <a:endParaRPr lang="en-US" dirty="0"/>
          </a:p>
        </p:txBody>
      </p:sp>
      <p:sp>
        <p:nvSpPr>
          <p:cNvPr id="2" name="Title 1"/>
          <p:cNvSpPr>
            <a:spLocks noGrp="1"/>
          </p:cNvSpPr>
          <p:nvPr>
            <p:ph type="title"/>
          </p:nvPr>
        </p:nvSpPr>
        <p:spPr/>
        <p:txBody>
          <a:bodyP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IN" b="1" dirty="0" smtClean="0"/>
              <a:t>Effect of noble gas: </a:t>
            </a:r>
            <a:r>
              <a:rPr lang="en-IN" dirty="0" smtClean="0"/>
              <a:t>A noble gas does not interact with reactants or products directly. Its addition may affect pressure or volume of the system.</a:t>
            </a:r>
            <a:endParaRPr lang="en-US" dirty="0" smtClean="0"/>
          </a:p>
          <a:p>
            <a:r>
              <a:rPr lang="en-IN" dirty="0" smtClean="0"/>
              <a:t>At constant volume an inert gas has no effect on equilibrium. There is no change in concentration on either side of the reaction. </a:t>
            </a:r>
            <a:endParaRPr lang="en-US" dirty="0" smtClean="0"/>
          </a:p>
          <a:p>
            <a:r>
              <a:rPr lang="en-IN" dirty="0" smtClean="0"/>
              <a:t>At constant pressure volume increases and equilibrium shifts in the direction where number of moles of gases are more. </a:t>
            </a:r>
            <a:endParaRPr lang="en-US" dirty="0" smtClean="0"/>
          </a:p>
          <a:p>
            <a:r>
              <a:rPr lang="en-US" dirty="0" smtClean="0"/>
              <a:t>2</a:t>
            </a:r>
            <a:r>
              <a:rPr lang="en-IN" dirty="0" smtClean="0"/>
              <a:t>SO</a:t>
            </a:r>
            <a:r>
              <a:rPr lang="en-IN" baseline="-25000" dirty="0" smtClean="0"/>
              <a:t>3(g)</a:t>
            </a:r>
            <a:r>
              <a:rPr lang="en-US" dirty="0" smtClean="0"/>
              <a:t>   2SO</a:t>
            </a:r>
            <a:r>
              <a:rPr lang="en-US" baseline="-25000" dirty="0" smtClean="0"/>
              <a:t>2(g)  </a:t>
            </a:r>
            <a:r>
              <a:rPr lang="en-IN" dirty="0" smtClean="0"/>
              <a:t> +  O</a:t>
            </a:r>
            <a:r>
              <a:rPr lang="en-IN" baseline="-25000" dirty="0" smtClean="0"/>
              <a:t>2(g)</a:t>
            </a:r>
            <a:endParaRPr lang="en-US" dirty="0" smtClean="0"/>
          </a:p>
          <a:p>
            <a:r>
              <a:rPr lang="en-IN" dirty="0" smtClean="0"/>
              <a:t>Here equilibrium shift in forward direction.   </a:t>
            </a:r>
            <a:endParaRPr lang="en-US" dirty="0" smtClean="0"/>
          </a:p>
          <a:p>
            <a:endParaRPr lang="en-US" dirty="0"/>
          </a:p>
        </p:txBody>
      </p:sp>
      <p:sp>
        <p:nvSpPr>
          <p:cNvPr id="2" name="Title 1"/>
          <p:cNvSpPr>
            <a:spLocks noGrp="1"/>
          </p:cNvSpPr>
          <p:nvPr>
            <p:ph type="title"/>
          </p:nvPr>
        </p:nvSpPr>
        <p:spPr/>
        <p:txBody>
          <a:bodyPr/>
          <a:lstStyle/>
          <a:p>
            <a:endParaRPr lang="en-US"/>
          </a:p>
        </p:txBody>
      </p:sp>
      <p:sp>
        <p:nvSpPr>
          <p:cNvPr id="30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073"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981200" y="5257800"/>
            <a:ext cx="123825" cy="1905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IN" b="1" dirty="0" smtClean="0"/>
              <a:t>Applications of Le </a:t>
            </a:r>
            <a:r>
              <a:rPr lang="en-IN" b="1" dirty="0" err="1" smtClean="0"/>
              <a:t>Chatelier’s</a:t>
            </a:r>
            <a:r>
              <a:rPr lang="en-IN" b="1" dirty="0" smtClean="0"/>
              <a:t> Principle</a:t>
            </a:r>
            <a:r>
              <a:rPr lang="en-IN" dirty="0" smtClean="0"/>
              <a:t>: This principle is very useful in industries where manufacturing of chemicals going on. On the basis of this principle, most favourable conditions i.e. optimum conditions are decided. Manufacturing of ammonia by Haber’s process, sulphuric acid by contact process are benefitted by Le </a:t>
            </a:r>
            <a:r>
              <a:rPr lang="en-IN" dirty="0" err="1" smtClean="0"/>
              <a:t>Chatelier’s</a:t>
            </a:r>
            <a:r>
              <a:rPr lang="en-IN" dirty="0" smtClean="0"/>
              <a:t> Principle.</a:t>
            </a:r>
            <a:endParaRPr lang="en-US" dirty="0" smtClean="0"/>
          </a:p>
          <a:p>
            <a:r>
              <a:rPr lang="en-IN" dirty="0" smtClean="0"/>
              <a:t> </a:t>
            </a:r>
            <a:endParaRPr lang="en-US" dirty="0" smtClean="0"/>
          </a:p>
          <a:p>
            <a:endParaRPr lang="en-US" dirty="0"/>
          </a:p>
        </p:txBody>
      </p:sp>
      <p:sp>
        <p:nvSpPr>
          <p:cNvPr id="2" name="Title 1"/>
          <p:cNvSpPr>
            <a:spLocks noGrp="1"/>
          </p:cNvSpPr>
          <p:nvPr>
            <p:ph type="title"/>
          </p:nvPr>
        </p:nvSpPr>
        <p:spPr/>
        <p:txBody>
          <a:bodyPr/>
          <a:lstStyle/>
          <a:p>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TotalTime>
  <Words>530</Words>
  <Application>Microsoft Office PowerPoint</Application>
  <PresentationFormat>On-screen Show (4:3)</PresentationFormat>
  <Paragraphs>32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Concourse</vt:lpstr>
      <vt:lpstr>  ATOMIC ENERGY EDUCATION SOCIETY  MUMBAI  </vt:lpstr>
      <vt:lpstr>Slide 2</vt:lpstr>
      <vt:lpstr>Slide 3</vt:lpstr>
      <vt:lpstr>Slide 4</vt:lpstr>
      <vt:lpstr>Slide 5</vt:lpstr>
      <vt:lpstr>Slide 6</vt:lpstr>
      <vt:lpstr>Slide 7</vt:lpstr>
      <vt:lpstr>Slide 8</vt:lpstr>
      <vt:lpstr>Slide 9</vt:lpstr>
      <vt:lpstr>Slide 10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ATOMIC ENERGY EDUCATION SOCIETY  MUMBAI   CLASS – XI     SUBJECT – CHEMISTRY    UNIT – VII, EQUILIBRIUM (CHEMICAL EQUILIBRIUM) </dc:title>
  <dc:creator/>
  <cp:lastModifiedBy>exam</cp:lastModifiedBy>
  <cp:revision>5</cp:revision>
  <dcterms:created xsi:type="dcterms:W3CDTF">2006-08-16T00:00:00Z</dcterms:created>
  <dcterms:modified xsi:type="dcterms:W3CDTF">2020-09-28T04:36:53Z</dcterms:modified>
</cp:coreProperties>
</file>