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5" r:id="rId2"/>
    <p:sldId id="257" r:id="rId3"/>
    <p:sldId id="262" r:id="rId4"/>
    <p:sldId id="288" r:id="rId5"/>
    <p:sldId id="265" r:id="rId6"/>
    <p:sldId id="266" r:id="rId7"/>
    <p:sldId id="267" r:id="rId8"/>
    <p:sldId id="268" r:id="rId9"/>
    <p:sldId id="269" r:id="rId10"/>
    <p:sldId id="270" r:id="rId11"/>
    <p:sldId id="286" r:id="rId12"/>
    <p:sldId id="271" r:id="rId13"/>
    <p:sldId id="272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E8E00"/>
    <a:srgbClr val="4D4D4D"/>
    <a:srgbClr val="333333"/>
    <a:srgbClr val="0000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37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49400" y="4343400"/>
            <a:ext cx="6019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Your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54102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4505325"/>
            <a:ext cx="66294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4051300"/>
            <a:ext cx="66294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5762" y="152400"/>
            <a:ext cx="7086600" cy="3048000"/>
          </a:xfrm>
        </p:spPr>
        <p:txBody>
          <a:bodyPr/>
          <a:lstStyle/>
          <a:p>
            <a:r>
              <a:rPr lang="en-US" sz="6000" dirty="0"/>
              <a:t>LETTER WRITING</a:t>
            </a:r>
            <a:br>
              <a:rPr lang="en-US" sz="6000" dirty="0"/>
            </a:br>
            <a:r>
              <a:rPr lang="en-US" dirty="0">
                <a:solidFill>
                  <a:srgbClr val="FFFF00"/>
                </a:solidFill>
              </a:rPr>
              <a:t>Complaint Letters</a:t>
            </a:r>
            <a:br>
              <a:rPr lang="en-US" dirty="0"/>
            </a:br>
            <a:r>
              <a:rPr lang="en-US" dirty="0">
                <a:solidFill>
                  <a:srgbClr val="00B0F0"/>
                </a:solidFill>
              </a:rPr>
              <a:t>(Module – 1 of 2)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677509">
            <a:off x="7036442" y="1104338"/>
            <a:ext cx="2573412" cy="178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06381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019799"/>
            <a:ext cx="2286000" cy="785019"/>
          </a:xfrm>
          <a:prstGeom prst="rect">
            <a:avLst/>
          </a:prstGeom>
          <a:solidFill>
            <a:srgbClr val="4D4D4D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71020D56-4322-49F2-BBE3-7DEA88E6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939" y="6094698"/>
            <a:ext cx="5086062" cy="708025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N" altLang="en-US" sz="4000" b="1">
                <a:solidFill>
                  <a:schemeClr val="bg1"/>
                </a:solidFill>
              </a:rPr>
              <a:t>AECS - ANUPURAM</a:t>
            </a:r>
            <a:endParaRPr lang="en-IN" altLang="en-US" sz="1800" b="1">
              <a:solidFill>
                <a:schemeClr val="bg1"/>
              </a:solidFill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5922D428-08A1-41FE-80FA-A1962E15B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940" y="4283360"/>
            <a:ext cx="498571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EB4A81DD-FD5E-4A58-B84D-F8732D79F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486" y="4283360"/>
            <a:ext cx="1755319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65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/>
              <a:t>Complaint letter format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838200"/>
            <a:ext cx="7611764" cy="5638800"/>
          </a:xfrm>
        </p:spPr>
        <p:txBody>
          <a:bodyPr>
            <a:normAutofit/>
          </a:bodyPr>
          <a:lstStyle/>
          <a:p>
            <a:pPr algn="just"/>
            <a:r>
              <a:rPr lang="en-IN" sz="2400" b="1" u="sng" dirty="0"/>
              <a:t>BODY-</a:t>
            </a:r>
            <a:r>
              <a:rPr lang="en-IN" sz="2400" dirty="0"/>
              <a:t> </a:t>
            </a:r>
          </a:p>
          <a:p>
            <a:pPr algn="just"/>
            <a:endParaRPr lang="en-IN" sz="1050" dirty="0"/>
          </a:p>
          <a:p>
            <a:pPr marL="628650" indent="-268288" algn="just">
              <a:buFont typeface="Wingdings" panose="05000000000000000000" pitchFamily="2" charset="2"/>
              <a:buChar char="ü"/>
            </a:pPr>
            <a:r>
              <a:rPr lang="en-IN" dirty="0"/>
              <a:t>main content of the letter</a:t>
            </a:r>
          </a:p>
          <a:p>
            <a:pPr marL="628650" indent="-268288" algn="just">
              <a:buFont typeface="Wingdings" panose="05000000000000000000" pitchFamily="2" charset="2"/>
              <a:buChar char="ü"/>
            </a:pPr>
            <a:endParaRPr lang="en-IN" sz="1600" dirty="0"/>
          </a:p>
          <a:p>
            <a:pPr marL="628650" indent="-268288" algn="just">
              <a:buFont typeface="Wingdings" panose="05000000000000000000" pitchFamily="2" charset="2"/>
              <a:buChar char="ü"/>
            </a:pPr>
            <a:r>
              <a:rPr lang="en-IN" dirty="0"/>
              <a:t>divided into three paragraphs or two paragraphs if the letter is briefer. </a:t>
            </a:r>
          </a:p>
          <a:p>
            <a:pPr marL="628650" indent="-268288" algn="just">
              <a:buFont typeface="Wingdings" panose="05000000000000000000" pitchFamily="2" charset="2"/>
              <a:buChar char="ü"/>
            </a:pPr>
            <a:endParaRPr lang="en-IN" sz="1600" dirty="0"/>
          </a:p>
          <a:p>
            <a:pPr marL="628650" indent="-268288" algn="just">
              <a:buFont typeface="Wingdings" panose="05000000000000000000" pitchFamily="2" charset="2"/>
              <a:buChar char="ü"/>
            </a:pPr>
            <a:r>
              <a:rPr lang="en-IN" dirty="0"/>
              <a:t>should be concise and to the point. </a:t>
            </a:r>
          </a:p>
          <a:p>
            <a:pPr marL="628650" indent="-268288" algn="just">
              <a:buFont typeface="Wingdings" panose="05000000000000000000" pitchFamily="2" charset="2"/>
              <a:buChar char="ü"/>
            </a:pPr>
            <a:endParaRPr lang="en-IN" sz="1800" dirty="0"/>
          </a:p>
          <a:p>
            <a:pPr marL="628650" indent="-268288" algn="just">
              <a:buFont typeface="Wingdings" panose="05000000000000000000" pitchFamily="2" charset="2"/>
              <a:buChar char="ü"/>
            </a:pPr>
            <a:r>
              <a:rPr lang="en-IN" dirty="0"/>
              <a:t>always be respectful and considerate in your language.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400" dirty="0"/>
          </a:p>
          <a:p>
            <a:pPr lvl="0" algn="just"/>
            <a:endParaRPr lang="en-IN" sz="2400" dirty="0"/>
          </a:p>
          <a:p>
            <a:pPr algn="just"/>
            <a:endParaRPr lang="en-IN" sz="2400" dirty="0"/>
          </a:p>
        </p:txBody>
      </p:sp>
      <p:pic>
        <p:nvPicPr>
          <p:cNvPr id="4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8578">
            <a:off x="-691243" y="725947"/>
            <a:ext cx="2465480" cy="201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2B5398-E93B-48F4-95FB-84C19FB10C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109" y="5330704"/>
            <a:ext cx="2486891" cy="15111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898A556-6561-466A-B0E1-3787AD2A6756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1866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/>
              <a:t>Complaint letter format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838200"/>
            <a:ext cx="7611764" cy="5638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2400" b="1" u="sng" dirty="0"/>
              <a:t>BODY-</a:t>
            </a:r>
            <a:r>
              <a:rPr lang="en-IN" sz="2400" dirty="0"/>
              <a:t> </a:t>
            </a:r>
          </a:p>
          <a:p>
            <a:pPr marL="0" indent="0" algn="just">
              <a:buNone/>
            </a:pPr>
            <a:endParaRPr lang="en-IN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400" dirty="0"/>
              <a:t>It should include-</a:t>
            </a:r>
          </a:p>
          <a:p>
            <a:pPr algn="just"/>
            <a:endParaRPr lang="en-IN" sz="1100" dirty="0"/>
          </a:p>
          <a:p>
            <a:pPr marL="628650" lvl="0" indent="-268288" algn="just">
              <a:buFont typeface="Wingdings" panose="05000000000000000000" pitchFamily="2" charset="2"/>
              <a:buChar char="§"/>
            </a:pPr>
            <a:r>
              <a:rPr lang="en-IN" sz="2400" dirty="0"/>
              <a:t>Provide details about the product or service that is the subject of the complaint. </a:t>
            </a:r>
          </a:p>
          <a:p>
            <a:pPr marL="628650" lvl="0" indent="-268288" algn="just">
              <a:buFont typeface="Wingdings" panose="05000000000000000000" pitchFamily="2" charset="2"/>
              <a:buChar char="§"/>
            </a:pPr>
            <a:endParaRPr lang="en-IN" sz="2000" dirty="0"/>
          </a:p>
          <a:p>
            <a:pPr marL="628650" lvl="0" indent="-268288" algn="just">
              <a:buFont typeface="Wingdings" panose="05000000000000000000" pitchFamily="2" charset="2"/>
              <a:buChar char="§"/>
            </a:pPr>
            <a:r>
              <a:rPr lang="en-IN" sz="2400" dirty="0"/>
              <a:t>Include dates, location, and the specifications about the item or service.</a:t>
            </a:r>
          </a:p>
          <a:p>
            <a:pPr marL="360362" lvl="0" indent="0" algn="just">
              <a:buNone/>
            </a:pPr>
            <a:endParaRPr lang="en-IN" sz="1600" dirty="0"/>
          </a:p>
          <a:p>
            <a:pPr marL="628650" lvl="0" indent="-268288" algn="just">
              <a:buFont typeface="Wingdings" panose="05000000000000000000" pitchFamily="2" charset="2"/>
              <a:buChar char="§"/>
            </a:pPr>
            <a:r>
              <a:rPr lang="en-IN" sz="2400" dirty="0"/>
              <a:t>State the issue with item or service. Provide details as to the cause. </a:t>
            </a:r>
          </a:p>
          <a:p>
            <a:pPr marL="628650" lvl="0" indent="-268288" algn="just">
              <a:buFont typeface="Wingdings" panose="05000000000000000000" pitchFamily="2" charset="2"/>
              <a:buChar char="§"/>
            </a:pPr>
            <a:endParaRPr lang="en-IN" sz="2400" dirty="0"/>
          </a:p>
          <a:p>
            <a:pPr marL="628650" lvl="0" indent="-268288" algn="just">
              <a:buFont typeface="Wingdings" panose="05000000000000000000" pitchFamily="2" charset="2"/>
              <a:buChar char="§"/>
            </a:pPr>
            <a:r>
              <a:rPr lang="en-IN" sz="2400" dirty="0"/>
              <a:t>This may include malfunction, billing issues, details that were not disclosed, etc.</a:t>
            </a:r>
          </a:p>
          <a:p>
            <a:pPr lvl="0" algn="just"/>
            <a:endParaRPr lang="en-IN" sz="2400" dirty="0"/>
          </a:p>
          <a:p>
            <a:pPr algn="just"/>
            <a:endParaRPr lang="en-IN" sz="2400" dirty="0"/>
          </a:p>
        </p:txBody>
      </p:sp>
      <p:pic>
        <p:nvPicPr>
          <p:cNvPr id="4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8578">
            <a:off x="-691243" y="725947"/>
            <a:ext cx="2465480" cy="201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36E613-53D4-4D55-8005-2D6B4D8D1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954" y="163308"/>
            <a:ext cx="2486891" cy="15111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C03EFA-4B95-4888-83DC-7FFB0E79F2BE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6288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/>
              <a:t>Complaint letter format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14400"/>
            <a:ext cx="7764164" cy="5181601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IN" sz="2400" dirty="0"/>
              <a:t>Indicate how you would like them to resolve your problem. </a:t>
            </a:r>
          </a:p>
          <a:p>
            <a:pPr lvl="0">
              <a:buFont typeface="Wingdings" pitchFamily="2" charset="2"/>
              <a:buChar char="Ø"/>
            </a:pPr>
            <a:endParaRPr lang="en-IN" sz="1200" dirty="0"/>
          </a:p>
          <a:p>
            <a:pPr lvl="0">
              <a:buFont typeface="Wingdings" pitchFamily="2" charset="2"/>
              <a:buChar char="Ø"/>
            </a:pPr>
            <a:r>
              <a:rPr lang="en-IN" sz="2400" dirty="0"/>
              <a:t>Provide specifics about what you’re seeking.</a:t>
            </a:r>
          </a:p>
          <a:p>
            <a:pPr lvl="0">
              <a:buFont typeface="Wingdings" pitchFamily="2" charset="2"/>
              <a:buChar char="Ø"/>
            </a:pPr>
            <a:endParaRPr lang="en-IN" sz="1600" dirty="0"/>
          </a:p>
          <a:p>
            <a:pPr lvl="0">
              <a:buFont typeface="Wingdings" pitchFamily="2" charset="2"/>
              <a:buChar char="Ø"/>
            </a:pPr>
            <a:r>
              <a:rPr lang="en-IN" sz="2400" dirty="0"/>
              <a:t>Indicate copies of the transaction document.</a:t>
            </a:r>
          </a:p>
          <a:p>
            <a:pPr lvl="0">
              <a:buFont typeface="Wingdings" pitchFamily="2" charset="2"/>
              <a:buChar char="Ø"/>
            </a:pPr>
            <a:endParaRPr lang="en-IN" sz="1600" dirty="0"/>
          </a:p>
          <a:p>
            <a:pPr lvl="0">
              <a:buFont typeface="Wingdings" pitchFamily="2" charset="2"/>
              <a:buChar char="Ø"/>
            </a:pPr>
            <a:r>
              <a:rPr lang="en-IN" sz="2400" dirty="0"/>
              <a:t>look forward to their reply within a specific time period.</a:t>
            </a:r>
          </a:p>
          <a:p>
            <a:pPr lvl="0">
              <a:buFont typeface="Wingdings" pitchFamily="2" charset="2"/>
              <a:buChar char="Ø"/>
            </a:pPr>
            <a:endParaRPr lang="en-IN" sz="1600" dirty="0"/>
          </a:p>
          <a:p>
            <a:pPr lvl="0">
              <a:buFont typeface="Wingdings" pitchFamily="2" charset="2"/>
              <a:buChar char="Ø"/>
            </a:pPr>
            <a:r>
              <a:rPr lang="en-IN" sz="2400" b="1" dirty="0"/>
              <a:t>provide your contact details for contact</a:t>
            </a:r>
            <a:endParaRPr lang="en-IN" sz="2400" dirty="0"/>
          </a:p>
          <a:p>
            <a:pPr algn="just">
              <a:buFont typeface="Wingdings" pitchFamily="2" charset="2"/>
              <a:buChar char="Ø"/>
            </a:pPr>
            <a:endParaRPr lang="en-IN" sz="2400" dirty="0"/>
          </a:p>
        </p:txBody>
      </p:sp>
      <p:pic>
        <p:nvPicPr>
          <p:cNvPr id="4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8578">
            <a:off x="-691243" y="725947"/>
            <a:ext cx="2465480" cy="201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2FDD4D-65E1-4707-AF0B-D4E12A99BA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885267"/>
            <a:ext cx="1828800" cy="19727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F1F725-185E-40E3-9FB3-6603B8F8A18F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6103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/>
              <a:t>Complaint letter format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764164" cy="5181601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IN" sz="2400" b="1" u="sng" dirty="0"/>
              <a:t>COMPLIMENTARY CLOSE</a:t>
            </a:r>
            <a:r>
              <a:rPr lang="en-IN" sz="2400" dirty="0"/>
              <a:t>- </a:t>
            </a:r>
          </a:p>
          <a:p>
            <a:pPr lvl="0" algn="just"/>
            <a:endParaRPr lang="en-IN" sz="1600" dirty="0"/>
          </a:p>
          <a:p>
            <a:pPr marL="534988" lvl="0" indent="-266700" algn="just">
              <a:buFont typeface="Wingdings" panose="05000000000000000000" pitchFamily="2" charset="2"/>
              <a:buChar char="ü"/>
            </a:pPr>
            <a:r>
              <a:rPr lang="en-IN" sz="2400" dirty="0"/>
              <a:t>At the end of your letter, we write a complimentary closing. </a:t>
            </a:r>
          </a:p>
          <a:p>
            <a:pPr marL="534988" lvl="0" indent="-266700" algn="just">
              <a:buFont typeface="Wingdings" panose="05000000000000000000" pitchFamily="2" charset="2"/>
              <a:buChar char="ü"/>
            </a:pPr>
            <a:r>
              <a:rPr lang="en-IN" sz="2400" dirty="0"/>
              <a:t>The words “Yours Faithfully” or “Yours Sincerely” are used.</a:t>
            </a:r>
          </a:p>
          <a:p>
            <a:pPr lvl="0" algn="just"/>
            <a:endParaRPr lang="en-IN" sz="1600" dirty="0"/>
          </a:p>
          <a:p>
            <a:pPr lvl="0" algn="just"/>
            <a:r>
              <a:rPr lang="en-IN" sz="2400" b="1" u="sng" dirty="0"/>
              <a:t>SIGNATURE</a:t>
            </a:r>
            <a:r>
              <a:rPr lang="en-IN" sz="2400" u="sng" dirty="0"/>
              <a:t>-</a:t>
            </a:r>
            <a:r>
              <a:rPr lang="en-IN" sz="2400" dirty="0"/>
              <a:t> </a:t>
            </a:r>
          </a:p>
          <a:p>
            <a:pPr lvl="0" algn="just"/>
            <a:endParaRPr lang="en-IN" sz="1600" dirty="0"/>
          </a:p>
          <a:p>
            <a:pPr marL="534988" indent="-266700" algn="just">
              <a:buFont typeface="Wingdings" panose="05000000000000000000" pitchFamily="2" charset="2"/>
              <a:buChar char="ü"/>
            </a:pPr>
            <a:r>
              <a:rPr lang="en-IN" sz="2400" dirty="0"/>
              <a:t>finally you sign your name. And then write your name in block letters beneath the signature followed by your designation. </a:t>
            </a:r>
          </a:p>
          <a:p>
            <a:pPr marL="534988" indent="-266700" algn="just">
              <a:buFont typeface="Wingdings" panose="05000000000000000000" pitchFamily="2" charset="2"/>
              <a:buChar char="ü"/>
            </a:pPr>
            <a:r>
              <a:rPr lang="en-IN" sz="2400" dirty="0"/>
              <a:t>This is how the recipient will know who is sending the letter.</a:t>
            </a:r>
          </a:p>
        </p:txBody>
      </p:sp>
      <p:pic>
        <p:nvPicPr>
          <p:cNvPr id="4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8578">
            <a:off x="-691243" y="725947"/>
            <a:ext cx="2465480" cy="201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44BE6B-B772-4D19-96D5-5CE6BFEEA49A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3488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>
            <a:extLst>
              <a:ext uri="{FF2B5EF4-FFF2-40B4-BE49-F238E27FC236}">
                <a16:creationId xmlns:a16="http://schemas.microsoft.com/office/drawing/2014/main" id="{258DE206-975F-497A-948D-398A531F3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9067800" cy="646113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3600" dirty="0"/>
              <a:t>END OF MODULE – 1 of 2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F0CF61AD-0EA2-466A-BFA7-8FBBCCAE9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363" y="6411912"/>
            <a:ext cx="4262437" cy="36988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N" altLang="en-US" sz="1800" b="1" dirty="0">
                <a:solidFill>
                  <a:schemeClr val="bg1"/>
                </a:solidFill>
              </a:rPr>
              <a:t>A. DHANALAKSHMI, PGT (ENGLISH)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9B74B60-A2EB-4481-88F4-8471EB632C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19200"/>
            <a:ext cx="7848600" cy="4793962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94C678-1EF0-48E2-B5AC-2B7BA7B29836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091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152400"/>
            <a:ext cx="2895600" cy="1143000"/>
          </a:xfrm>
        </p:spPr>
        <p:txBody>
          <a:bodyPr/>
          <a:lstStyle/>
          <a:p>
            <a:r>
              <a:rPr lang="en-IN" u="sng" dirty="0">
                <a:effectLst/>
              </a:rPr>
              <a:t>Introduction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835" y="798117"/>
            <a:ext cx="7840365" cy="5261765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to complain, to invite someone to visit, to express condolences, to accept an invitation and to thank people for hospitality or gifts.</a:t>
            </a:r>
          </a:p>
          <a:p>
            <a:pPr algn="just"/>
            <a:endParaRPr lang="en-IN" sz="1600" dirty="0"/>
          </a:p>
          <a:p>
            <a:pPr algn="just"/>
            <a:r>
              <a:rPr lang="en-IN" dirty="0"/>
              <a:t>Emails, Facebook, Twitter and instant messaging mean that we can stay in touch all the time. </a:t>
            </a:r>
          </a:p>
          <a:p>
            <a:pPr algn="just"/>
            <a:endParaRPr lang="en-IN" sz="900" dirty="0"/>
          </a:p>
          <a:p>
            <a:pPr algn="just"/>
            <a:endParaRPr lang="en-IN" sz="600" dirty="0"/>
          </a:p>
          <a:p>
            <a:pPr algn="just"/>
            <a:r>
              <a:rPr lang="en-IN" dirty="0"/>
              <a:t>There are still, however, times when writing a letter is appropriate, and it’s good to know when, and how to write one.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602840" flipH="1">
            <a:off x="-517756" y="316653"/>
            <a:ext cx="2169226" cy="153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06381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4C92FA-56B3-4CC1-82B3-E1932F1D4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599" y="5018055"/>
            <a:ext cx="1626601" cy="18260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AD06405-6164-464F-B041-2017AF2F3B5E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ey Pointers for Formal Letter: Introduction, Letter Format, Videos, Q&amp;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32" y="304800"/>
            <a:ext cx="8065068" cy="576867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oogle Shape;920;p37"/>
          <p:cNvGrpSpPr/>
          <p:nvPr/>
        </p:nvGrpSpPr>
        <p:grpSpPr>
          <a:xfrm flipH="1">
            <a:off x="7112787" y="4859408"/>
            <a:ext cx="1650213" cy="1388992"/>
            <a:chOff x="5987350" y="1879850"/>
            <a:chExt cx="1395175" cy="1174325"/>
          </a:xfrm>
        </p:grpSpPr>
        <p:sp>
          <p:nvSpPr>
            <p:cNvPr id="6" name="Google Shape;921;p37"/>
            <p:cNvSpPr/>
            <p:nvPr/>
          </p:nvSpPr>
          <p:spPr>
            <a:xfrm>
              <a:off x="6143300" y="2465400"/>
              <a:ext cx="315075" cy="493925"/>
            </a:xfrm>
            <a:custGeom>
              <a:avLst/>
              <a:gdLst/>
              <a:ahLst/>
              <a:cxnLst/>
              <a:rect l="l" t="t" r="r" b="b"/>
              <a:pathLst>
                <a:path w="12603" h="19757" extrusionOk="0">
                  <a:moveTo>
                    <a:pt x="0" y="1"/>
                  </a:moveTo>
                  <a:lnTo>
                    <a:pt x="0" y="19757"/>
                  </a:lnTo>
                  <a:lnTo>
                    <a:pt x="12602" y="19757"/>
                  </a:lnTo>
                  <a:lnTo>
                    <a:pt x="12602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22;p37"/>
            <p:cNvSpPr/>
            <p:nvPr/>
          </p:nvSpPr>
          <p:spPr>
            <a:xfrm>
              <a:off x="6555725" y="2465400"/>
              <a:ext cx="315075" cy="493925"/>
            </a:xfrm>
            <a:custGeom>
              <a:avLst/>
              <a:gdLst/>
              <a:ahLst/>
              <a:cxnLst/>
              <a:rect l="l" t="t" r="r" b="b"/>
              <a:pathLst>
                <a:path w="12603" h="19757" extrusionOk="0">
                  <a:moveTo>
                    <a:pt x="0" y="1"/>
                  </a:moveTo>
                  <a:lnTo>
                    <a:pt x="0" y="19757"/>
                  </a:lnTo>
                  <a:lnTo>
                    <a:pt x="12603" y="19757"/>
                  </a:lnTo>
                  <a:lnTo>
                    <a:pt x="12603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23;p37"/>
            <p:cNvSpPr/>
            <p:nvPr/>
          </p:nvSpPr>
          <p:spPr>
            <a:xfrm>
              <a:off x="61127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8" y="1197"/>
                  </a:lnTo>
                  <a:lnTo>
                    <a:pt x="51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51" y="5448"/>
                  </a:lnTo>
                  <a:lnTo>
                    <a:pt x="458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24;p37"/>
            <p:cNvSpPr/>
            <p:nvPr/>
          </p:nvSpPr>
          <p:spPr>
            <a:xfrm>
              <a:off x="683640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587"/>
                  </a:lnTo>
                  <a:lnTo>
                    <a:pt x="1528" y="7180"/>
                  </a:lnTo>
                  <a:lnTo>
                    <a:pt x="2267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67" y="1197"/>
                  </a:lnTo>
                  <a:lnTo>
                    <a:pt x="1528" y="433"/>
                  </a:lnTo>
                  <a:lnTo>
                    <a:pt x="561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25;p37"/>
            <p:cNvSpPr/>
            <p:nvPr/>
          </p:nvSpPr>
          <p:spPr>
            <a:xfrm>
              <a:off x="6403600" y="2740375"/>
              <a:ext cx="210700" cy="263525"/>
            </a:xfrm>
            <a:custGeom>
              <a:avLst/>
              <a:gdLst/>
              <a:ahLst/>
              <a:cxnLst/>
              <a:rect l="l" t="t" r="r" b="b"/>
              <a:pathLst>
                <a:path w="8428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28" y="10540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26;p37"/>
            <p:cNvSpPr/>
            <p:nvPr/>
          </p:nvSpPr>
          <p:spPr>
            <a:xfrm>
              <a:off x="615792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217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609" y="3642"/>
                  </a:lnTo>
                  <a:lnTo>
                    <a:pt x="3641" y="4609"/>
                  </a:lnTo>
                  <a:lnTo>
                    <a:pt x="2801" y="5653"/>
                  </a:lnTo>
                  <a:lnTo>
                    <a:pt x="2037" y="6773"/>
                  </a:lnTo>
                  <a:lnTo>
                    <a:pt x="1375" y="7944"/>
                  </a:lnTo>
                  <a:lnTo>
                    <a:pt x="866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26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66" y="25842"/>
                  </a:lnTo>
                  <a:lnTo>
                    <a:pt x="1375" y="27089"/>
                  </a:lnTo>
                  <a:lnTo>
                    <a:pt x="2037" y="28286"/>
                  </a:lnTo>
                  <a:lnTo>
                    <a:pt x="2801" y="29406"/>
                  </a:lnTo>
                  <a:lnTo>
                    <a:pt x="3641" y="30450"/>
                  </a:lnTo>
                  <a:lnTo>
                    <a:pt x="4609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32"/>
                  </a:lnTo>
                  <a:lnTo>
                    <a:pt x="14767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74" y="31392"/>
                  </a:lnTo>
                  <a:lnTo>
                    <a:pt x="24416" y="30450"/>
                  </a:lnTo>
                  <a:lnTo>
                    <a:pt x="25281" y="29406"/>
                  </a:lnTo>
                  <a:lnTo>
                    <a:pt x="26045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56" y="21743"/>
                  </a:lnTo>
                  <a:lnTo>
                    <a:pt x="28056" y="21004"/>
                  </a:lnTo>
                  <a:lnTo>
                    <a:pt x="28056" y="14029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45" y="6773"/>
                  </a:lnTo>
                  <a:lnTo>
                    <a:pt x="25281" y="5653"/>
                  </a:lnTo>
                  <a:lnTo>
                    <a:pt x="24416" y="4609"/>
                  </a:lnTo>
                  <a:lnTo>
                    <a:pt x="23474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66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27;p37"/>
            <p:cNvSpPr/>
            <p:nvPr/>
          </p:nvSpPr>
          <p:spPr>
            <a:xfrm>
              <a:off x="5987350" y="2844100"/>
              <a:ext cx="1042575" cy="210075"/>
            </a:xfrm>
            <a:custGeom>
              <a:avLst/>
              <a:gdLst/>
              <a:ahLst/>
              <a:cxnLst/>
              <a:rect l="l" t="t" r="r" b="b"/>
              <a:pathLst>
                <a:path w="41703" h="8403" extrusionOk="0">
                  <a:moveTo>
                    <a:pt x="16651" y="1"/>
                  </a:moveTo>
                  <a:lnTo>
                    <a:pt x="12323" y="154"/>
                  </a:lnTo>
                  <a:lnTo>
                    <a:pt x="11177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6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6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3005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5"/>
                  </a:lnTo>
                  <a:lnTo>
                    <a:pt x="30526" y="179"/>
                  </a:lnTo>
                  <a:lnTo>
                    <a:pt x="29406" y="154"/>
                  </a:lnTo>
                  <a:lnTo>
                    <a:pt x="25078" y="1"/>
                  </a:lnTo>
                  <a:lnTo>
                    <a:pt x="25052" y="434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60"/>
                  </a:lnTo>
                  <a:lnTo>
                    <a:pt x="22863" y="3718"/>
                  </a:lnTo>
                  <a:lnTo>
                    <a:pt x="22124" y="4023"/>
                  </a:lnTo>
                  <a:lnTo>
                    <a:pt x="21284" y="4202"/>
                  </a:lnTo>
                  <a:lnTo>
                    <a:pt x="20419" y="4202"/>
                  </a:lnTo>
                  <a:lnTo>
                    <a:pt x="19604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4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CD3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28;p37"/>
            <p:cNvSpPr/>
            <p:nvPr/>
          </p:nvSpPr>
          <p:spPr>
            <a:xfrm>
              <a:off x="636415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79" y="1"/>
                  </a:moveTo>
                  <a:lnTo>
                    <a:pt x="26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113" y="4660"/>
                  </a:lnTo>
                  <a:lnTo>
                    <a:pt x="3030" y="5296"/>
                  </a:lnTo>
                  <a:lnTo>
                    <a:pt x="4074" y="5729"/>
                  </a:lnTo>
                  <a:lnTo>
                    <a:pt x="5194" y="5958"/>
                  </a:lnTo>
                  <a:lnTo>
                    <a:pt x="5779" y="5984"/>
                  </a:lnTo>
                  <a:lnTo>
                    <a:pt x="6390" y="5958"/>
                  </a:lnTo>
                  <a:lnTo>
                    <a:pt x="7511" y="5729"/>
                  </a:lnTo>
                  <a:lnTo>
                    <a:pt x="8555" y="5296"/>
                  </a:lnTo>
                  <a:lnTo>
                    <a:pt x="9471" y="4660"/>
                  </a:lnTo>
                  <a:lnTo>
                    <a:pt x="10260" y="3871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59" y="52"/>
                  </a:lnTo>
                  <a:lnTo>
                    <a:pt x="10006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60"/>
                  </a:lnTo>
                  <a:lnTo>
                    <a:pt x="7791" y="3718"/>
                  </a:lnTo>
                  <a:lnTo>
                    <a:pt x="7052" y="4023"/>
                  </a:lnTo>
                  <a:lnTo>
                    <a:pt x="6212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8" y="3718"/>
                  </a:lnTo>
                  <a:lnTo>
                    <a:pt x="3106" y="3260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35E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29;p37"/>
            <p:cNvSpPr/>
            <p:nvPr/>
          </p:nvSpPr>
          <p:spPr>
            <a:xfrm>
              <a:off x="6457075" y="2459675"/>
              <a:ext cx="99950" cy="119700"/>
            </a:xfrm>
            <a:custGeom>
              <a:avLst/>
              <a:gdLst/>
              <a:ahLst/>
              <a:cxnLst/>
              <a:rect l="l" t="t" r="r" b="b"/>
              <a:pathLst>
                <a:path w="3998" h="4788" extrusionOk="0">
                  <a:moveTo>
                    <a:pt x="1884" y="1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1"/>
                  </a:lnTo>
                  <a:close/>
                </a:path>
              </a:pathLst>
            </a:custGeom>
            <a:solidFill>
              <a:srgbClr val="FEEB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30;p37"/>
            <p:cNvSpPr/>
            <p:nvPr/>
          </p:nvSpPr>
          <p:spPr>
            <a:xfrm>
              <a:off x="6457075" y="2568525"/>
              <a:ext cx="99950" cy="38200"/>
            </a:xfrm>
            <a:custGeom>
              <a:avLst/>
              <a:gdLst/>
              <a:ahLst/>
              <a:cxnLst/>
              <a:rect l="l" t="t" r="r" b="b"/>
              <a:pathLst>
                <a:path w="3998" h="1528" extrusionOk="0">
                  <a:moveTo>
                    <a:pt x="0" y="0"/>
                  </a:moveTo>
                  <a:lnTo>
                    <a:pt x="0" y="306"/>
                  </a:lnTo>
                  <a:lnTo>
                    <a:pt x="331" y="840"/>
                  </a:lnTo>
                  <a:lnTo>
                    <a:pt x="917" y="1273"/>
                  </a:lnTo>
                  <a:lnTo>
                    <a:pt x="1553" y="1502"/>
                  </a:lnTo>
                  <a:lnTo>
                    <a:pt x="1833" y="1528"/>
                  </a:lnTo>
                  <a:lnTo>
                    <a:pt x="2139" y="1528"/>
                  </a:lnTo>
                  <a:lnTo>
                    <a:pt x="2419" y="1502"/>
                  </a:lnTo>
                  <a:lnTo>
                    <a:pt x="3081" y="1273"/>
                  </a:lnTo>
                  <a:lnTo>
                    <a:pt x="3641" y="840"/>
                  </a:lnTo>
                  <a:lnTo>
                    <a:pt x="3997" y="306"/>
                  </a:lnTo>
                  <a:lnTo>
                    <a:pt x="3997" y="0"/>
                  </a:lnTo>
                  <a:lnTo>
                    <a:pt x="3514" y="204"/>
                  </a:lnTo>
                  <a:lnTo>
                    <a:pt x="2495" y="433"/>
                  </a:lnTo>
                  <a:lnTo>
                    <a:pt x="1477" y="433"/>
                  </a:lnTo>
                  <a:lnTo>
                    <a:pt x="484" y="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31;p37"/>
            <p:cNvSpPr/>
            <p:nvPr/>
          </p:nvSpPr>
          <p:spPr>
            <a:xfrm>
              <a:off x="6255300" y="2522700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586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39"/>
                  </a:lnTo>
                  <a:lnTo>
                    <a:pt x="612" y="2521"/>
                  </a:lnTo>
                  <a:lnTo>
                    <a:pt x="1096" y="2724"/>
                  </a:lnTo>
                  <a:lnTo>
                    <a:pt x="1376" y="2750"/>
                  </a:lnTo>
                  <a:lnTo>
                    <a:pt x="4482" y="2750"/>
                  </a:lnTo>
                  <a:lnTo>
                    <a:pt x="4762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32;p37"/>
            <p:cNvSpPr/>
            <p:nvPr/>
          </p:nvSpPr>
          <p:spPr>
            <a:xfrm>
              <a:off x="661620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5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33;p37"/>
            <p:cNvSpPr/>
            <p:nvPr/>
          </p:nvSpPr>
          <p:spPr>
            <a:xfrm>
              <a:off x="6112750" y="1879850"/>
              <a:ext cx="791775" cy="541675"/>
            </a:xfrm>
            <a:custGeom>
              <a:avLst/>
              <a:gdLst/>
              <a:ahLst/>
              <a:cxnLst/>
              <a:rect l="l" t="t" r="r" b="b"/>
              <a:pathLst>
                <a:path w="31671" h="21667" extrusionOk="0">
                  <a:moveTo>
                    <a:pt x="15021" y="1"/>
                  </a:moveTo>
                  <a:lnTo>
                    <a:pt x="13442" y="154"/>
                  </a:lnTo>
                  <a:lnTo>
                    <a:pt x="11889" y="485"/>
                  </a:lnTo>
                  <a:lnTo>
                    <a:pt x="10413" y="943"/>
                  </a:lnTo>
                  <a:lnTo>
                    <a:pt x="8987" y="1554"/>
                  </a:lnTo>
                  <a:lnTo>
                    <a:pt x="7638" y="2267"/>
                  </a:lnTo>
                  <a:lnTo>
                    <a:pt x="6365" y="3132"/>
                  </a:lnTo>
                  <a:lnTo>
                    <a:pt x="5194" y="4100"/>
                  </a:lnTo>
                  <a:lnTo>
                    <a:pt x="4124" y="5169"/>
                  </a:lnTo>
                  <a:lnTo>
                    <a:pt x="3157" y="6340"/>
                  </a:lnTo>
                  <a:lnTo>
                    <a:pt x="2291" y="7613"/>
                  </a:lnTo>
                  <a:lnTo>
                    <a:pt x="1579" y="8962"/>
                  </a:lnTo>
                  <a:lnTo>
                    <a:pt x="968" y="10388"/>
                  </a:lnTo>
                  <a:lnTo>
                    <a:pt x="509" y="11865"/>
                  </a:lnTo>
                  <a:lnTo>
                    <a:pt x="178" y="13418"/>
                  </a:lnTo>
                  <a:lnTo>
                    <a:pt x="26" y="14996"/>
                  </a:lnTo>
                  <a:lnTo>
                    <a:pt x="0" y="15811"/>
                  </a:lnTo>
                  <a:lnTo>
                    <a:pt x="0" y="21463"/>
                  </a:lnTo>
                  <a:lnTo>
                    <a:pt x="357" y="21513"/>
                  </a:lnTo>
                  <a:lnTo>
                    <a:pt x="1146" y="21437"/>
                  </a:lnTo>
                  <a:lnTo>
                    <a:pt x="2037" y="21132"/>
                  </a:lnTo>
                  <a:lnTo>
                    <a:pt x="2953" y="20673"/>
                  </a:lnTo>
                  <a:lnTo>
                    <a:pt x="4303" y="19757"/>
                  </a:lnTo>
                  <a:lnTo>
                    <a:pt x="5856" y="18306"/>
                  </a:lnTo>
                  <a:lnTo>
                    <a:pt x="6416" y="17593"/>
                  </a:lnTo>
                  <a:lnTo>
                    <a:pt x="6899" y="10515"/>
                  </a:lnTo>
                  <a:lnTo>
                    <a:pt x="10846" y="16727"/>
                  </a:lnTo>
                  <a:lnTo>
                    <a:pt x="11431" y="17160"/>
                  </a:lnTo>
                  <a:lnTo>
                    <a:pt x="13417" y="18077"/>
                  </a:lnTo>
                  <a:lnTo>
                    <a:pt x="16065" y="19019"/>
                  </a:lnTo>
                  <a:lnTo>
                    <a:pt x="19171" y="19910"/>
                  </a:lnTo>
                  <a:lnTo>
                    <a:pt x="22455" y="20699"/>
                  </a:lnTo>
                  <a:lnTo>
                    <a:pt x="25663" y="21284"/>
                  </a:lnTo>
                  <a:lnTo>
                    <a:pt x="28539" y="21641"/>
                  </a:lnTo>
                  <a:lnTo>
                    <a:pt x="30856" y="21666"/>
                  </a:lnTo>
                  <a:lnTo>
                    <a:pt x="31671" y="21513"/>
                  </a:lnTo>
                  <a:lnTo>
                    <a:pt x="31671" y="15811"/>
                  </a:lnTo>
                  <a:lnTo>
                    <a:pt x="31645" y="14996"/>
                  </a:lnTo>
                  <a:lnTo>
                    <a:pt x="31493" y="13418"/>
                  </a:lnTo>
                  <a:lnTo>
                    <a:pt x="31187" y="11865"/>
                  </a:lnTo>
                  <a:lnTo>
                    <a:pt x="30703" y="10388"/>
                  </a:lnTo>
                  <a:lnTo>
                    <a:pt x="30118" y="8962"/>
                  </a:lnTo>
                  <a:lnTo>
                    <a:pt x="29380" y="7613"/>
                  </a:lnTo>
                  <a:lnTo>
                    <a:pt x="28514" y="6340"/>
                  </a:lnTo>
                  <a:lnTo>
                    <a:pt x="27547" y="5169"/>
                  </a:lnTo>
                  <a:lnTo>
                    <a:pt x="26477" y="4100"/>
                  </a:lnTo>
                  <a:lnTo>
                    <a:pt x="25306" y="3132"/>
                  </a:lnTo>
                  <a:lnTo>
                    <a:pt x="24059" y="2267"/>
                  </a:lnTo>
                  <a:lnTo>
                    <a:pt x="22709" y="1554"/>
                  </a:lnTo>
                  <a:lnTo>
                    <a:pt x="21284" y="943"/>
                  </a:lnTo>
                  <a:lnTo>
                    <a:pt x="19807" y="485"/>
                  </a:lnTo>
                  <a:lnTo>
                    <a:pt x="18254" y="154"/>
                  </a:lnTo>
                  <a:lnTo>
                    <a:pt x="16650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34;p37"/>
            <p:cNvSpPr/>
            <p:nvPr/>
          </p:nvSpPr>
          <p:spPr>
            <a:xfrm>
              <a:off x="6273125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1" y="892"/>
                  </a:moveTo>
                  <a:lnTo>
                    <a:pt x="4176" y="663"/>
                  </a:lnTo>
                  <a:lnTo>
                    <a:pt x="3667" y="332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32"/>
                  </a:lnTo>
                  <a:lnTo>
                    <a:pt x="230" y="663"/>
                  </a:lnTo>
                  <a:lnTo>
                    <a:pt x="1" y="892"/>
                  </a:lnTo>
                </a:path>
              </a:pathLst>
            </a:custGeom>
            <a:noFill/>
            <a:ln w="2100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35;p37"/>
            <p:cNvSpPr/>
            <p:nvPr/>
          </p:nvSpPr>
          <p:spPr>
            <a:xfrm>
              <a:off x="6446875" y="2657625"/>
              <a:ext cx="123500" cy="35675"/>
            </a:xfrm>
            <a:custGeom>
              <a:avLst/>
              <a:gdLst/>
              <a:ahLst/>
              <a:cxnLst/>
              <a:rect l="l" t="t" r="r" b="b"/>
              <a:pathLst>
                <a:path w="4940" h="1427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26"/>
                  </a:lnTo>
                  <a:lnTo>
                    <a:pt x="2903" y="1426"/>
                  </a:lnTo>
                  <a:lnTo>
                    <a:pt x="3667" y="1222"/>
                  </a:lnTo>
                  <a:lnTo>
                    <a:pt x="4329" y="841"/>
                  </a:lnTo>
                  <a:lnTo>
                    <a:pt x="4787" y="331"/>
                  </a:lnTo>
                  <a:lnTo>
                    <a:pt x="4940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157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36;p37"/>
            <p:cNvSpPr/>
            <p:nvPr/>
          </p:nvSpPr>
          <p:spPr>
            <a:xfrm>
              <a:off x="6621925" y="2429125"/>
              <a:ext cx="130500" cy="66850"/>
            </a:xfrm>
            <a:custGeom>
              <a:avLst/>
              <a:gdLst/>
              <a:ahLst/>
              <a:cxnLst/>
              <a:rect l="l" t="t" r="r" b="b"/>
              <a:pathLst>
                <a:path w="5220" h="2674" extrusionOk="0">
                  <a:moveTo>
                    <a:pt x="2852" y="1"/>
                  </a:moveTo>
                  <a:lnTo>
                    <a:pt x="2291" y="103"/>
                  </a:lnTo>
                  <a:lnTo>
                    <a:pt x="1782" y="281"/>
                  </a:lnTo>
                  <a:lnTo>
                    <a:pt x="942" y="866"/>
                  </a:lnTo>
                  <a:lnTo>
                    <a:pt x="102" y="1808"/>
                  </a:lnTo>
                  <a:lnTo>
                    <a:pt x="0" y="1987"/>
                  </a:lnTo>
                  <a:lnTo>
                    <a:pt x="204" y="2114"/>
                  </a:lnTo>
                  <a:lnTo>
                    <a:pt x="1375" y="2547"/>
                  </a:lnTo>
                  <a:lnTo>
                    <a:pt x="2393" y="2674"/>
                  </a:lnTo>
                  <a:lnTo>
                    <a:pt x="2928" y="2572"/>
                  </a:lnTo>
                  <a:lnTo>
                    <a:pt x="3437" y="2394"/>
                  </a:lnTo>
                  <a:lnTo>
                    <a:pt x="4303" y="1808"/>
                  </a:lnTo>
                  <a:lnTo>
                    <a:pt x="5117" y="866"/>
                  </a:lnTo>
                  <a:lnTo>
                    <a:pt x="5219" y="663"/>
                  </a:lnTo>
                  <a:lnTo>
                    <a:pt x="5041" y="561"/>
                  </a:lnTo>
                  <a:lnTo>
                    <a:pt x="3870" y="103"/>
                  </a:lnTo>
                  <a:lnTo>
                    <a:pt x="2852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937;p37"/>
            <p:cNvSpPr/>
            <p:nvPr/>
          </p:nvSpPr>
          <p:spPr>
            <a:xfrm>
              <a:off x="6261675" y="2429125"/>
              <a:ext cx="129875" cy="66850"/>
            </a:xfrm>
            <a:custGeom>
              <a:avLst/>
              <a:gdLst/>
              <a:ahLst/>
              <a:cxnLst/>
              <a:rect l="l" t="t" r="r" b="b"/>
              <a:pathLst>
                <a:path w="5195" h="2674" extrusionOk="0">
                  <a:moveTo>
                    <a:pt x="2368" y="1"/>
                  </a:moveTo>
                  <a:lnTo>
                    <a:pt x="1350" y="103"/>
                  </a:lnTo>
                  <a:lnTo>
                    <a:pt x="179" y="561"/>
                  </a:lnTo>
                  <a:lnTo>
                    <a:pt x="0" y="663"/>
                  </a:lnTo>
                  <a:lnTo>
                    <a:pt x="102" y="866"/>
                  </a:lnTo>
                  <a:lnTo>
                    <a:pt x="917" y="1808"/>
                  </a:lnTo>
                  <a:lnTo>
                    <a:pt x="1757" y="2394"/>
                  </a:lnTo>
                  <a:lnTo>
                    <a:pt x="2292" y="2572"/>
                  </a:lnTo>
                  <a:lnTo>
                    <a:pt x="2826" y="2674"/>
                  </a:lnTo>
                  <a:lnTo>
                    <a:pt x="3845" y="2547"/>
                  </a:lnTo>
                  <a:lnTo>
                    <a:pt x="5016" y="2114"/>
                  </a:lnTo>
                  <a:lnTo>
                    <a:pt x="5194" y="1987"/>
                  </a:lnTo>
                  <a:lnTo>
                    <a:pt x="5092" y="1808"/>
                  </a:lnTo>
                  <a:lnTo>
                    <a:pt x="4278" y="866"/>
                  </a:lnTo>
                  <a:lnTo>
                    <a:pt x="3437" y="281"/>
                  </a:lnTo>
                  <a:lnTo>
                    <a:pt x="2903" y="103"/>
                  </a:lnTo>
                  <a:lnTo>
                    <a:pt x="236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938;p37"/>
            <p:cNvSpPr/>
            <p:nvPr/>
          </p:nvSpPr>
          <p:spPr>
            <a:xfrm>
              <a:off x="6294775" y="243867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1"/>
                  </a:moveTo>
                  <a:lnTo>
                    <a:pt x="306" y="26"/>
                  </a:lnTo>
                  <a:lnTo>
                    <a:pt x="26" y="332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06" y="1044"/>
                  </a:lnTo>
                  <a:lnTo>
                    <a:pt x="535" y="1070"/>
                  </a:lnTo>
                  <a:lnTo>
                    <a:pt x="739" y="1044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32"/>
                  </a:lnTo>
                  <a:lnTo>
                    <a:pt x="739" y="26"/>
                  </a:lnTo>
                  <a:lnTo>
                    <a:pt x="5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939;p37"/>
            <p:cNvSpPr/>
            <p:nvPr/>
          </p:nvSpPr>
          <p:spPr>
            <a:xfrm>
              <a:off x="6660750" y="2445050"/>
              <a:ext cx="26750" cy="26125"/>
            </a:xfrm>
            <a:custGeom>
              <a:avLst/>
              <a:gdLst/>
              <a:ahLst/>
              <a:cxnLst/>
              <a:rect l="l" t="t" r="r" b="b"/>
              <a:pathLst>
                <a:path w="1070" h="1045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44"/>
                  </a:lnTo>
                  <a:lnTo>
                    <a:pt x="738" y="1019"/>
                  </a:lnTo>
                  <a:lnTo>
                    <a:pt x="1019" y="739"/>
                  </a:lnTo>
                  <a:lnTo>
                    <a:pt x="1069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940;p37"/>
            <p:cNvSpPr/>
            <p:nvPr/>
          </p:nvSpPr>
          <p:spPr>
            <a:xfrm>
              <a:off x="70254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6" y="1"/>
                  </a:moveTo>
                  <a:lnTo>
                    <a:pt x="8783" y="102"/>
                  </a:lnTo>
                  <a:lnTo>
                    <a:pt x="8427" y="357"/>
                  </a:lnTo>
                  <a:lnTo>
                    <a:pt x="8172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306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37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29" y="6594"/>
                  </a:lnTo>
                  <a:lnTo>
                    <a:pt x="968" y="6111"/>
                  </a:lnTo>
                  <a:lnTo>
                    <a:pt x="382" y="6034"/>
                  </a:lnTo>
                  <a:lnTo>
                    <a:pt x="331" y="6060"/>
                  </a:lnTo>
                  <a:lnTo>
                    <a:pt x="178" y="6136"/>
                  </a:lnTo>
                  <a:lnTo>
                    <a:pt x="0" y="6442"/>
                  </a:lnTo>
                  <a:lnTo>
                    <a:pt x="0" y="6951"/>
                  </a:lnTo>
                  <a:lnTo>
                    <a:pt x="26" y="7078"/>
                  </a:lnTo>
                  <a:lnTo>
                    <a:pt x="560" y="10006"/>
                  </a:lnTo>
                  <a:lnTo>
                    <a:pt x="1171" y="13494"/>
                  </a:lnTo>
                  <a:lnTo>
                    <a:pt x="1222" y="13901"/>
                  </a:lnTo>
                  <a:lnTo>
                    <a:pt x="1426" y="14563"/>
                  </a:lnTo>
                  <a:lnTo>
                    <a:pt x="1909" y="15327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8" y="17694"/>
                  </a:lnTo>
                  <a:lnTo>
                    <a:pt x="10285" y="17694"/>
                  </a:lnTo>
                  <a:lnTo>
                    <a:pt x="10718" y="17618"/>
                  </a:lnTo>
                  <a:lnTo>
                    <a:pt x="11202" y="17338"/>
                  </a:lnTo>
                  <a:lnTo>
                    <a:pt x="11635" y="16803"/>
                  </a:lnTo>
                  <a:lnTo>
                    <a:pt x="11762" y="16396"/>
                  </a:lnTo>
                  <a:lnTo>
                    <a:pt x="12093" y="14970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8"/>
                  </a:lnTo>
                  <a:lnTo>
                    <a:pt x="14232" y="5652"/>
                  </a:lnTo>
                  <a:lnTo>
                    <a:pt x="14282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2" y="4354"/>
                  </a:lnTo>
                  <a:lnTo>
                    <a:pt x="13519" y="4303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609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1" y="9573"/>
                  </a:lnTo>
                  <a:lnTo>
                    <a:pt x="12322" y="3285"/>
                  </a:lnTo>
                  <a:lnTo>
                    <a:pt x="12373" y="3030"/>
                  </a:lnTo>
                  <a:lnTo>
                    <a:pt x="12322" y="2572"/>
                  </a:lnTo>
                  <a:lnTo>
                    <a:pt x="12093" y="2165"/>
                  </a:lnTo>
                  <a:lnTo>
                    <a:pt x="11762" y="1884"/>
                  </a:lnTo>
                  <a:lnTo>
                    <a:pt x="11558" y="1834"/>
                  </a:lnTo>
                  <a:lnTo>
                    <a:pt x="11329" y="1783"/>
                  </a:lnTo>
                  <a:lnTo>
                    <a:pt x="10922" y="1884"/>
                  </a:lnTo>
                  <a:lnTo>
                    <a:pt x="10565" y="2165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6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41;p37"/>
            <p:cNvSpPr/>
            <p:nvPr/>
          </p:nvSpPr>
          <p:spPr>
            <a:xfrm>
              <a:off x="7109450" y="2714900"/>
              <a:ext cx="675" cy="675"/>
            </a:xfrm>
            <a:custGeom>
              <a:avLst/>
              <a:gdLst/>
              <a:ahLst/>
              <a:cxnLst/>
              <a:rect l="l" t="t" r="r" b="b"/>
              <a:pathLst>
                <a:path w="27" h="27" extrusionOk="0">
                  <a:moveTo>
                    <a:pt x="1" y="1"/>
                  </a:moveTo>
                  <a:lnTo>
                    <a:pt x="1" y="1"/>
                  </a:lnTo>
                  <a:lnTo>
                    <a:pt x="26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942;p37"/>
            <p:cNvSpPr/>
            <p:nvPr/>
          </p:nvSpPr>
          <p:spPr>
            <a:xfrm>
              <a:off x="7143175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1"/>
                  </a:moveTo>
                  <a:lnTo>
                    <a:pt x="1" y="485"/>
                  </a:lnTo>
                  <a:lnTo>
                    <a:pt x="7537" y="2216"/>
                  </a:lnTo>
                  <a:lnTo>
                    <a:pt x="7639" y="1732"/>
                  </a:lnTo>
                  <a:lnTo>
                    <a:pt x="6544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943;p37"/>
            <p:cNvSpPr/>
            <p:nvPr/>
          </p:nvSpPr>
          <p:spPr>
            <a:xfrm>
              <a:off x="71101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51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29" y="306"/>
                  </a:lnTo>
                  <a:lnTo>
                    <a:pt x="1120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7" y="3794"/>
                  </a:lnTo>
                  <a:lnTo>
                    <a:pt x="3895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6" y="5117"/>
                  </a:lnTo>
                  <a:lnTo>
                    <a:pt x="4175" y="4124"/>
                  </a:lnTo>
                  <a:lnTo>
                    <a:pt x="3895" y="3030"/>
                  </a:lnTo>
                  <a:lnTo>
                    <a:pt x="3335" y="1935"/>
                  </a:lnTo>
                  <a:lnTo>
                    <a:pt x="2393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944;p37"/>
            <p:cNvSpPr/>
            <p:nvPr/>
          </p:nvSpPr>
          <p:spPr>
            <a:xfrm>
              <a:off x="7087825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945;p37"/>
            <p:cNvSpPr/>
            <p:nvPr/>
          </p:nvSpPr>
          <p:spPr>
            <a:xfrm>
              <a:off x="7048350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09"/>
                  </a:lnTo>
                  <a:lnTo>
                    <a:pt x="9064" y="4023"/>
                  </a:lnTo>
                  <a:lnTo>
                    <a:pt x="9497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35E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946;p37"/>
            <p:cNvSpPr/>
            <p:nvPr/>
          </p:nvSpPr>
          <p:spPr>
            <a:xfrm>
              <a:off x="7026075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0"/>
                  </a:moveTo>
                  <a:lnTo>
                    <a:pt x="1" y="4226"/>
                  </a:lnTo>
                  <a:lnTo>
                    <a:pt x="9548" y="4226"/>
                  </a:lnTo>
                  <a:lnTo>
                    <a:pt x="10057" y="2088"/>
                  </a:lnTo>
                  <a:lnTo>
                    <a:pt x="968" y="0"/>
                  </a:lnTo>
                  <a:close/>
                </a:path>
              </a:pathLst>
            </a:custGeom>
            <a:solidFill>
              <a:srgbClr val="CD3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09600" y="457200"/>
            <a:ext cx="3810000" cy="646331"/>
          </a:xfrm>
          <a:prstGeom prst="rect">
            <a:avLst/>
          </a:prstGeom>
          <a:solidFill>
            <a:srgbClr val="EE8E00"/>
          </a:solidFill>
        </p:spPr>
        <p:txBody>
          <a:bodyPr wrap="square" rtlCol="0">
            <a:spAutoFit/>
          </a:bodyPr>
          <a:lstStyle/>
          <a:p>
            <a:r>
              <a:rPr lang="en-IN" sz="3600" b="1" u="sng" dirty="0">
                <a:solidFill>
                  <a:schemeClr val="bg1"/>
                </a:solidFill>
              </a:rPr>
              <a:t>TYPES OF LETTERS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4A3939-73EC-4D56-A36B-0DAA6AF583B1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5258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riting an effective complaint letters - Formal letter samples and templates">
            <a:extLst>
              <a:ext uri="{FF2B5EF4-FFF2-40B4-BE49-F238E27FC236}">
                <a16:creationId xmlns:a16="http://schemas.microsoft.com/office/drawing/2014/main" id="{B6A5B8C0-C5F2-4A1D-B00C-0D047CCAF0D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1"/>
            <a:ext cx="8839200" cy="662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037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71930"/>
            <a:ext cx="7162800" cy="842470"/>
          </a:xfrm>
        </p:spPr>
        <p:txBody>
          <a:bodyPr>
            <a:normAutofit/>
          </a:bodyPr>
          <a:lstStyle/>
          <a:p>
            <a:r>
              <a:rPr lang="en-IN" u="sng" dirty="0">
                <a:effectLst/>
              </a:rPr>
              <a:t>Complaint letters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914400"/>
            <a:ext cx="7764164" cy="5261765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type of letter written to address any type of wrong-doing, offense, grievance, resentment arising out of a product, service, etc. </a:t>
            </a:r>
          </a:p>
          <a:p>
            <a:pPr algn="just"/>
            <a:endParaRPr lang="en-IN" sz="1400" dirty="0"/>
          </a:p>
          <a:p>
            <a:pPr algn="just"/>
            <a:r>
              <a:rPr lang="en-IN" dirty="0"/>
              <a:t>used to raise your concern about unfair things and seek a productive outcome.  </a:t>
            </a:r>
          </a:p>
          <a:p>
            <a:pPr algn="just"/>
            <a:endParaRPr lang="en-IN" sz="1100" dirty="0"/>
          </a:p>
          <a:p>
            <a:pPr algn="just"/>
            <a:r>
              <a:rPr lang="en-IN" dirty="0"/>
              <a:t>inspires other troubled consumers, influences the concerned authorities to take proper action, and makes the defaulters more liable, responsible, and responsive.</a:t>
            </a:r>
          </a:p>
        </p:txBody>
      </p:sp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06381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002477" flipH="1">
            <a:off x="-605864" y="508997"/>
            <a:ext cx="2169226" cy="153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8B02BFA-B432-4036-89CF-248F25443D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014952"/>
            <a:ext cx="1676400" cy="18083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71EAAE6-EF8D-4476-AC06-35D873B956D5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44823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It can be of the following types-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64164" cy="5261765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IN" dirty="0"/>
              <a:t>Personal Complaint letter- The type of complaint letter you write on your own individual level pertaining to your individual grievances is referred to as a personal complaint letter.</a:t>
            </a:r>
          </a:p>
          <a:p>
            <a:pPr algn="just">
              <a:buFont typeface="Wingdings" pitchFamily="2" charset="2"/>
              <a:buChar char="v"/>
            </a:pPr>
            <a:endParaRPr lang="en-IN" dirty="0"/>
          </a:p>
          <a:p>
            <a:pPr algn="just">
              <a:buFont typeface="Wingdings" pitchFamily="2" charset="2"/>
              <a:buChar char="v"/>
            </a:pPr>
            <a:r>
              <a:rPr lang="en-IN" dirty="0"/>
              <a:t>Professional Complaint letter- It is the type of complaint letter that is written on behalf of the organization pertaining to issues that are affecting the organization as a whole.</a:t>
            </a:r>
          </a:p>
          <a:p>
            <a:pPr algn="just">
              <a:buFont typeface="Wingdings" pitchFamily="2" charset="2"/>
              <a:buChar char="v"/>
            </a:pPr>
            <a:endParaRPr lang="en-IN" dirty="0"/>
          </a:p>
        </p:txBody>
      </p:sp>
      <p:pic>
        <p:nvPicPr>
          <p:cNvPr id="4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8578">
            <a:off x="-691243" y="725947"/>
            <a:ext cx="2465480" cy="201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C49742-F62C-49EA-91D2-3538D31BA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399" y="5330704"/>
            <a:ext cx="2486891" cy="15111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FFCC1FE-D8CA-49C8-B45B-FCE16230240C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201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etter of Complaint and Adjustmen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1"/>
            <a:ext cx="8001000" cy="59043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B4D22F-00A5-43E6-AEDF-8E595AC37182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478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/>
              <a:t>Complaint letter format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798117"/>
            <a:ext cx="7840364" cy="560268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</a:pPr>
            <a:r>
              <a:rPr lang="en-IN" b="1" u="sng" dirty="0"/>
              <a:t>S</a:t>
            </a:r>
            <a:r>
              <a:rPr lang="en-IN" sz="2600" b="1" u="sng" dirty="0"/>
              <a:t>ENDER’s ADDRESS-</a:t>
            </a:r>
            <a:r>
              <a:rPr lang="en-IN" sz="2600" dirty="0"/>
              <a:t>  usually put on the top left-hand corner of the page.</a:t>
            </a:r>
          </a:p>
          <a:p>
            <a:pPr algn="just">
              <a:lnSpc>
                <a:spcPct val="120000"/>
              </a:lnSpc>
            </a:pPr>
            <a:endParaRPr lang="en-IN" sz="1700" dirty="0"/>
          </a:p>
          <a:p>
            <a:pPr algn="just">
              <a:lnSpc>
                <a:spcPct val="120000"/>
              </a:lnSpc>
            </a:pPr>
            <a:r>
              <a:rPr lang="en-IN" sz="2600" b="1" u="sng" dirty="0"/>
              <a:t>DATE</a:t>
            </a:r>
            <a:r>
              <a:rPr lang="en-IN" sz="2600" b="1" dirty="0"/>
              <a:t>-</a:t>
            </a:r>
            <a:r>
              <a:rPr lang="en-IN" sz="2600" dirty="0"/>
              <a:t> </a:t>
            </a:r>
          </a:p>
          <a:p>
            <a:pPr marL="534988" indent="-358775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IN" sz="2600" dirty="0"/>
              <a:t>The sender’s address is followed by the date just below it, i.e. on the left side of the page. </a:t>
            </a:r>
          </a:p>
          <a:p>
            <a:pPr marL="534988" indent="-358775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IN" sz="2600" dirty="0"/>
              <a:t>the date at which the letter is being written. </a:t>
            </a:r>
          </a:p>
          <a:p>
            <a:pPr marL="534988" indent="-358775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IN" sz="2600" dirty="0"/>
              <a:t>to be written in expanded form.</a:t>
            </a:r>
          </a:p>
          <a:p>
            <a:pPr algn="just">
              <a:lnSpc>
                <a:spcPct val="120000"/>
              </a:lnSpc>
            </a:pPr>
            <a:endParaRPr lang="en-IN" sz="1700" dirty="0"/>
          </a:p>
          <a:p>
            <a:pPr algn="just">
              <a:lnSpc>
                <a:spcPct val="120000"/>
              </a:lnSpc>
            </a:pPr>
            <a:r>
              <a:rPr lang="en-IN" sz="2600" b="1" u="sng" dirty="0"/>
              <a:t>RECEIVER’s ADDRESS</a:t>
            </a:r>
            <a:r>
              <a:rPr lang="en-IN" sz="2600" b="1" dirty="0"/>
              <a:t>-</a:t>
            </a:r>
            <a:r>
              <a:rPr lang="en-IN" sz="2600" dirty="0"/>
              <a:t> </a:t>
            </a:r>
          </a:p>
          <a:p>
            <a:pPr algn="just">
              <a:lnSpc>
                <a:spcPct val="120000"/>
              </a:lnSpc>
            </a:pPr>
            <a:endParaRPr lang="en-IN" sz="1100" dirty="0"/>
          </a:p>
          <a:p>
            <a:pPr marL="534988" indent="-358775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IN" sz="2600" dirty="0"/>
              <a:t>Make sure you write the title/name/position etc. of the receiving official, as the first line of the address.</a:t>
            </a:r>
          </a:p>
        </p:txBody>
      </p:sp>
      <p:pic>
        <p:nvPicPr>
          <p:cNvPr id="4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8578">
            <a:off x="-691243" y="725947"/>
            <a:ext cx="2465480" cy="201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399A09-6560-449F-94F4-AD21D953403A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5879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/>
              <a:t>Complaint letter format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24505"/>
            <a:ext cx="7764164" cy="5261765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b="1" u="sng" dirty="0"/>
              <a:t>SALUTATIONS-</a:t>
            </a:r>
            <a:r>
              <a:rPr lang="en-IN" dirty="0"/>
              <a:t> </a:t>
            </a:r>
          </a:p>
          <a:p>
            <a:pPr algn="just"/>
            <a:endParaRPr lang="en-IN" sz="1200" dirty="0"/>
          </a:p>
          <a:p>
            <a:pPr marL="628650" algn="just">
              <a:buFont typeface="Wingdings" panose="05000000000000000000" pitchFamily="2" charset="2"/>
              <a:buChar char="ü"/>
            </a:pPr>
            <a:r>
              <a:rPr lang="en-IN" dirty="0"/>
              <a:t>greet the person you are addressing the letter to. </a:t>
            </a:r>
          </a:p>
          <a:p>
            <a:pPr marL="628650" algn="just">
              <a:buFont typeface="Wingdings" panose="05000000000000000000" pitchFamily="2" charset="2"/>
              <a:buChar char="ü"/>
            </a:pPr>
            <a:r>
              <a:rPr lang="en-IN" dirty="0"/>
              <a:t>Greeting must be respectful and not too personal. Example : “Sir” or “Madam”.</a:t>
            </a:r>
          </a:p>
          <a:p>
            <a:pPr algn="just"/>
            <a:endParaRPr lang="en-IN" sz="1800" dirty="0"/>
          </a:p>
          <a:p>
            <a:pPr algn="just"/>
            <a:r>
              <a:rPr lang="en-IN" b="1" u="sng" dirty="0"/>
              <a:t>SUBJECT-</a:t>
            </a:r>
            <a:r>
              <a:rPr lang="en-IN" dirty="0"/>
              <a:t> </a:t>
            </a:r>
          </a:p>
          <a:p>
            <a:pPr algn="just"/>
            <a:endParaRPr lang="en-IN" sz="1600" dirty="0"/>
          </a:p>
          <a:p>
            <a:pPr marL="628650" algn="just">
              <a:buFont typeface="Wingdings" panose="05000000000000000000" pitchFamily="2" charset="2"/>
              <a:buChar char="ü"/>
            </a:pPr>
            <a:r>
              <a:rPr lang="en-IN" dirty="0"/>
              <a:t>sum up the purpose of writing the letter in one line. </a:t>
            </a:r>
          </a:p>
          <a:p>
            <a:pPr marL="628650" algn="just">
              <a:buFont typeface="Wingdings" panose="05000000000000000000" pitchFamily="2" charset="2"/>
              <a:buChar char="ü"/>
            </a:pPr>
            <a:r>
              <a:rPr lang="en-IN" dirty="0"/>
              <a:t>This helps the receiver focus on the subject of the letter in one glance. </a:t>
            </a:r>
          </a:p>
        </p:txBody>
      </p:sp>
      <p:pic>
        <p:nvPicPr>
          <p:cNvPr id="4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8578">
            <a:off x="-691243" y="725947"/>
            <a:ext cx="2465480" cy="201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8532B2-22BB-472E-8FE4-2AE7EAC0A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515912"/>
            <a:ext cx="2182090" cy="132592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73E0F08-BE64-4C58-A276-83CF5DB03377}"/>
              </a:ext>
            </a:extLst>
          </p:cNvPr>
          <p:cNvSpPr txBox="1"/>
          <p:nvPr/>
        </p:nvSpPr>
        <p:spPr>
          <a:xfrm>
            <a:off x="0" y="6132944"/>
            <a:ext cx="24384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6797160"/>
      </p:ext>
    </p:extLst>
  </p:cSld>
  <p:clrMapOvr>
    <a:masterClrMapping/>
  </p:clrMapOvr>
</p:sld>
</file>

<file path=ppt/theme/theme1.xml><?xml version="1.0" encoding="utf-8"?>
<a:theme xmlns:a="http://schemas.openxmlformats.org/drawingml/2006/main" name="20389-key-chalkhan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612</Words>
  <Application>Microsoft Office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Microsoft New Tai Lue</vt:lpstr>
      <vt:lpstr>Wingdings</vt:lpstr>
      <vt:lpstr>20389-key-chalkhand-black</vt:lpstr>
      <vt:lpstr>LETTER WRITING Complaint Letters (Module – 1 of 2)</vt:lpstr>
      <vt:lpstr>Introduction</vt:lpstr>
      <vt:lpstr>PowerPoint Presentation</vt:lpstr>
      <vt:lpstr>PowerPoint Presentation</vt:lpstr>
      <vt:lpstr>Complaint letters</vt:lpstr>
      <vt:lpstr>It can be of the following types- </vt:lpstr>
      <vt:lpstr>PowerPoint Presentation</vt:lpstr>
      <vt:lpstr>Complaint letter format </vt:lpstr>
      <vt:lpstr>Complaint letter format </vt:lpstr>
      <vt:lpstr>Complaint letter format </vt:lpstr>
      <vt:lpstr>Complaint letter format </vt:lpstr>
      <vt:lpstr>Complaint letter format </vt:lpstr>
      <vt:lpstr>Complaint letter format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2015-06-03T18:27:05Z</dcterms:created>
  <dcterms:modified xsi:type="dcterms:W3CDTF">2020-09-25T07:35:50Z</dcterms:modified>
</cp:coreProperties>
</file>