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97" r:id="rId2"/>
    <p:sldId id="298" r:id="rId3"/>
    <p:sldId id="299" r:id="rId4"/>
    <p:sldId id="314" r:id="rId5"/>
    <p:sldId id="315" r:id="rId6"/>
    <p:sldId id="316" r:id="rId7"/>
    <p:sldId id="312" r:id="rId8"/>
    <p:sldId id="317" r:id="rId9"/>
    <p:sldId id="318" r:id="rId10"/>
    <p:sldId id="319" r:id="rId11"/>
    <p:sldId id="320" r:id="rId12"/>
    <p:sldId id="321" r:id="rId13"/>
    <p:sldId id="301" r:id="rId14"/>
    <p:sldId id="327" r:id="rId15"/>
    <p:sldId id="328" r:id="rId16"/>
    <p:sldId id="329" r:id="rId17"/>
    <p:sldId id="330" r:id="rId18"/>
    <p:sldId id="331" r:id="rId19"/>
    <p:sldId id="29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66"/>
    <a:srgbClr val="003300"/>
    <a:srgbClr val="FF6600"/>
    <a:srgbClr val="863514"/>
    <a:srgbClr val="FFFF00"/>
    <a:srgbClr val="00FF99"/>
    <a:srgbClr val="A50021"/>
    <a:srgbClr val="0099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9D467D-9919-490A-90EC-A06BD99FFDFF}" type="datetimeFigureOut">
              <a:rPr lang="en-US" smtClean="0"/>
              <a:pPr/>
              <a:t>24/09/2020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388F5E-4AEE-4290-89F1-5C40011B7A64}" type="slidenum">
              <a:rPr lang="en-GB" smtClean="0"/>
              <a:pPr/>
              <a:t>‹#›</a:t>
            </a:fld>
            <a:endParaRPr lang="en-GB"/>
          </a:p>
        </p:txBody>
      </p:sp>
    </p:spTree>
    <p:extLst>
      <p:ext uri="{BB962C8B-B14F-4D97-AF65-F5344CB8AC3E}">
        <p14:creationId xmlns:p14="http://schemas.microsoft.com/office/powerpoint/2010/main" val="3277104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24/09/2020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24/09/2020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24/09/2020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24/09/2020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24/09/2020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24/09/2020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24/09/2020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24/09/2020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24/09/2020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24/09/2020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620000" cy="612775"/>
          </a:xfrm>
        </p:spPr>
        <p:txBody>
          <a:bodyPr>
            <a:normAutofit/>
          </a:bodyPr>
          <a:lstStyle/>
          <a:p>
            <a:r>
              <a:rPr lang="en-US" sz="3200" b="1" dirty="0" smtClean="0"/>
              <a:t>ATOMIC ENERGY EDUCATION SOCIETY</a:t>
            </a:r>
            <a:endParaRPr lang="en-US" sz="3200" b="1" dirty="0"/>
          </a:p>
        </p:txBody>
      </p:sp>
      <p:sp>
        <p:nvSpPr>
          <p:cNvPr id="3" name="Subtitle 2"/>
          <p:cNvSpPr>
            <a:spLocks noGrp="1"/>
          </p:cNvSpPr>
          <p:nvPr>
            <p:ph type="subTitle" idx="1"/>
          </p:nvPr>
        </p:nvSpPr>
        <p:spPr>
          <a:xfrm>
            <a:off x="1524000" y="3276600"/>
            <a:ext cx="6400800" cy="990600"/>
          </a:xfrm>
        </p:spPr>
        <p:txBody>
          <a:bodyPr>
            <a:normAutofit/>
          </a:bodyPr>
          <a:lstStyle/>
          <a:p>
            <a:pPr algn="ctr"/>
            <a:r>
              <a:rPr lang="en-US" sz="2800" b="1" dirty="0" smtClean="0">
                <a:solidFill>
                  <a:schemeClr val="tx1"/>
                </a:solidFill>
                <a:latin typeface="Bookman Old Style" pitchFamily="18" charset="0"/>
              </a:rPr>
              <a:t>CHAPTER-03</a:t>
            </a:r>
            <a:br>
              <a:rPr lang="en-US" sz="2800" b="1" dirty="0" smtClean="0">
                <a:solidFill>
                  <a:schemeClr val="tx1"/>
                </a:solidFill>
                <a:latin typeface="Bookman Old Style" pitchFamily="18" charset="0"/>
              </a:rPr>
            </a:br>
            <a:r>
              <a:rPr lang="en-US" sz="2800" b="1" dirty="0" smtClean="0">
                <a:solidFill>
                  <a:schemeClr val="tx1"/>
                </a:solidFill>
                <a:latin typeface="Bookman Old Style" pitchFamily="18" charset="0"/>
              </a:rPr>
              <a:t>INTERIOR OF THE EARTH</a:t>
            </a:r>
            <a:endParaRPr lang="en-US" sz="2800" b="1" dirty="0">
              <a:solidFill>
                <a:schemeClr val="tx1"/>
              </a:solidFill>
              <a:latin typeface="Bookman Old Style" pitchFamily="18" charset="0"/>
            </a:endParaRPr>
          </a:p>
        </p:txBody>
      </p:sp>
      <p:sp>
        <p:nvSpPr>
          <p:cNvPr id="4" name="TextBox 3"/>
          <p:cNvSpPr txBox="1"/>
          <p:nvPr/>
        </p:nvSpPr>
        <p:spPr>
          <a:xfrm>
            <a:off x="2819400" y="4362555"/>
            <a:ext cx="3505200" cy="523220"/>
          </a:xfrm>
          <a:prstGeom prst="rect">
            <a:avLst/>
          </a:prstGeom>
          <a:noFill/>
        </p:spPr>
        <p:txBody>
          <a:bodyPr wrap="square" rtlCol="0">
            <a:spAutoFit/>
          </a:bodyPr>
          <a:lstStyle/>
          <a:p>
            <a:pPr algn="ctr"/>
            <a:r>
              <a:rPr lang="en-US" sz="2800" b="1" dirty="0" smtClean="0">
                <a:latin typeface="Bookman Old Style" pitchFamily="18" charset="0"/>
              </a:rPr>
              <a:t>MODULE-03/03</a:t>
            </a:r>
            <a:endParaRPr lang="en-US" sz="2800" b="1" dirty="0">
              <a:latin typeface="Bookman Old Style" pitchFamily="18" charset="0"/>
            </a:endParaRPr>
          </a:p>
        </p:txBody>
      </p:sp>
      <p:sp>
        <p:nvSpPr>
          <p:cNvPr id="5" name="TextBox 4"/>
          <p:cNvSpPr txBox="1"/>
          <p:nvPr/>
        </p:nvSpPr>
        <p:spPr>
          <a:xfrm>
            <a:off x="1524000" y="1447800"/>
            <a:ext cx="6096000" cy="1384995"/>
          </a:xfrm>
          <a:prstGeom prst="rect">
            <a:avLst/>
          </a:prstGeom>
          <a:noFill/>
        </p:spPr>
        <p:txBody>
          <a:bodyPr wrap="square" rtlCol="0">
            <a:spAutoFit/>
          </a:bodyPr>
          <a:lstStyle/>
          <a:p>
            <a:pPr algn="ctr"/>
            <a:r>
              <a:rPr lang="en-US" sz="2800" b="1" dirty="0" smtClean="0">
                <a:latin typeface="Bookman Old Style" pitchFamily="18" charset="0"/>
              </a:rPr>
              <a:t>SUBJECT – GEOGRAPHY</a:t>
            </a:r>
          </a:p>
          <a:p>
            <a:pPr algn="ctr"/>
            <a:r>
              <a:rPr lang="en-US" sz="2800" b="1" dirty="0" smtClean="0">
                <a:latin typeface="Bookman Old Style" pitchFamily="18" charset="0"/>
              </a:rPr>
              <a:t>STREAM – ARTS</a:t>
            </a:r>
          </a:p>
          <a:p>
            <a:pPr algn="ctr"/>
            <a:r>
              <a:rPr lang="en-US" sz="2800" b="1" dirty="0" smtClean="0">
                <a:latin typeface="Bookman Old Style" pitchFamily="18" charset="0"/>
              </a:rPr>
              <a:t>CLASS -11th </a:t>
            </a:r>
            <a:endParaRPr lang="en-US" sz="2800" b="1" dirty="0">
              <a:latin typeface="Bookman Old Style" pitchFamily="18" charset="0"/>
            </a:endParaRPr>
          </a:p>
        </p:txBody>
      </p:sp>
      <p:sp>
        <p:nvSpPr>
          <p:cNvPr id="6" name="TextBox 5"/>
          <p:cNvSpPr txBox="1"/>
          <p:nvPr/>
        </p:nvSpPr>
        <p:spPr>
          <a:xfrm>
            <a:off x="3124200" y="5638800"/>
            <a:ext cx="5867400" cy="646331"/>
          </a:xfrm>
          <a:prstGeom prst="rect">
            <a:avLst/>
          </a:prstGeom>
          <a:noFill/>
        </p:spPr>
        <p:txBody>
          <a:bodyPr wrap="square" rtlCol="0">
            <a:spAutoFit/>
          </a:bodyPr>
          <a:lstStyle/>
          <a:p>
            <a:r>
              <a:rPr lang="en-US" b="1" dirty="0" smtClean="0">
                <a:latin typeface="Bookman Old Style" pitchFamily="18" charset="0"/>
              </a:rPr>
              <a:t>Prepared By: Mr. S.SADHUKHAN (PGT-SS)</a:t>
            </a:r>
          </a:p>
          <a:p>
            <a:r>
              <a:rPr lang="en-US" b="1" dirty="0" smtClean="0">
                <a:latin typeface="Bookman Old Style" pitchFamily="18" charset="0"/>
              </a:rPr>
              <a:t>AECS-1, JADUGUDA</a:t>
            </a:r>
            <a:endParaRPr lang="en-US" b="1" dirty="0">
              <a:latin typeface="Bookman Old Style"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514352"/>
            <a:ext cx="3124200" cy="933448"/>
          </a:xfrm>
        </p:spPr>
        <p:txBody>
          <a:bodyPr/>
          <a:lstStyle/>
          <a:p>
            <a:r>
              <a:rPr lang="en-US" sz="3200" b="1" dirty="0">
                <a:solidFill>
                  <a:schemeClr val="bg1"/>
                </a:solidFill>
              </a:rPr>
              <a:t>	Caldera</a:t>
            </a:r>
          </a:p>
        </p:txBody>
      </p:sp>
      <p:sp>
        <p:nvSpPr>
          <p:cNvPr id="3" name="Text Placeholder 2"/>
          <p:cNvSpPr>
            <a:spLocks noGrp="1"/>
          </p:cNvSpPr>
          <p:nvPr>
            <p:ph type="body" idx="2"/>
          </p:nvPr>
        </p:nvSpPr>
        <p:spPr>
          <a:xfrm>
            <a:off x="685800" y="1676400"/>
            <a:ext cx="3962400" cy="4572000"/>
          </a:xfrm>
        </p:spPr>
        <p:txBody>
          <a:bodyPr>
            <a:normAutofit/>
          </a:bodyPr>
          <a:lstStyle/>
          <a:p>
            <a:r>
              <a:rPr lang="en-US" sz="2000" dirty="0"/>
              <a:t>A caldera is a large depression formed when a volcano erupts and collapses. During a volcanic eruption, magma present in the magma chamber underneath the volcano is expelled, often forcefully. When the magma chamber empties, the support that the magma had provided inside the chamber disappears.</a:t>
            </a:r>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783591" y="2133600"/>
            <a:ext cx="4254993" cy="2676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9635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514352"/>
            <a:ext cx="4419600" cy="933448"/>
          </a:xfrm>
        </p:spPr>
        <p:txBody>
          <a:bodyPr/>
          <a:lstStyle/>
          <a:p>
            <a:r>
              <a:rPr lang="en-US" sz="3200" b="1" dirty="0" smtClean="0">
                <a:solidFill>
                  <a:schemeClr val="bg1"/>
                </a:solidFill>
              </a:rPr>
              <a:t>Flood </a:t>
            </a:r>
            <a:r>
              <a:rPr lang="en-US" sz="3200" b="1" dirty="0">
                <a:solidFill>
                  <a:schemeClr val="bg1"/>
                </a:solidFill>
              </a:rPr>
              <a:t>Basalt Provinces </a:t>
            </a:r>
          </a:p>
        </p:txBody>
      </p:sp>
      <p:sp>
        <p:nvSpPr>
          <p:cNvPr id="3" name="Text Placeholder 2"/>
          <p:cNvSpPr>
            <a:spLocks noGrp="1"/>
          </p:cNvSpPr>
          <p:nvPr>
            <p:ph type="body" idx="2"/>
          </p:nvPr>
        </p:nvSpPr>
        <p:spPr>
          <a:xfrm>
            <a:off x="685800" y="1676400"/>
            <a:ext cx="3962400" cy="4572000"/>
          </a:xfrm>
        </p:spPr>
        <p:txBody>
          <a:bodyPr>
            <a:normAutofit/>
          </a:bodyPr>
          <a:lstStyle/>
          <a:p>
            <a:r>
              <a:rPr lang="en-US" sz="2000" dirty="0">
                <a:latin typeface="+mj-lt"/>
              </a:rPr>
              <a:t>A flood basalt is the result of a giant volcanic eruption or series of eruptions that covers large stretches of land or the ocean floor with basalt lava. These volcanoes outpour highly fluid lava that flows for long distances. The Deccan Traps from India is an example of flood basalt province.</a:t>
            </a:r>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724400" y="2362200"/>
            <a:ext cx="4060288"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9332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514352"/>
            <a:ext cx="4800600" cy="933448"/>
          </a:xfrm>
        </p:spPr>
        <p:txBody>
          <a:bodyPr/>
          <a:lstStyle/>
          <a:p>
            <a:r>
              <a:rPr lang="en-US" sz="3200" b="1" dirty="0" smtClean="0">
                <a:solidFill>
                  <a:schemeClr val="bg1"/>
                </a:solidFill>
              </a:rPr>
              <a:t>Mid-Ocean </a:t>
            </a:r>
            <a:r>
              <a:rPr lang="en-US" sz="3200" b="1" dirty="0">
                <a:solidFill>
                  <a:schemeClr val="bg1"/>
                </a:solidFill>
              </a:rPr>
              <a:t>Ridge Volcanoes </a:t>
            </a:r>
          </a:p>
        </p:txBody>
      </p:sp>
      <p:sp>
        <p:nvSpPr>
          <p:cNvPr id="3" name="Text Placeholder 2"/>
          <p:cNvSpPr>
            <a:spLocks noGrp="1"/>
          </p:cNvSpPr>
          <p:nvPr>
            <p:ph type="body" idx="2"/>
          </p:nvPr>
        </p:nvSpPr>
        <p:spPr>
          <a:xfrm>
            <a:off x="685800" y="1676400"/>
            <a:ext cx="3962400" cy="4572000"/>
          </a:xfrm>
        </p:spPr>
        <p:txBody>
          <a:bodyPr>
            <a:normAutofit/>
          </a:bodyPr>
          <a:lstStyle/>
          <a:p>
            <a:r>
              <a:rPr lang="en-US" sz="2000" dirty="0">
                <a:latin typeface="+mj-lt"/>
              </a:rPr>
              <a:t>A mid-ocean ridge is a seafloor mountain system formed by plate tectonics. It typically has a depth of 2,600meters and rises about two kilometers above the deepest portion of an ocean basin. This feature is where seafloor spreading takes place along a divergent plate boundary.</a:t>
            </a:r>
          </a:p>
        </p:txBody>
      </p:sp>
      <p:pic>
        <p:nvPicPr>
          <p:cNvPr id="614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708524" y="2895600"/>
            <a:ext cx="4130676" cy="3098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7178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066800"/>
          </a:xfrm>
        </p:spPr>
        <p:txBody>
          <a:bodyPr>
            <a:normAutofit/>
          </a:bodyPr>
          <a:lstStyle/>
          <a:p>
            <a:r>
              <a:rPr lang="en-US" sz="3200" b="1" dirty="0">
                <a:solidFill>
                  <a:schemeClr val="bg1"/>
                </a:solidFill>
              </a:rPr>
              <a:t>	</a:t>
            </a:r>
            <a:r>
              <a:rPr lang="en-US" sz="3200" b="1" dirty="0" smtClean="0">
                <a:solidFill>
                  <a:schemeClr val="bg1"/>
                </a:solidFill>
              </a:rPr>
              <a:t>            </a:t>
            </a:r>
            <a:r>
              <a:rPr lang="en-US" sz="3200" b="1" dirty="0" smtClean="0">
                <a:solidFill>
                  <a:schemeClr val="bg1"/>
                </a:solidFill>
              </a:rPr>
              <a:t>VOLCANIC </a:t>
            </a:r>
            <a:r>
              <a:rPr lang="en-US" sz="3200" b="1" dirty="0">
                <a:solidFill>
                  <a:schemeClr val="bg1"/>
                </a:solidFill>
              </a:rPr>
              <a:t>LANDFORMS</a:t>
            </a:r>
            <a:endParaRPr lang="en-US" sz="3200" b="1" dirty="0">
              <a:solidFill>
                <a:schemeClr val="bg1"/>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1600201"/>
            <a:ext cx="4940061" cy="4085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62975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bg1"/>
                </a:solidFill>
              </a:rPr>
              <a:t>           Batholiths </a:t>
            </a:r>
            <a:endParaRPr lang="en-US" sz="3200" b="1" dirty="0">
              <a:solidFill>
                <a:schemeClr val="bg1"/>
              </a:solidFill>
            </a:endParaRPr>
          </a:p>
        </p:txBody>
      </p:sp>
      <p:sp>
        <p:nvSpPr>
          <p:cNvPr id="3" name="Text Placeholder 2"/>
          <p:cNvSpPr>
            <a:spLocks noGrp="1"/>
          </p:cNvSpPr>
          <p:nvPr>
            <p:ph type="body" idx="2"/>
          </p:nvPr>
        </p:nvSpPr>
        <p:spPr>
          <a:xfrm>
            <a:off x="685800" y="1676400"/>
            <a:ext cx="3505200" cy="4572000"/>
          </a:xfrm>
        </p:spPr>
        <p:txBody>
          <a:bodyPr>
            <a:normAutofit/>
          </a:bodyPr>
          <a:lstStyle/>
          <a:p>
            <a:r>
              <a:rPr lang="en-US" sz="1800" dirty="0"/>
              <a:t>A batholith is a large mass of intrusive igneous rock, larger than 100 square </a:t>
            </a:r>
            <a:r>
              <a:rPr lang="en-US" sz="1800" dirty="0" err="1"/>
              <a:t>kilometres</a:t>
            </a:r>
            <a:r>
              <a:rPr lang="en-US" sz="1800" dirty="0"/>
              <a:t> in area that forms from cooled magma deep in the Earth’s crust. Batholiths are almost always made mostly of felsic or intermediate rock types; such as granite, quartz, </a:t>
            </a:r>
            <a:r>
              <a:rPr lang="en-US" sz="1800" dirty="0" err="1"/>
              <a:t>monzonite</a:t>
            </a:r>
            <a:r>
              <a:rPr lang="en-US" sz="1800" dirty="0"/>
              <a:t> or diorite. It develops in the form of large domes. They appear on the surface only after the </a:t>
            </a:r>
            <a:r>
              <a:rPr lang="en-US" sz="1800" dirty="0" err="1"/>
              <a:t>denudational</a:t>
            </a:r>
            <a:r>
              <a:rPr lang="en-US" sz="1800" dirty="0"/>
              <a:t> processes remove the overlying materials.</a:t>
            </a:r>
          </a:p>
        </p:txBody>
      </p:sp>
      <p:pic>
        <p:nvPicPr>
          <p:cNvPr id="3075"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783592" y="2209800"/>
            <a:ext cx="4133840" cy="2600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4152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bg1"/>
                </a:solidFill>
              </a:rPr>
              <a:t>           </a:t>
            </a:r>
            <a:r>
              <a:rPr lang="en-US" sz="3200" b="1" dirty="0" err="1" smtClean="0">
                <a:solidFill>
                  <a:schemeClr val="bg1"/>
                </a:solidFill>
              </a:rPr>
              <a:t>Lacoliths</a:t>
            </a:r>
            <a:endParaRPr lang="en-US" sz="3200" b="1" dirty="0">
              <a:solidFill>
                <a:schemeClr val="bg1"/>
              </a:solidFill>
            </a:endParaRPr>
          </a:p>
        </p:txBody>
      </p:sp>
      <p:sp>
        <p:nvSpPr>
          <p:cNvPr id="3" name="Text Placeholder 2"/>
          <p:cNvSpPr>
            <a:spLocks noGrp="1"/>
          </p:cNvSpPr>
          <p:nvPr>
            <p:ph type="body" idx="2"/>
          </p:nvPr>
        </p:nvSpPr>
        <p:spPr>
          <a:xfrm>
            <a:off x="304800" y="1905000"/>
            <a:ext cx="3581400" cy="4343400"/>
          </a:xfrm>
        </p:spPr>
        <p:txBody>
          <a:bodyPr>
            <a:normAutofit/>
          </a:bodyPr>
          <a:lstStyle/>
          <a:p>
            <a:r>
              <a:rPr lang="en-US" sz="2000" dirty="0"/>
              <a:t>A laccolith is a sheet-like intrusion that has been injected within or between layers of sedimentary rock. The pressure of the magma is high enough that the overlying strata are forced upward and folded, giving the laccolith a dome or mushroom-like form with a generally planar base.</a:t>
            </a:r>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495800" y="2133600"/>
            <a:ext cx="3962400" cy="318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1149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781048"/>
          </a:xfrm>
        </p:spPr>
        <p:txBody>
          <a:bodyPr/>
          <a:lstStyle/>
          <a:p>
            <a:r>
              <a:rPr lang="en-US" sz="3200" b="1" dirty="0" smtClean="0">
                <a:solidFill>
                  <a:schemeClr val="bg1"/>
                </a:solidFill>
              </a:rPr>
              <a:t>        </a:t>
            </a:r>
            <a:r>
              <a:rPr lang="en-US" sz="3200" b="1" dirty="0" err="1" smtClean="0">
                <a:solidFill>
                  <a:schemeClr val="bg1"/>
                </a:solidFill>
              </a:rPr>
              <a:t>Lapolith</a:t>
            </a:r>
            <a:endParaRPr lang="en-US" sz="3200" b="1" dirty="0">
              <a:solidFill>
                <a:schemeClr val="bg1"/>
              </a:solidFill>
            </a:endParaRPr>
          </a:p>
        </p:txBody>
      </p:sp>
      <p:sp>
        <p:nvSpPr>
          <p:cNvPr id="3" name="Text Placeholder 2"/>
          <p:cNvSpPr>
            <a:spLocks noGrp="1"/>
          </p:cNvSpPr>
          <p:nvPr>
            <p:ph type="body" idx="2"/>
          </p:nvPr>
        </p:nvSpPr>
        <p:spPr>
          <a:xfrm>
            <a:off x="304800" y="2209800"/>
            <a:ext cx="3733800" cy="3505200"/>
          </a:xfrm>
        </p:spPr>
        <p:txBody>
          <a:bodyPr>
            <a:normAutofit lnSpcReduction="10000"/>
          </a:bodyPr>
          <a:lstStyle/>
          <a:p>
            <a:endParaRPr lang="en-US" sz="2400" dirty="0" smtClean="0"/>
          </a:p>
          <a:p>
            <a:endParaRPr lang="en-US" sz="2400" dirty="0"/>
          </a:p>
          <a:p>
            <a:r>
              <a:rPr lang="en-US" sz="2400" dirty="0" smtClean="0"/>
              <a:t>When </a:t>
            </a:r>
            <a:r>
              <a:rPr lang="en-US" sz="2400" dirty="0"/>
              <a:t>the lava moves upwards, a portion of the same move in a horizontal direction. In case it develops into a saucer shape, concave to the sky body, it is called </a:t>
            </a:r>
            <a:r>
              <a:rPr lang="en-US" sz="2400" dirty="0" err="1"/>
              <a:t>lapolith</a:t>
            </a:r>
            <a:r>
              <a:rPr lang="en-US" sz="2400" dirty="0"/>
              <a:t>.</a:t>
            </a:r>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724400" y="2438400"/>
            <a:ext cx="296124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4961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933448"/>
          </a:xfrm>
        </p:spPr>
        <p:txBody>
          <a:bodyPr/>
          <a:lstStyle/>
          <a:p>
            <a:r>
              <a:rPr lang="en-US" sz="3200" b="1" dirty="0" smtClean="0">
                <a:solidFill>
                  <a:schemeClr val="bg1"/>
                </a:solidFill>
              </a:rPr>
              <a:t>         </a:t>
            </a:r>
            <a:r>
              <a:rPr lang="en-US" sz="3200" b="1" dirty="0" err="1" smtClean="0">
                <a:solidFill>
                  <a:schemeClr val="bg1"/>
                </a:solidFill>
              </a:rPr>
              <a:t>Phacolith</a:t>
            </a:r>
            <a:endParaRPr lang="en-US" sz="3200" b="1" dirty="0">
              <a:solidFill>
                <a:schemeClr val="bg1"/>
              </a:solidFill>
            </a:endParaRPr>
          </a:p>
        </p:txBody>
      </p:sp>
      <p:sp>
        <p:nvSpPr>
          <p:cNvPr id="3" name="Text Placeholder 2"/>
          <p:cNvSpPr>
            <a:spLocks noGrp="1"/>
          </p:cNvSpPr>
          <p:nvPr>
            <p:ph type="body" idx="2"/>
          </p:nvPr>
        </p:nvSpPr>
        <p:spPr>
          <a:xfrm>
            <a:off x="762000" y="1905000"/>
            <a:ext cx="3505200" cy="4343400"/>
          </a:xfrm>
        </p:spPr>
        <p:txBody>
          <a:bodyPr>
            <a:normAutofit/>
          </a:bodyPr>
          <a:lstStyle/>
          <a:p>
            <a:r>
              <a:rPr lang="en-US" sz="2400" dirty="0"/>
              <a:t>A wavy mass of intrusive rocks is found at the base of synclines or at the top of anticline in folded igneous country. Such wavy materials have a definite conduit to source beneath in the form of magma chambers. These are called the </a:t>
            </a:r>
            <a:r>
              <a:rPr lang="en-US" sz="2400" dirty="0" err="1"/>
              <a:t>phacoliths</a:t>
            </a:r>
            <a:r>
              <a:rPr lang="en-US" sz="2400" dirty="0"/>
              <a:t>.</a:t>
            </a:r>
          </a:p>
        </p:txBody>
      </p:sp>
      <p:pic>
        <p:nvPicPr>
          <p:cNvPr id="614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838700" y="2667001"/>
            <a:ext cx="3695700" cy="3079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8159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781048"/>
          </a:xfrm>
        </p:spPr>
        <p:txBody>
          <a:bodyPr/>
          <a:lstStyle/>
          <a:p>
            <a:r>
              <a:rPr lang="en-US" sz="3200" b="1" dirty="0">
                <a:solidFill>
                  <a:schemeClr val="bg1"/>
                </a:solidFill>
              </a:rPr>
              <a:t>Sills </a:t>
            </a:r>
            <a:r>
              <a:rPr lang="en-US" sz="3200" b="1" dirty="0" smtClean="0">
                <a:solidFill>
                  <a:schemeClr val="bg1"/>
                </a:solidFill>
              </a:rPr>
              <a:t> &amp; Dykes </a:t>
            </a:r>
            <a:endParaRPr lang="en-US" sz="3200" b="1" dirty="0">
              <a:solidFill>
                <a:schemeClr val="bg1"/>
              </a:solidFill>
            </a:endParaRPr>
          </a:p>
        </p:txBody>
      </p:sp>
      <p:sp>
        <p:nvSpPr>
          <p:cNvPr id="3" name="Text Placeholder 2"/>
          <p:cNvSpPr>
            <a:spLocks noGrp="1"/>
          </p:cNvSpPr>
          <p:nvPr>
            <p:ph type="body" idx="2"/>
          </p:nvPr>
        </p:nvSpPr>
        <p:spPr>
          <a:xfrm>
            <a:off x="609600" y="1676400"/>
            <a:ext cx="3505200" cy="4572000"/>
          </a:xfrm>
        </p:spPr>
        <p:txBody>
          <a:bodyPr>
            <a:normAutofit/>
          </a:bodyPr>
          <a:lstStyle/>
          <a:p>
            <a:r>
              <a:rPr lang="en-US" sz="1800" dirty="0" smtClean="0"/>
              <a:t>The horizontal bodies of the intrusive igneous rocks are called sill or sheet, depending on the thickness of the material. The thinner ones are called sheets while the thick horizontal deposits are called sills.</a:t>
            </a:r>
          </a:p>
          <a:p>
            <a:r>
              <a:rPr lang="en-US" sz="1800" dirty="0"/>
              <a:t>When the lava makes its way through cracks and fissures, it solidifies almost perpendicular to the ground. It gets cooled in the same position to develop a wall –like structure. Such structures are called dykes.</a:t>
            </a:r>
            <a:endParaRPr lang="en-US" sz="1800" dirty="0" smtClean="0"/>
          </a:p>
          <a:p>
            <a:endParaRPr lang="en-US" sz="1800" dirty="0"/>
          </a:p>
        </p:txBody>
      </p:sp>
      <p:pic>
        <p:nvPicPr>
          <p:cNvPr id="717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853625" y="1981200"/>
            <a:ext cx="4098303"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3834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66"/>
          </a:solidFill>
        </p:spPr>
        <p:style>
          <a:lnRef idx="1">
            <a:schemeClr val="accent6"/>
          </a:lnRef>
          <a:fillRef idx="3">
            <a:schemeClr val="accent6"/>
          </a:fillRef>
          <a:effectRef idx="2">
            <a:schemeClr val="accent6"/>
          </a:effectRef>
          <a:fontRef idx="minor">
            <a:schemeClr val="lt1"/>
          </a:fontRef>
        </p:style>
        <p:txBody>
          <a:bodyPr>
            <a:normAutofit/>
          </a:bodyPr>
          <a:lstStyle/>
          <a:p>
            <a:r>
              <a:rPr lang="en-IN" sz="4800" dirty="0" smtClean="0"/>
              <a:t>Thank </a:t>
            </a:r>
            <a:endParaRPr lang="en-IN" sz="48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6921" r="6921"/>
          <a:stretch>
            <a:fillRect/>
          </a:stretch>
        </p:blipFill>
        <p:spPr/>
      </p:pic>
      <p:sp>
        <p:nvSpPr>
          <p:cNvPr id="4" name="Text Placeholder 3"/>
          <p:cNvSpPr>
            <a:spLocks noGrp="1"/>
          </p:cNvSpPr>
          <p:nvPr>
            <p:ph type="body" sz="half" idx="2"/>
          </p:nvPr>
        </p:nvSpPr>
        <p:spPr>
          <a:xfrm>
            <a:off x="609600" y="2895600"/>
            <a:ext cx="2209800" cy="2179320"/>
          </a:xfrm>
          <a:solidFill>
            <a:srgbClr val="FF0066"/>
          </a:solidFill>
        </p:spPr>
        <p:style>
          <a:lnRef idx="3">
            <a:schemeClr val="lt1"/>
          </a:lnRef>
          <a:fillRef idx="1">
            <a:schemeClr val="accent6"/>
          </a:fillRef>
          <a:effectRef idx="1">
            <a:schemeClr val="accent6"/>
          </a:effectRef>
          <a:fontRef idx="minor">
            <a:schemeClr val="lt1"/>
          </a:fontRef>
        </p:style>
        <p:txBody>
          <a:bodyPr>
            <a:normAutofit/>
          </a:bodyPr>
          <a:lstStyle/>
          <a:p>
            <a:r>
              <a:rPr lang="en-IN" sz="4800" dirty="0" smtClean="0"/>
              <a:t>You</a:t>
            </a:r>
            <a:endParaRPr lang="en-IN" sz="4800" dirty="0"/>
          </a:p>
        </p:txBody>
      </p:sp>
    </p:spTree>
    <p:extLst>
      <p:ext uri="{BB962C8B-B14F-4D97-AF65-F5344CB8AC3E}">
        <p14:creationId xmlns:p14="http://schemas.microsoft.com/office/powerpoint/2010/main" val="12706278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53400" cy="914400"/>
          </a:xfrm>
        </p:spPr>
        <p:txBody>
          <a:bodyPr>
            <a:normAutofit/>
          </a:bodyPr>
          <a:lstStyle/>
          <a:p>
            <a:pPr algn="ctr"/>
            <a:r>
              <a:rPr lang="en-US" sz="3600" b="1" dirty="0" smtClean="0">
                <a:solidFill>
                  <a:schemeClr val="bg1"/>
                </a:solidFill>
              </a:rPr>
              <a:t>VOLCANOES</a:t>
            </a:r>
            <a:endParaRPr lang="en-US" sz="3600" b="1" dirty="0">
              <a:solidFill>
                <a:schemeClr val="bg1"/>
              </a:solidFill>
            </a:endParaRPr>
          </a:p>
        </p:txBody>
      </p:sp>
      <p:sp>
        <p:nvSpPr>
          <p:cNvPr id="3" name="Content Placeholder 2"/>
          <p:cNvSpPr>
            <a:spLocks noGrp="1"/>
          </p:cNvSpPr>
          <p:nvPr>
            <p:ph idx="1"/>
          </p:nvPr>
        </p:nvSpPr>
        <p:spPr>
          <a:xfrm>
            <a:off x="228600" y="1219200"/>
            <a:ext cx="8382000" cy="5029200"/>
          </a:xfrm>
        </p:spPr>
        <p:txBody>
          <a:bodyPr/>
          <a:lstStyle/>
          <a:p>
            <a:r>
              <a:rPr lang="en-US" dirty="0"/>
              <a:t>A volcano is a vent, or opening, usually circular or nearly circular in form, through which heated materials consisting of gases, water, liquid lava and fragments of rocks are ejected from the highly heated interior to the surface of the earth.</a:t>
            </a:r>
          </a:p>
        </p:txBody>
      </p:sp>
      <p:sp>
        <p:nvSpPr>
          <p:cNvPr id="4" name="Rectangle 3"/>
          <p:cNvSpPr/>
          <p:nvPr/>
        </p:nvSpPr>
        <p:spPr>
          <a:xfrm>
            <a:off x="5040546" y="3581399"/>
            <a:ext cx="3400656" cy="28955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0546" y="3581400"/>
            <a:ext cx="3437325" cy="289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3236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458200" cy="838200"/>
          </a:xfrm>
        </p:spPr>
        <p:txBody>
          <a:bodyPr>
            <a:normAutofit fontScale="90000"/>
          </a:bodyPr>
          <a:lstStyle/>
          <a:p>
            <a:pPr algn="ctr"/>
            <a:r>
              <a:rPr lang="en-US" sz="3200" b="1" dirty="0">
                <a:solidFill>
                  <a:schemeClr val="bg1"/>
                </a:solidFill>
              </a:rPr>
              <a:t>Classification on the basis of periodicity of eruptions</a:t>
            </a:r>
          </a:p>
        </p:txBody>
      </p:sp>
      <p:sp>
        <p:nvSpPr>
          <p:cNvPr id="3" name="Content Placeholder 2"/>
          <p:cNvSpPr>
            <a:spLocks noGrp="1"/>
          </p:cNvSpPr>
          <p:nvPr>
            <p:ph idx="1"/>
          </p:nvPr>
        </p:nvSpPr>
        <p:spPr>
          <a:xfrm>
            <a:off x="381000" y="1752600"/>
            <a:ext cx="8305800" cy="4648200"/>
          </a:xfrm>
        </p:spPr>
        <p:txBody>
          <a:bodyPr/>
          <a:lstStyle/>
          <a:p>
            <a:r>
              <a:rPr lang="en-US" dirty="0" smtClean="0"/>
              <a:t>Active </a:t>
            </a:r>
            <a:r>
              <a:rPr lang="en-US" dirty="0"/>
              <a:t>Volcanoes </a:t>
            </a:r>
            <a:endParaRPr lang="en-US" dirty="0" smtClean="0"/>
          </a:p>
          <a:p>
            <a:r>
              <a:rPr lang="en-US" dirty="0" smtClean="0"/>
              <a:t>Dormant </a:t>
            </a:r>
            <a:r>
              <a:rPr lang="en-US" dirty="0"/>
              <a:t>Volcanoes </a:t>
            </a:r>
            <a:endParaRPr lang="en-US" dirty="0" smtClean="0"/>
          </a:p>
          <a:p>
            <a:r>
              <a:rPr lang="en-US" dirty="0" smtClean="0"/>
              <a:t>Extinct </a:t>
            </a:r>
            <a:r>
              <a:rPr lang="en-US" dirty="0"/>
              <a:t>Volcanoes </a:t>
            </a:r>
          </a:p>
        </p:txBody>
      </p:sp>
    </p:spTree>
    <p:extLst>
      <p:ext uri="{BB962C8B-B14F-4D97-AF65-F5344CB8AC3E}">
        <p14:creationId xmlns:p14="http://schemas.microsoft.com/office/powerpoint/2010/main" val="568870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219200"/>
            <a:ext cx="7315200" cy="2308324"/>
          </a:xfrm>
          <a:prstGeom prst="rect">
            <a:avLst/>
          </a:prstGeom>
        </p:spPr>
        <p:txBody>
          <a:bodyPr wrap="square">
            <a:spAutoFit/>
          </a:bodyPr>
          <a:lstStyle/>
          <a:p>
            <a:r>
              <a:rPr lang="en-US" sz="2400" b="1" dirty="0" smtClean="0">
                <a:solidFill>
                  <a:schemeClr val="bg1"/>
                </a:solidFill>
                <a:latin typeface="+mj-lt"/>
              </a:rPr>
              <a:t>Active </a:t>
            </a:r>
            <a:r>
              <a:rPr lang="en-US" sz="2400" b="1" dirty="0">
                <a:solidFill>
                  <a:schemeClr val="bg1"/>
                </a:solidFill>
                <a:latin typeface="+mj-lt"/>
              </a:rPr>
              <a:t>Volcanoes – are those which constantly eject volcanic lavas, gases, ashes and fragmental materials. Etna and Stromboli of the Mediterranean Sea are examples of this category. Most of the active volcanoes are found along the mid-oceanic </a:t>
            </a:r>
            <a:r>
              <a:rPr lang="en-US" sz="2400" b="1" dirty="0" smtClean="0">
                <a:solidFill>
                  <a:schemeClr val="bg1"/>
                </a:solidFill>
                <a:latin typeface="+mj-lt"/>
              </a:rPr>
              <a:t>ridges representing </a:t>
            </a:r>
            <a:r>
              <a:rPr lang="en-US" sz="2400" b="1" dirty="0">
                <a:solidFill>
                  <a:schemeClr val="bg1"/>
                </a:solidFill>
                <a:latin typeface="+mj-lt"/>
              </a:rPr>
              <a:t>divergent plate margins and convergent plate margins</a:t>
            </a:r>
            <a:r>
              <a:rPr lang="en-US" dirty="0"/>
              <a:t>.</a:t>
            </a:r>
          </a:p>
        </p:txBody>
      </p:sp>
    </p:spTree>
    <p:extLst>
      <p:ext uri="{BB962C8B-B14F-4D97-AF65-F5344CB8AC3E}">
        <p14:creationId xmlns:p14="http://schemas.microsoft.com/office/powerpoint/2010/main" val="2850325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371600"/>
            <a:ext cx="7772400" cy="1938992"/>
          </a:xfrm>
          <a:prstGeom prst="rect">
            <a:avLst/>
          </a:prstGeom>
        </p:spPr>
        <p:txBody>
          <a:bodyPr wrap="square">
            <a:spAutoFit/>
          </a:bodyPr>
          <a:lstStyle/>
          <a:p>
            <a:r>
              <a:rPr lang="en-US" sz="2400" b="1" dirty="0" smtClean="0">
                <a:solidFill>
                  <a:schemeClr val="bg1"/>
                </a:solidFill>
                <a:latin typeface="+mj-lt"/>
              </a:rPr>
              <a:t>Dormant </a:t>
            </a:r>
            <a:r>
              <a:rPr lang="en-US" sz="2400" b="1" dirty="0">
                <a:solidFill>
                  <a:schemeClr val="bg1"/>
                </a:solidFill>
                <a:latin typeface="+mj-lt"/>
              </a:rPr>
              <a:t>Volcanoes –are those which become quiet after eruptions for some time and there are no indications for future eruptions but suddenly they erupt very violently and cause enormous damage to human health and wealth.Visuvious volcano is the best example.</a:t>
            </a:r>
          </a:p>
        </p:txBody>
      </p:sp>
    </p:spTree>
    <p:extLst>
      <p:ext uri="{BB962C8B-B14F-4D97-AF65-F5344CB8AC3E}">
        <p14:creationId xmlns:p14="http://schemas.microsoft.com/office/powerpoint/2010/main" val="2913264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371600"/>
            <a:ext cx="7543800" cy="1200329"/>
          </a:xfrm>
          <a:prstGeom prst="rect">
            <a:avLst/>
          </a:prstGeom>
        </p:spPr>
        <p:txBody>
          <a:bodyPr wrap="square">
            <a:spAutoFit/>
          </a:bodyPr>
          <a:lstStyle/>
          <a:p>
            <a:r>
              <a:rPr lang="en-US" sz="2400" b="1" dirty="0" smtClean="0">
                <a:solidFill>
                  <a:schemeClr val="bg1"/>
                </a:solidFill>
                <a:latin typeface="+mj-lt"/>
              </a:rPr>
              <a:t>Extinct </a:t>
            </a:r>
            <a:r>
              <a:rPr lang="en-US" sz="2400" b="1" dirty="0">
                <a:solidFill>
                  <a:schemeClr val="bg1"/>
                </a:solidFill>
                <a:latin typeface="+mj-lt"/>
              </a:rPr>
              <a:t>Volcanoes –The volcanoes are considered extinct when there are no indications of future eruption. The crater is filled up with water and lakes are formed.</a:t>
            </a:r>
          </a:p>
        </p:txBody>
      </p:sp>
    </p:spTree>
    <p:extLst>
      <p:ext uri="{BB962C8B-B14F-4D97-AF65-F5344CB8AC3E}">
        <p14:creationId xmlns:p14="http://schemas.microsoft.com/office/powerpoint/2010/main" val="2672934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143000"/>
          </a:xfrm>
        </p:spPr>
        <p:txBody>
          <a:bodyPr>
            <a:noAutofit/>
          </a:bodyPr>
          <a:lstStyle/>
          <a:p>
            <a:pPr algn="ctr"/>
            <a:r>
              <a:rPr lang="en-US" sz="2800" b="1" dirty="0" smtClean="0">
                <a:solidFill>
                  <a:schemeClr val="bg1"/>
                </a:solidFill>
              </a:rPr>
              <a:t/>
            </a:r>
            <a:br>
              <a:rPr lang="en-US" sz="2800" b="1" dirty="0" smtClean="0">
                <a:solidFill>
                  <a:schemeClr val="bg1"/>
                </a:solidFill>
              </a:rPr>
            </a:br>
            <a:r>
              <a:rPr lang="en-US" sz="2800" b="1" dirty="0">
                <a:solidFill>
                  <a:schemeClr val="bg1"/>
                </a:solidFill>
              </a:rPr>
              <a:t/>
            </a:r>
            <a:br>
              <a:rPr lang="en-US" sz="2800" b="1" dirty="0">
                <a:solidFill>
                  <a:schemeClr val="bg1"/>
                </a:solidFill>
              </a:rPr>
            </a:br>
            <a:r>
              <a:rPr lang="en-US" sz="2800" b="1" dirty="0" smtClean="0">
                <a:solidFill>
                  <a:schemeClr val="bg1"/>
                </a:solidFill>
              </a:rPr>
              <a:t/>
            </a:r>
            <a:br>
              <a:rPr lang="en-US" sz="2800" b="1" dirty="0" smtClean="0">
                <a:solidFill>
                  <a:schemeClr val="bg1"/>
                </a:solidFill>
              </a:rPr>
            </a:br>
            <a:r>
              <a:rPr lang="en-US" sz="2800" b="1" dirty="0" smtClean="0">
                <a:solidFill>
                  <a:schemeClr val="bg1"/>
                </a:solidFill>
              </a:rPr>
              <a:t>Classification </a:t>
            </a:r>
            <a:r>
              <a:rPr lang="en-US" sz="2800" b="1" dirty="0">
                <a:solidFill>
                  <a:schemeClr val="bg1"/>
                </a:solidFill>
              </a:rPr>
              <a:t>on the basis of nature of eruption and the form developed at the surface</a:t>
            </a:r>
          </a:p>
        </p:txBody>
      </p:sp>
      <p:sp>
        <p:nvSpPr>
          <p:cNvPr id="3" name="Content Placeholder 2"/>
          <p:cNvSpPr>
            <a:spLocks noGrp="1"/>
          </p:cNvSpPr>
          <p:nvPr>
            <p:ph idx="1"/>
          </p:nvPr>
        </p:nvSpPr>
        <p:spPr>
          <a:xfrm>
            <a:off x="533400" y="1828800"/>
            <a:ext cx="8153400" cy="4191000"/>
          </a:xfrm>
        </p:spPr>
        <p:txBody>
          <a:bodyPr/>
          <a:lstStyle/>
          <a:p>
            <a:r>
              <a:rPr lang="en-US" dirty="0" smtClean="0"/>
              <a:t>Shield </a:t>
            </a:r>
            <a:r>
              <a:rPr lang="en-US" dirty="0"/>
              <a:t>Volcanoes </a:t>
            </a:r>
            <a:endParaRPr lang="en-US" dirty="0" smtClean="0"/>
          </a:p>
          <a:p>
            <a:r>
              <a:rPr lang="en-US" b="1" dirty="0"/>
              <a:t>Composite Volcanoes</a:t>
            </a:r>
            <a:r>
              <a:rPr lang="en-US" dirty="0"/>
              <a:t> </a:t>
            </a:r>
            <a:endParaRPr lang="en-US" dirty="0" smtClean="0"/>
          </a:p>
          <a:p>
            <a:r>
              <a:rPr lang="en-US" dirty="0" smtClean="0"/>
              <a:t>Caldera</a:t>
            </a:r>
          </a:p>
          <a:p>
            <a:r>
              <a:rPr lang="en-US" b="1" dirty="0"/>
              <a:t>Flood Basalt Provinces</a:t>
            </a:r>
            <a:r>
              <a:rPr lang="en-US" dirty="0"/>
              <a:t> </a:t>
            </a:r>
            <a:endParaRPr lang="en-US" dirty="0" smtClean="0"/>
          </a:p>
          <a:p>
            <a:r>
              <a:rPr lang="en-US" b="1" dirty="0"/>
              <a:t>Mid-Ocean Ridge Volcanoes</a:t>
            </a:r>
            <a:r>
              <a:rPr lang="en-US" dirty="0"/>
              <a:t> </a:t>
            </a:r>
          </a:p>
        </p:txBody>
      </p:sp>
    </p:spTree>
    <p:extLst>
      <p:ext uri="{BB962C8B-B14F-4D97-AF65-F5344CB8AC3E}">
        <p14:creationId xmlns:p14="http://schemas.microsoft.com/office/powerpoint/2010/main" val="6356131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514352"/>
            <a:ext cx="3124200" cy="933448"/>
          </a:xfrm>
        </p:spPr>
        <p:txBody>
          <a:bodyPr/>
          <a:lstStyle/>
          <a:p>
            <a:r>
              <a:rPr lang="en-US" sz="3200" b="1" dirty="0" smtClean="0">
                <a:solidFill>
                  <a:schemeClr val="bg1"/>
                </a:solidFill>
              </a:rPr>
              <a:t>Shield </a:t>
            </a:r>
            <a:r>
              <a:rPr lang="en-US" sz="3200" b="1" dirty="0">
                <a:solidFill>
                  <a:schemeClr val="bg1"/>
                </a:solidFill>
              </a:rPr>
              <a:t>Volcanoes </a:t>
            </a:r>
          </a:p>
        </p:txBody>
      </p:sp>
      <p:sp>
        <p:nvSpPr>
          <p:cNvPr id="3" name="Text Placeholder 2"/>
          <p:cNvSpPr>
            <a:spLocks noGrp="1"/>
          </p:cNvSpPr>
          <p:nvPr>
            <p:ph type="body" idx="2"/>
          </p:nvPr>
        </p:nvSpPr>
        <p:spPr>
          <a:xfrm>
            <a:off x="685800" y="1676400"/>
            <a:ext cx="3962400" cy="4572000"/>
          </a:xfrm>
        </p:spPr>
        <p:txBody>
          <a:bodyPr>
            <a:normAutofit/>
          </a:bodyPr>
          <a:lstStyle/>
          <a:p>
            <a:r>
              <a:rPr lang="en-US" sz="2000" dirty="0"/>
              <a:t>The shield volcanoes are the largest of all the volcanoes on the earth. The Hawaiian volcanoes are the most famous examples. These volcanoes are mostly made up of basalt that is very fluid when erupted. These volcanoes are not steep. They become explosive if somehow water gets into the vent; otherwise they are </a:t>
            </a:r>
            <a:r>
              <a:rPr lang="en-US" sz="2000" dirty="0" err="1"/>
              <a:t>characterised</a:t>
            </a:r>
            <a:r>
              <a:rPr lang="en-US" sz="2000" dirty="0"/>
              <a:t> by low-</a:t>
            </a:r>
            <a:r>
              <a:rPr lang="en-US" sz="2000" dirty="0" err="1"/>
              <a:t>explosivity.The</a:t>
            </a:r>
            <a:r>
              <a:rPr lang="en-US" sz="2000" dirty="0"/>
              <a:t> lava moves in the form of a fountain and throws out the cone at the top of the vent and develops into cinder cone.</a:t>
            </a:r>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777495" y="3118030"/>
            <a:ext cx="4284792" cy="2673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5354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533400"/>
            <a:ext cx="4267200" cy="933448"/>
          </a:xfrm>
        </p:spPr>
        <p:txBody>
          <a:bodyPr/>
          <a:lstStyle/>
          <a:p>
            <a:r>
              <a:rPr lang="en-US" sz="3200" b="1" dirty="0" smtClean="0">
                <a:solidFill>
                  <a:schemeClr val="bg1"/>
                </a:solidFill>
              </a:rPr>
              <a:t>Composite </a:t>
            </a:r>
            <a:r>
              <a:rPr lang="en-US" sz="3200" b="1" dirty="0">
                <a:solidFill>
                  <a:schemeClr val="bg1"/>
                </a:solidFill>
              </a:rPr>
              <a:t>Volcanoes </a:t>
            </a:r>
          </a:p>
        </p:txBody>
      </p:sp>
      <p:sp>
        <p:nvSpPr>
          <p:cNvPr id="3" name="Text Placeholder 2"/>
          <p:cNvSpPr>
            <a:spLocks noGrp="1"/>
          </p:cNvSpPr>
          <p:nvPr>
            <p:ph type="body" idx="2"/>
          </p:nvPr>
        </p:nvSpPr>
        <p:spPr>
          <a:xfrm>
            <a:off x="685800" y="1676400"/>
            <a:ext cx="3962400" cy="4572000"/>
          </a:xfrm>
        </p:spPr>
        <p:txBody>
          <a:bodyPr>
            <a:normAutofit/>
          </a:bodyPr>
          <a:lstStyle/>
          <a:p>
            <a:r>
              <a:rPr lang="en-US" sz="2000" dirty="0" smtClean="0"/>
              <a:t> </a:t>
            </a:r>
            <a:r>
              <a:rPr lang="en-US" sz="2000" dirty="0">
                <a:latin typeface="+mj-lt"/>
              </a:rPr>
              <a:t>These volcanoes are </a:t>
            </a:r>
            <a:r>
              <a:rPr lang="en-US" sz="2000" dirty="0" err="1">
                <a:latin typeface="+mj-lt"/>
              </a:rPr>
              <a:t>characterised</a:t>
            </a:r>
            <a:r>
              <a:rPr lang="en-US" sz="2000" dirty="0">
                <a:latin typeface="+mj-lt"/>
              </a:rPr>
              <a:t> by eruptions of cooler and more viscous lavas. These volcanoes often result in explosive eruptions. Along with lava, large quantities of pyroclastic material and ashes come out of the volcanoes. This material accumulates in the vicinity of the vent openings leading to formation of layers, and this makes the mountain appear as composite volcanoes.</a:t>
            </a:r>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920764" y="1981200"/>
            <a:ext cx="3755586" cy="292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06093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1024</TotalTime>
  <Words>837</Words>
  <Application>Microsoft Office PowerPoint</Application>
  <PresentationFormat>On-screen Show (4:3)</PresentationFormat>
  <Paragraphs>49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Flow</vt:lpstr>
      <vt:lpstr>ATOMIC ENERGY EDUCATION SOCIETY</vt:lpstr>
      <vt:lpstr>VOLCANOES</vt:lpstr>
      <vt:lpstr>Classification on the basis of periodicity of eruptions</vt:lpstr>
      <vt:lpstr>PowerPoint Presentation</vt:lpstr>
      <vt:lpstr>PowerPoint Presentation</vt:lpstr>
      <vt:lpstr>PowerPoint Presentation</vt:lpstr>
      <vt:lpstr>   Classification on the basis of nature of eruption and the form developed at the surface</vt:lpstr>
      <vt:lpstr>Shield Volcanoes </vt:lpstr>
      <vt:lpstr>Composite Volcanoes </vt:lpstr>
      <vt:lpstr> Caldera</vt:lpstr>
      <vt:lpstr>Flood Basalt Provinces </vt:lpstr>
      <vt:lpstr>Mid-Ocean Ridge Volcanoes </vt:lpstr>
      <vt:lpstr>             VOLCANIC LANDFORMS</vt:lpstr>
      <vt:lpstr>           Batholiths </vt:lpstr>
      <vt:lpstr>           Lacoliths</vt:lpstr>
      <vt:lpstr>        Lapolith</vt:lpstr>
      <vt:lpstr>         Phacolith</vt:lpstr>
      <vt:lpstr>Sills  &amp; Dykes </vt:lpstr>
      <vt:lpstr>Thank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gvhss pullanoor</dc:creator>
  <cp:lastModifiedBy>home</cp:lastModifiedBy>
  <cp:revision>204</cp:revision>
  <dcterms:created xsi:type="dcterms:W3CDTF">2006-08-16T00:00:00Z</dcterms:created>
  <dcterms:modified xsi:type="dcterms:W3CDTF">2020-09-24T13:58:09Z</dcterms:modified>
</cp:coreProperties>
</file>