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4" r:id="rId4"/>
    <p:sldId id="281" r:id="rId5"/>
    <p:sldId id="286" r:id="rId6"/>
    <p:sldId id="283" r:id="rId7"/>
    <p:sldId id="285" r:id="rId8"/>
    <p:sldId id="27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17-Jul-20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17-Jul-20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17-Jul-20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17-Jul-20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620000" cy="612775"/>
          </a:xfrm>
        </p:spPr>
        <p:txBody>
          <a:bodyPr>
            <a:normAutofit/>
          </a:bodyPr>
          <a:lstStyle/>
          <a:p>
            <a:r>
              <a:rPr lang="en-US" sz="3200" b="1" dirty="0" smtClean="0"/>
              <a:t>ATOMIC ENERGY EDUCATION SOCIETY</a:t>
            </a:r>
            <a:endParaRPr lang="en-US" sz="3200" b="1" dirty="0"/>
          </a:p>
        </p:txBody>
      </p:sp>
      <p:sp>
        <p:nvSpPr>
          <p:cNvPr id="3" name="Subtitle 2"/>
          <p:cNvSpPr>
            <a:spLocks noGrp="1"/>
          </p:cNvSpPr>
          <p:nvPr>
            <p:ph type="subTitle" idx="1"/>
          </p:nvPr>
        </p:nvSpPr>
        <p:spPr>
          <a:xfrm>
            <a:off x="1524000" y="3276600"/>
            <a:ext cx="6400800" cy="990600"/>
          </a:xfrm>
        </p:spPr>
        <p:txBody>
          <a:bodyPr>
            <a:normAutofit/>
          </a:bodyPr>
          <a:lstStyle/>
          <a:p>
            <a:r>
              <a:rPr lang="en-US" sz="2800" b="1" dirty="0" smtClean="0">
                <a:solidFill>
                  <a:schemeClr val="tx1"/>
                </a:solidFill>
                <a:latin typeface="Bookman Old Style" pitchFamily="18" charset="0"/>
              </a:rPr>
              <a:t>CHAPTER-02</a:t>
            </a:r>
            <a:br>
              <a:rPr lang="en-US" sz="2800" b="1" dirty="0" smtClean="0">
                <a:solidFill>
                  <a:schemeClr val="tx1"/>
                </a:solidFill>
                <a:latin typeface="Bookman Old Style" pitchFamily="18" charset="0"/>
              </a:rPr>
            </a:br>
            <a:r>
              <a:rPr lang="en-US" sz="2800" b="1" dirty="0" smtClean="0">
                <a:solidFill>
                  <a:schemeClr val="tx1"/>
                </a:solidFill>
                <a:latin typeface="Bookman Old Style" pitchFamily="18" charset="0"/>
              </a:rPr>
              <a:t>POEM – THE LABURNUM TOP</a:t>
            </a:r>
            <a:endParaRPr lang="en-US" sz="2800" b="1" dirty="0">
              <a:solidFill>
                <a:schemeClr val="tx1"/>
              </a:solidFill>
              <a:latin typeface="Bookman Old Style" pitchFamily="18" charset="0"/>
            </a:endParaRPr>
          </a:p>
        </p:txBody>
      </p:sp>
      <p:sp>
        <p:nvSpPr>
          <p:cNvPr id="4" name="TextBox 3"/>
          <p:cNvSpPr txBox="1"/>
          <p:nvPr/>
        </p:nvSpPr>
        <p:spPr>
          <a:xfrm>
            <a:off x="2819400" y="4362555"/>
            <a:ext cx="3505200" cy="523220"/>
          </a:xfrm>
          <a:prstGeom prst="rect">
            <a:avLst/>
          </a:prstGeom>
          <a:noFill/>
        </p:spPr>
        <p:txBody>
          <a:bodyPr wrap="square" rtlCol="0">
            <a:spAutoFit/>
          </a:bodyPr>
          <a:lstStyle/>
          <a:p>
            <a:pPr algn="ctr"/>
            <a:r>
              <a:rPr lang="en-US" sz="2800" b="1" dirty="0" smtClean="0">
                <a:latin typeface="Bookman Old Style" pitchFamily="18" charset="0"/>
              </a:rPr>
              <a:t>MODULE-01/01</a:t>
            </a:r>
            <a:endParaRPr lang="en-US" sz="2800" b="1" dirty="0">
              <a:latin typeface="Bookman Old Style" pitchFamily="18" charset="0"/>
            </a:endParaRPr>
          </a:p>
        </p:txBody>
      </p:sp>
      <p:sp>
        <p:nvSpPr>
          <p:cNvPr id="5" name="TextBox 4"/>
          <p:cNvSpPr txBox="1"/>
          <p:nvPr/>
        </p:nvSpPr>
        <p:spPr>
          <a:xfrm>
            <a:off x="1524000" y="1447800"/>
            <a:ext cx="6096000" cy="954107"/>
          </a:xfrm>
          <a:prstGeom prst="rect">
            <a:avLst/>
          </a:prstGeom>
          <a:noFill/>
        </p:spPr>
        <p:txBody>
          <a:bodyPr wrap="square" rtlCol="0">
            <a:spAutoFit/>
          </a:bodyPr>
          <a:lstStyle/>
          <a:p>
            <a:pPr algn="ctr"/>
            <a:r>
              <a:rPr lang="en-US" sz="2800" b="1" dirty="0" smtClean="0">
                <a:latin typeface="Bookman Old Style" pitchFamily="18" charset="0"/>
              </a:rPr>
              <a:t>SUBJECT – ENGLISH</a:t>
            </a:r>
          </a:p>
          <a:p>
            <a:pPr algn="ctr"/>
            <a:r>
              <a:rPr lang="en-US" sz="2800" b="1" dirty="0" smtClean="0">
                <a:latin typeface="Bookman Old Style" pitchFamily="18" charset="0"/>
              </a:rPr>
              <a:t>CLASS -11 </a:t>
            </a:r>
            <a:endParaRPr lang="en-US" sz="2800" b="1" dirty="0">
              <a:latin typeface="Bookman Old Style" pitchFamily="18" charset="0"/>
            </a:endParaRPr>
          </a:p>
        </p:txBody>
      </p:sp>
      <p:sp>
        <p:nvSpPr>
          <p:cNvPr id="6" name="TextBox 5"/>
          <p:cNvSpPr txBox="1"/>
          <p:nvPr/>
        </p:nvSpPr>
        <p:spPr>
          <a:xfrm>
            <a:off x="3886200" y="5867400"/>
            <a:ext cx="5105400" cy="646331"/>
          </a:xfrm>
          <a:prstGeom prst="rect">
            <a:avLst/>
          </a:prstGeom>
          <a:noFill/>
        </p:spPr>
        <p:txBody>
          <a:bodyPr wrap="square" rtlCol="0">
            <a:spAutoFit/>
          </a:bodyPr>
          <a:lstStyle/>
          <a:p>
            <a:r>
              <a:rPr lang="en-US" b="1" dirty="0" smtClean="0">
                <a:latin typeface="Bookman Old Style" pitchFamily="18" charset="0"/>
              </a:rPr>
              <a:t>Prepared By: </a:t>
            </a:r>
            <a:r>
              <a:rPr lang="en-US" b="1" dirty="0" err="1" smtClean="0">
                <a:latin typeface="Bookman Old Style" pitchFamily="18" charset="0"/>
              </a:rPr>
              <a:t>Mr</a:t>
            </a:r>
            <a:r>
              <a:rPr lang="en-US" b="1" dirty="0" smtClean="0">
                <a:latin typeface="Bookman Old Style" pitchFamily="18" charset="0"/>
              </a:rPr>
              <a:t> F. JAMES (PGT-SS)</a:t>
            </a:r>
          </a:p>
          <a:p>
            <a:r>
              <a:rPr lang="en-US" b="1" dirty="0" smtClean="0">
                <a:latin typeface="Bookman Old Style" pitchFamily="18" charset="0"/>
              </a:rPr>
              <a:t>AECS-1, JADUGUDA</a:t>
            </a:r>
            <a:endParaRPr lang="en-US" b="1" dirty="0">
              <a:latin typeface="Bookman Old Style" pitchFamily="18" charset="0"/>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447800"/>
          </a:xfrm>
        </p:spPr>
        <p:txBody>
          <a:bodyPr>
            <a:normAutofit fontScale="90000"/>
          </a:bodyPr>
          <a:lstStyle/>
          <a:p>
            <a:r>
              <a:rPr lang="en-US" sz="3100" b="1" dirty="0" smtClean="0">
                <a:latin typeface="Bookman Old Style" pitchFamily="18" charset="0"/>
              </a:rPr>
              <a:t>CHAPTER-02 </a:t>
            </a:r>
            <a:br>
              <a:rPr lang="en-US" sz="3100" b="1" dirty="0" smtClean="0">
                <a:latin typeface="Bookman Old Style" pitchFamily="18" charset="0"/>
              </a:rPr>
            </a:br>
            <a:r>
              <a:rPr lang="en-US" sz="3100" b="1" dirty="0" smtClean="0">
                <a:latin typeface="Bookman Old Style" pitchFamily="18" charset="0"/>
              </a:rPr>
              <a:t>THE LABURNUM TOP </a:t>
            </a:r>
            <a:br>
              <a:rPr lang="en-US" sz="3100" b="1" dirty="0" smtClean="0">
                <a:latin typeface="Bookman Old Style" pitchFamily="18" charset="0"/>
              </a:rPr>
            </a:br>
            <a:r>
              <a:rPr lang="en-US" b="1" dirty="0" smtClean="0"/>
              <a:t>                                                 -</a:t>
            </a:r>
            <a:r>
              <a:rPr lang="en-US" sz="2700" b="1" dirty="0" smtClean="0">
                <a:latin typeface="Bookman Old Style" pitchFamily="18" charset="0"/>
              </a:rPr>
              <a:t>TED HUGHES</a:t>
            </a:r>
            <a:endParaRPr lang="en-US" b="1" dirty="0">
              <a:latin typeface="Bookman Old Style" pitchFamily="18" charset="0"/>
            </a:endParaRPr>
          </a:p>
        </p:txBody>
      </p:sp>
      <p:sp>
        <p:nvSpPr>
          <p:cNvPr id="3" name="Content Placeholder 2"/>
          <p:cNvSpPr>
            <a:spLocks noGrp="1"/>
          </p:cNvSpPr>
          <p:nvPr>
            <p:ph idx="1"/>
          </p:nvPr>
        </p:nvSpPr>
        <p:spPr>
          <a:xfrm>
            <a:off x="381000" y="1905000"/>
            <a:ext cx="8229600" cy="4343400"/>
          </a:xfrm>
        </p:spPr>
        <p:txBody>
          <a:bodyPr>
            <a:normAutofit fontScale="92500" lnSpcReduction="10000"/>
          </a:bodyPr>
          <a:lstStyle/>
          <a:p>
            <a:pPr>
              <a:buNone/>
            </a:pPr>
            <a:r>
              <a:rPr lang="en-US" b="1" dirty="0" smtClean="0">
                <a:latin typeface="Bookman Old Style" pitchFamily="18" charset="0"/>
              </a:rPr>
              <a:t>INTRODUCTION TO THE POEM</a:t>
            </a:r>
            <a:endParaRPr lang="en-US" dirty="0" smtClean="0">
              <a:latin typeface="Bookman Old Style" pitchFamily="18" charset="0"/>
            </a:endParaRPr>
          </a:p>
          <a:p>
            <a:pPr>
              <a:buNone/>
            </a:pPr>
            <a:r>
              <a:rPr lang="en-US" dirty="0" smtClean="0">
                <a:latin typeface="Bookman Old Style" pitchFamily="18" charset="0"/>
              </a:rPr>
              <a:t>	This short poem just depicts a scene in the wilderness. Laburnum tree stands there, silent and still. It has a nest built on it. The little mother bird goldfinch arrives to meet and feed her young ones. Sitting at one end of a branch, it gives a signal sound. The young ones </a:t>
            </a:r>
            <a:r>
              <a:rPr lang="en-US" dirty="0" err="1" smtClean="0">
                <a:latin typeface="Bookman Old Style" pitchFamily="18" charset="0"/>
              </a:rPr>
              <a:t>recognise</a:t>
            </a:r>
            <a:r>
              <a:rPr lang="en-US" dirty="0" smtClean="0">
                <a:latin typeface="Bookman Old Style" pitchFamily="18" charset="0"/>
              </a:rPr>
              <a:t> their mother's voice and start chirping together like some engine. </a:t>
            </a:r>
          </a:p>
          <a:p>
            <a:endParaRPr lang="en-US" dirty="0"/>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447800"/>
          </a:xfrm>
        </p:spPr>
        <p:txBody>
          <a:bodyPr>
            <a:normAutofit fontScale="90000"/>
          </a:bodyPr>
          <a:lstStyle/>
          <a:p>
            <a:r>
              <a:rPr lang="en-US" sz="3100" b="1" dirty="0" smtClean="0">
                <a:latin typeface="Bookman Old Style" pitchFamily="18" charset="0"/>
              </a:rPr>
              <a:t>CHAPTER-02 </a:t>
            </a:r>
            <a:br>
              <a:rPr lang="en-US" sz="3100" b="1" dirty="0" smtClean="0">
                <a:latin typeface="Bookman Old Style" pitchFamily="18" charset="0"/>
              </a:rPr>
            </a:br>
            <a:r>
              <a:rPr lang="en-US" sz="3100" b="1" dirty="0" smtClean="0">
                <a:latin typeface="Bookman Old Style" pitchFamily="18" charset="0"/>
              </a:rPr>
              <a:t>THE LABURNUM TOP </a:t>
            </a:r>
            <a:br>
              <a:rPr lang="en-US" sz="3100" b="1" dirty="0" smtClean="0">
                <a:latin typeface="Bookman Old Style" pitchFamily="18" charset="0"/>
              </a:rPr>
            </a:br>
            <a:r>
              <a:rPr lang="en-US" b="1" dirty="0" smtClean="0"/>
              <a:t>                                                 -</a:t>
            </a:r>
            <a:r>
              <a:rPr lang="en-US" sz="2700" b="1" dirty="0" smtClean="0">
                <a:latin typeface="Bookman Old Style" pitchFamily="18" charset="0"/>
              </a:rPr>
              <a:t>TED HUGHES</a:t>
            </a:r>
            <a:endParaRPr lang="en-US" b="1" dirty="0">
              <a:latin typeface="Bookman Old Style" pitchFamily="18" charset="0"/>
            </a:endParaRPr>
          </a:p>
        </p:txBody>
      </p:sp>
      <p:sp>
        <p:nvSpPr>
          <p:cNvPr id="3" name="Content Placeholder 2"/>
          <p:cNvSpPr>
            <a:spLocks noGrp="1"/>
          </p:cNvSpPr>
          <p:nvPr>
            <p:ph idx="1"/>
          </p:nvPr>
        </p:nvSpPr>
        <p:spPr>
          <a:xfrm>
            <a:off x="381000" y="1905000"/>
            <a:ext cx="8229600" cy="4343400"/>
          </a:xfrm>
        </p:spPr>
        <p:txBody>
          <a:bodyPr>
            <a:normAutofit fontScale="85000" lnSpcReduction="10000"/>
          </a:bodyPr>
          <a:lstStyle/>
          <a:p>
            <a:pPr>
              <a:buNone/>
            </a:pPr>
            <a:r>
              <a:rPr lang="en-US" b="1" dirty="0" smtClean="0">
                <a:latin typeface="Bookman Old Style" pitchFamily="18" charset="0"/>
              </a:rPr>
              <a:t>INTRODUCTION TO THE POEM</a:t>
            </a:r>
            <a:endParaRPr lang="en-US" dirty="0" smtClean="0">
              <a:latin typeface="Bookman Old Style" pitchFamily="18" charset="0"/>
            </a:endParaRPr>
          </a:p>
          <a:p>
            <a:pPr>
              <a:buNone/>
            </a:pPr>
            <a:r>
              <a:rPr lang="en-US" dirty="0" smtClean="0">
                <a:latin typeface="Bookman Old Style" pitchFamily="18" charset="0"/>
              </a:rPr>
              <a:t>	The bird, alert and swift, makes her way to the nest. When the purpose of her visit to meet and feed the little ones is accomplished, she flies away. This is how the cycle of life and multiplication goes on in nature. It is all instinctive. The mother bird makes her nest amongst the thick leaves of a tree. It brings up her chicks until they are strong enough to fly and find their food on their own.</a:t>
            </a:r>
          </a:p>
          <a:p>
            <a:endParaRPr lang="en-US" dirty="0"/>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Autofit/>
          </a:bodyPr>
          <a:lstStyle/>
          <a:p>
            <a:pPr>
              <a:buNone/>
            </a:pPr>
            <a:r>
              <a:rPr lang="en-US" sz="2400" b="1" dirty="0" smtClean="0">
                <a:latin typeface="Bookman Old Style" pitchFamily="18" charset="0"/>
              </a:rPr>
              <a:t>POEM- THE LABURNUM TOP</a:t>
            </a:r>
            <a:endParaRPr lang="en-US" sz="2400" dirty="0" smtClean="0">
              <a:latin typeface="Bookman Old Style" pitchFamily="18" charset="0"/>
            </a:endParaRPr>
          </a:p>
          <a:p>
            <a:pPr>
              <a:buNone/>
            </a:pPr>
            <a:endParaRPr lang="en-US" sz="1800" dirty="0" smtClean="0">
              <a:latin typeface="Bookman Old Style" pitchFamily="18" charset="0"/>
            </a:endParaRPr>
          </a:p>
          <a:p>
            <a:pPr>
              <a:buNone/>
            </a:pPr>
            <a:endParaRPr lang="en-US" sz="1800" dirty="0" smtClean="0">
              <a:latin typeface="Bookman Old Style" pitchFamily="18" charset="0"/>
            </a:endParaRPr>
          </a:p>
          <a:p>
            <a:pPr>
              <a:buNone/>
            </a:pPr>
            <a:endParaRPr lang="en-US" sz="1800" dirty="0" smtClean="0">
              <a:latin typeface="Bookman Old Style" pitchFamily="18" charset="0"/>
            </a:endParaRPr>
          </a:p>
          <a:p>
            <a:pPr>
              <a:buNone/>
            </a:pPr>
            <a:endParaRPr lang="en-US" sz="1800" dirty="0" smtClean="0">
              <a:latin typeface="Bookman Old Style" pitchFamily="18" charset="0"/>
            </a:endParaRPr>
          </a:p>
          <a:p>
            <a:pPr>
              <a:buNone/>
            </a:pPr>
            <a:endParaRPr lang="en-US" sz="1800" dirty="0" smtClean="0">
              <a:latin typeface="Bookman Old Style" pitchFamily="18" charset="0"/>
            </a:endParaRPr>
          </a:p>
          <a:p>
            <a:pPr>
              <a:buNone/>
            </a:pPr>
            <a:endParaRPr lang="en-US" sz="1800" dirty="0" smtClean="0">
              <a:latin typeface="Bookman Old Style" pitchFamily="18" charset="0"/>
            </a:endParaRPr>
          </a:p>
          <a:p>
            <a:pPr>
              <a:buNone/>
            </a:pPr>
            <a:endParaRPr lang="en-US" sz="1800" dirty="0" smtClean="0">
              <a:latin typeface="Bookman Old Style" pitchFamily="18" charset="0"/>
            </a:endParaRPr>
          </a:p>
          <a:p>
            <a:pPr>
              <a:buNone/>
            </a:pPr>
            <a:r>
              <a:rPr lang="en-US" sz="1800" dirty="0" smtClean="0">
                <a:latin typeface="Bookman Old Style" pitchFamily="18" charset="0"/>
              </a:rPr>
              <a:t>The </a:t>
            </a:r>
            <a:r>
              <a:rPr lang="en-US" sz="1800" dirty="0" smtClean="0">
                <a:latin typeface="Bookman Old Style" pitchFamily="18" charset="0"/>
              </a:rPr>
              <a:t>laburnum top is silent, quite still</a:t>
            </a:r>
          </a:p>
          <a:p>
            <a:pPr>
              <a:buNone/>
            </a:pPr>
            <a:r>
              <a:rPr lang="en-US" sz="1800" dirty="0" smtClean="0">
                <a:latin typeface="Bookman Old Style" pitchFamily="18" charset="0"/>
              </a:rPr>
              <a:t>In the afternoon yellow September sunlight,</a:t>
            </a:r>
          </a:p>
          <a:p>
            <a:pPr>
              <a:buNone/>
            </a:pPr>
            <a:r>
              <a:rPr lang="en-US" sz="1800" dirty="0" smtClean="0">
                <a:latin typeface="Bookman Old Style" pitchFamily="18" charset="0"/>
              </a:rPr>
              <a:t>A few leaves yellowing, all its seeds fallen.</a:t>
            </a:r>
          </a:p>
          <a:p>
            <a:pPr>
              <a:buNone/>
            </a:pPr>
            <a:r>
              <a:rPr lang="en-US" sz="1800" dirty="0" smtClean="0">
                <a:latin typeface="Bookman Old Style" pitchFamily="18" charset="0"/>
              </a:rPr>
              <a:t> </a:t>
            </a:r>
          </a:p>
          <a:p>
            <a:pPr>
              <a:buNone/>
            </a:pPr>
            <a:r>
              <a:rPr lang="en-US" sz="1800" dirty="0" smtClean="0">
                <a:latin typeface="Bookman Old Style" pitchFamily="18" charset="0"/>
              </a:rPr>
              <a:t>Till the goldfinch comes, with a twitching chirrup</a:t>
            </a:r>
          </a:p>
          <a:p>
            <a:pPr>
              <a:buNone/>
            </a:pPr>
            <a:r>
              <a:rPr lang="en-US" sz="1800" dirty="0" smtClean="0">
                <a:latin typeface="Bookman Old Style" pitchFamily="18" charset="0"/>
              </a:rPr>
              <a:t>A suddenness a </a:t>
            </a:r>
            <a:r>
              <a:rPr lang="en-US" sz="1800" dirty="0" err="1" smtClean="0">
                <a:latin typeface="Bookman Old Style" pitchFamily="18" charset="0"/>
              </a:rPr>
              <a:t>startlement</a:t>
            </a:r>
            <a:r>
              <a:rPr lang="en-US" sz="1800" dirty="0" smtClean="0">
                <a:latin typeface="Bookman Old Style" pitchFamily="18" charset="0"/>
              </a:rPr>
              <a:t>, at a branch end.</a:t>
            </a:r>
          </a:p>
          <a:p>
            <a:pPr>
              <a:buNone/>
            </a:pPr>
            <a:r>
              <a:rPr lang="en-US" sz="1800" dirty="0" smtClean="0">
                <a:latin typeface="Bookman Old Style" pitchFamily="18" charset="0"/>
              </a:rPr>
              <a:t>Then sleek as a lizard and alert, and abrupt,</a:t>
            </a:r>
          </a:p>
          <a:p>
            <a:pPr>
              <a:buNone/>
            </a:pPr>
            <a:r>
              <a:rPr lang="en-US" sz="1800" dirty="0" smtClean="0">
                <a:latin typeface="Bookman Old Style" pitchFamily="18" charset="0"/>
              </a:rPr>
              <a:t>She enters the thickness, and a machine starts up</a:t>
            </a:r>
          </a:p>
          <a:p>
            <a:pPr>
              <a:buNone/>
            </a:pPr>
            <a:r>
              <a:rPr lang="en-US" sz="1800" dirty="0" smtClean="0">
                <a:latin typeface="Bookman Old Style" pitchFamily="18" charset="0"/>
              </a:rPr>
              <a:t>Of chitterlings, and a tremor of wings, and </a:t>
            </a:r>
            <a:r>
              <a:rPr lang="en-US" sz="1800" dirty="0" err="1" smtClean="0">
                <a:latin typeface="Bookman Old Style" pitchFamily="18" charset="0"/>
              </a:rPr>
              <a:t>trillings</a:t>
            </a:r>
            <a:r>
              <a:rPr lang="en-US" sz="1800" dirty="0" smtClean="0">
                <a:latin typeface="Bookman Old Style" pitchFamily="18" charset="0"/>
              </a:rPr>
              <a:t>.</a:t>
            </a:r>
          </a:p>
          <a:p>
            <a:pPr>
              <a:buNone/>
            </a:pPr>
            <a:endParaRPr lang="en-US" sz="2400" dirty="0" smtClean="0">
              <a:latin typeface="Bookman Old Style" pitchFamily="18" charset="0"/>
            </a:endParaRPr>
          </a:p>
        </p:txBody>
      </p:sp>
      <p:pic>
        <p:nvPicPr>
          <p:cNvPr id="1027" name="Picture 3" descr="C:\Users\user\Downloads\T88R5M.jpg"/>
          <p:cNvPicPr>
            <a:picLocks noChangeAspect="1" noChangeArrowheads="1"/>
          </p:cNvPicPr>
          <p:nvPr/>
        </p:nvPicPr>
        <p:blipFill>
          <a:blip r:embed="rId2" cstate="print"/>
          <a:srcRect/>
          <a:stretch>
            <a:fillRect/>
          </a:stretch>
        </p:blipFill>
        <p:spPr bwMode="auto">
          <a:xfrm>
            <a:off x="4953000" y="1066800"/>
            <a:ext cx="3516426" cy="2423629"/>
          </a:xfrm>
          <a:prstGeom prst="rect">
            <a:avLst/>
          </a:prstGeom>
          <a:noFill/>
        </p:spPr>
      </p:pic>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334000"/>
          </a:xfrm>
        </p:spPr>
        <p:txBody>
          <a:bodyPr>
            <a:noAutofit/>
          </a:bodyPr>
          <a:lstStyle/>
          <a:p>
            <a:pPr>
              <a:buNone/>
            </a:pPr>
            <a:r>
              <a:rPr lang="en-US" sz="2400" b="1" dirty="0" smtClean="0">
                <a:latin typeface="Bookman Old Style" pitchFamily="18" charset="0"/>
              </a:rPr>
              <a:t>POEM- THE LABURNUM TOP</a:t>
            </a:r>
            <a:endParaRPr lang="en-US" sz="2400" dirty="0" smtClean="0">
              <a:latin typeface="Bookman Old Style" pitchFamily="18" charset="0"/>
            </a:endParaRPr>
          </a:p>
          <a:p>
            <a:pPr>
              <a:buNone/>
            </a:pPr>
            <a:r>
              <a:rPr lang="en-US" sz="1800" dirty="0" smtClean="0">
                <a:latin typeface="Bookman Old Style" pitchFamily="18" charset="0"/>
              </a:rPr>
              <a:t>The </a:t>
            </a:r>
            <a:r>
              <a:rPr lang="en-US" sz="1800" dirty="0" smtClean="0">
                <a:latin typeface="Bookman Old Style" pitchFamily="18" charset="0"/>
              </a:rPr>
              <a:t>whole tree trembles and thrills.</a:t>
            </a:r>
          </a:p>
          <a:p>
            <a:pPr>
              <a:buNone/>
            </a:pPr>
            <a:r>
              <a:rPr lang="en-US" sz="1800" dirty="0" smtClean="0">
                <a:latin typeface="Bookman Old Style" pitchFamily="18" charset="0"/>
              </a:rPr>
              <a:t>It is the engine of her family,</a:t>
            </a:r>
          </a:p>
          <a:p>
            <a:pPr>
              <a:buNone/>
            </a:pPr>
            <a:r>
              <a:rPr lang="en-US" sz="1800" dirty="0" smtClean="0">
                <a:latin typeface="Bookman Old Style" pitchFamily="18" charset="0"/>
              </a:rPr>
              <a:t>She stokes it full, then flirts out to a branch-end.</a:t>
            </a:r>
          </a:p>
          <a:p>
            <a:pPr>
              <a:buNone/>
            </a:pPr>
            <a:r>
              <a:rPr lang="en-US" sz="1800" dirty="0" smtClean="0">
                <a:latin typeface="Bookman Old Style" pitchFamily="18" charset="0"/>
              </a:rPr>
              <a:t>Showing her barred face identity mask.</a:t>
            </a:r>
          </a:p>
          <a:p>
            <a:pPr>
              <a:buNone/>
            </a:pPr>
            <a:r>
              <a:rPr lang="en-US" sz="1800" dirty="0" smtClean="0">
                <a:latin typeface="Bookman Old Style" pitchFamily="18" charset="0"/>
              </a:rPr>
              <a:t> </a:t>
            </a:r>
          </a:p>
          <a:p>
            <a:pPr>
              <a:buNone/>
            </a:pPr>
            <a:r>
              <a:rPr lang="en-US" sz="1800" dirty="0" smtClean="0">
                <a:latin typeface="Bookman Old Style" pitchFamily="18" charset="0"/>
              </a:rPr>
              <a:t>Then with eerie delicate whistle-chirrup whisperings</a:t>
            </a:r>
          </a:p>
          <a:p>
            <a:pPr>
              <a:buNone/>
            </a:pPr>
            <a:r>
              <a:rPr lang="en-US" sz="1800" dirty="0" smtClean="0">
                <a:latin typeface="Bookman Old Style" pitchFamily="18" charset="0"/>
              </a:rPr>
              <a:t>She launches away, towards the infinite.</a:t>
            </a:r>
          </a:p>
          <a:p>
            <a:pPr>
              <a:buNone/>
            </a:pPr>
            <a:r>
              <a:rPr lang="en-US" sz="1800" dirty="0" smtClean="0">
                <a:latin typeface="Bookman Old Style" pitchFamily="18" charset="0"/>
              </a:rPr>
              <a:t> </a:t>
            </a:r>
          </a:p>
          <a:p>
            <a:pPr>
              <a:buNone/>
            </a:pPr>
            <a:r>
              <a:rPr lang="en-US" sz="1800" dirty="0" smtClean="0">
                <a:latin typeface="Bookman Old Style" pitchFamily="18" charset="0"/>
              </a:rPr>
              <a:t>And the laburnum subsides to empty.</a:t>
            </a:r>
          </a:p>
        </p:txBody>
      </p:sp>
      <p:pic>
        <p:nvPicPr>
          <p:cNvPr id="2052" name="Picture 4" descr="C:\Users\user\Downloads\65504b1db9ae2fd93ce163073976e4be.jpg"/>
          <p:cNvPicPr>
            <a:picLocks noChangeAspect="1" noChangeArrowheads="1"/>
          </p:cNvPicPr>
          <p:nvPr/>
        </p:nvPicPr>
        <p:blipFill>
          <a:blip r:embed="rId2" cstate="print"/>
          <a:srcRect/>
          <a:stretch>
            <a:fillRect/>
          </a:stretch>
        </p:blipFill>
        <p:spPr bwMode="auto">
          <a:xfrm>
            <a:off x="4953000" y="3505200"/>
            <a:ext cx="3810000" cy="2857500"/>
          </a:xfrm>
          <a:prstGeom prst="rect">
            <a:avLst/>
          </a:prstGeom>
          <a:noFill/>
        </p:spPr>
      </p:pic>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20000"/>
          </a:bodyPr>
          <a:lstStyle/>
          <a:p>
            <a:pPr>
              <a:buNone/>
            </a:pPr>
            <a:r>
              <a:rPr lang="en-US" sz="3800" b="1" dirty="0" smtClean="0">
                <a:latin typeface="Bookman Old Style" pitchFamily="18" charset="0"/>
              </a:rPr>
              <a:t>Word meanings/Phrases</a:t>
            </a:r>
            <a:r>
              <a:rPr lang="en-US" sz="3800" dirty="0" smtClean="0">
                <a:latin typeface="Bookman Old Style" pitchFamily="18" charset="0"/>
              </a:rPr>
              <a:t> </a:t>
            </a:r>
          </a:p>
          <a:p>
            <a:pPr>
              <a:buNone/>
            </a:pPr>
            <a:r>
              <a:rPr lang="en-US" sz="3800" dirty="0" smtClean="0">
                <a:solidFill>
                  <a:srgbClr val="002060"/>
                </a:solidFill>
                <a:latin typeface="Bookman Old Style" pitchFamily="18" charset="0"/>
              </a:rPr>
              <a:t>Laburnum – </a:t>
            </a:r>
          </a:p>
          <a:p>
            <a:pPr>
              <a:buNone/>
            </a:pPr>
            <a:r>
              <a:rPr lang="en-US" sz="3800" dirty="0" smtClean="0">
                <a:latin typeface="Bookman Old Style" pitchFamily="18" charset="0"/>
              </a:rPr>
              <a:t>	A short tree with yellow flowers and poisonous seeds</a:t>
            </a:r>
          </a:p>
          <a:p>
            <a:pPr>
              <a:buNone/>
            </a:pPr>
            <a:r>
              <a:rPr lang="en-US" sz="3800" dirty="0" smtClean="0">
                <a:solidFill>
                  <a:srgbClr val="002060"/>
                </a:solidFill>
                <a:latin typeface="Bookman Old Style" pitchFamily="18" charset="0"/>
              </a:rPr>
              <a:t>Goldfinch –</a:t>
            </a:r>
            <a:r>
              <a:rPr lang="en-US" sz="3800" dirty="0" smtClean="0">
                <a:latin typeface="Bookman Old Style" pitchFamily="18" charset="0"/>
              </a:rPr>
              <a:t> a small singing bird</a:t>
            </a:r>
          </a:p>
          <a:p>
            <a:pPr>
              <a:buNone/>
            </a:pPr>
            <a:r>
              <a:rPr lang="en-US" sz="3800" dirty="0" err="1" smtClean="0">
                <a:solidFill>
                  <a:srgbClr val="002060"/>
                </a:solidFill>
                <a:latin typeface="Bookman Old Style" pitchFamily="18" charset="0"/>
              </a:rPr>
              <a:t>Startlement</a:t>
            </a:r>
            <a:r>
              <a:rPr lang="en-US" sz="3800" dirty="0" smtClean="0">
                <a:solidFill>
                  <a:srgbClr val="002060"/>
                </a:solidFill>
                <a:latin typeface="Bookman Old Style" pitchFamily="18" charset="0"/>
              </a:rPr>
              <a:t> –</a:t>
            </a:r>
            <a:r>
              <a:rPr lang="en-US" sz="3800" dirty="0" smtClean="0">
                <a:latin typeface="Bookman Old Style" pitchFamily="18" charset="0"/>
              </a:rPr>
              <a:t> surprise</a:t>
            </a:r>
          </a:p>
          <a:p>
            <a:pPr>
              <a:buNone/>
            </a:pPr>
            <a:r>
              <a:rPr lang="en-US" sz="3800" dirty="0" smtClean="0">
                <a:solidFill>
                  <a:srgbClr val="002060"/>
                </a:solidFill>
                <a:latin typeface="Bookman Old Style" pitchFamily="18" charset="0"/>
              </a:rPr>
              <a:t>Sleek-</a:t>
            </a:r>
            <a:r>
              <a:rPr lang="en-US" sz="3800" dirty="0" smtClean="0">
                <a:latin typeface="Bookman Old Style" pitchFamily="18" charset="0"/>
              </a:rPr>
              <a:t> smooth and glossy</a:t>
            </a:r>
          </a:p>
          <a:p>
            <a:pPr>
              <a:buNone/>
            </a:pPr>
            <a:r>
              <a:rPr lang="en-US" sz="3800" dirty="0" smtClean="0">
                <a:solidFill>
                  <a:srgbClr val="002060"/>
                </a:solidFill>
                <a:latin typeface="Bookman Old Style" pitchFamily="18" charset="0"/>
              </a:rPr>
              <a:t>Abrupt-</a:t>
            </a:r>
            <a:r>
              <a:rPr lang="en-US" sz="3800" dirty="0" smtClean="0">
                <a:latin typeface="Bookman Old Style" pitchFamily="18" charset="0"/>
              </a:rPr>
              <a:t> sudden</a:t>
            </a:r>
          </a:p>
          <a:p>
            <a:pPr>
              <a:buNone/>
            </a:pPr>
            <a:r>
              <a:rPr lang="en-US" sz="3800" dirty="0" smtClean="0">
                <a:solidFill>
                  <a:srgbClr val="002060"/>
                </a:solidFill>
                <a:latin typeface="Bookman Old Style" pitchFamily="18" charset="0"/>
              </a:rPr>
              <a:t>Machine starts up- </a:t>
            </a:r>
          </a:p>
          <a:p>
            <a:pPr>
              <a:buNone/>
            </a:pPr>
            <a:r>
              <a:rPr lang="en-US" sz="3800" dirty="0" smtClean="0">
                <a:latin typeface="Bookman Old Style" pitchFamily="18" charset="0"/>
              </a:rPr>
              <a:t>	The young chicks start making a harsh noise</a:t>
            </a:r>
          </a:p>
          <a:p>
            <a:pPr>
              <a:buNone/>
            </a:pPr>
            <a:endParaRPr lang="en-US" sz="3800" dirty="0" smtClean="0">
              <a:latin typeface="Bookman Old Style" pitchFamily="18" charset="0"/>
            </a:endParaRPr>
          </a:p>
          <a:p>
            <a:pPr>
              <a:buNone/>
            </a:pPr>
            <a:endParaRPr lang="en-US" sz="2800" dirty="0">
              <a:latin typeface="Bookman Old Style" pitchFamily="18" charset="0"/>
            </a:endParaRP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lnSpcReduction="10000"/>
          </a:bodyPr>
          <a:lstStyle/>
          <a:p>
            <a:pPr>
              <a:buNone/>
            </a:pPr>
            <a:r>
              <a:rPr lang="en-US" sz="3800" b="1" dirty="0" smtClean="0">
                <a:latin typeface="Bookman Old Style" pitchFamily="18" charset="0"/>
              </a:rPr>
              <a:t>Word meanings/Phrases</a:t>
            </a:r>
            <a:r>
              <a:rPr lang="en-US" sz="3800" dirty="0" smtClean="0">
                <a:latin typeface="Bookman Old Style" pitchFamily="18" charset="0"/>
              </a:rPr>
              <a:t> </a:t>
            </a:r>
          </a:p>
          <a:p>
            <a:pPr>
              <a:buNone/>
            </a:pPr>
            <a:r>
              <a:rPr lang="en-US" sz="3800" dirty="0" err="1" smtClean="0">
                <a:solidFill>
                  <a:srgbClr val="002060"/>
                </a:solidFill>
                <a:latin typeface="Bookman Old Style" pitchFamily="18" charset="0"/>
              </a:rPr>
              <a:t>Trillings</a:t>
            </a:r>
            <a:r>
              <a:rPr lang="en-US" sz="3800" dirty="0" smtClean="0">
                <a:solidFill>
                  <a:srgbClr val="002060"/>
                </a:solidFill>
                <a:latin typeface="Bookman Old Style" pitchFamily="18" charset="0"/>
              </a:rPr>
              <a:t> - </a:t>
            </a:r>
            <a:r>
              <a:rPr lang="en-US" sz="3800" dirty="0" smtClean="0">
                <a:latin typeface="Bookman Old Style" pitchFamily="18" charset="0"/>
              </a:rPr>
              <a:t>confused noise </a:t>
            </a:r>
          </a:p>
          <a:p>
            <a:pPr>
              <a:buNone/>
            </a:pPr>
            <a:r>
              <a:rPr lang="en-US" sz="3800" dirty="0" smtClean="0">
                <a:solidFill>
                  <a:srgbClr val="002060"/>
                </a:solidFill>
                <a:latin typeface="Bookman Old Style" pitchFamily="18" charset="0"/>
              </a:rPr>
              <a:t>Trembles –</a:t>
            </a:r>
            <a:r>
              <a:rPr lang="en-US" sz="3800" dirty="0" smtClean="0">
                <a:latin typeface="Bookman Old Style" pitchFamily="18" charset="0"/>
              </a:rPr>
              <a:t> shakes  </a:t>
            </a:r>
          </a:p>
          <a:p>
            <a:pPr>
              <a:buNone/>
            </a:pPr>
            <a:r>
              <a:rPr lang="en-US" sz="3800" dirty="0" smtClean="0">
                <a:solidFill>
                  <a:srgbClr val="002060"/>
                </a:solidFill>
                <a:latin typeface="Bookman Old Style" pitchFamily="18" charset="0"/>
              </a:rPr>
              <a:t>Stokes –</a:t>
            </a:r>
            <a:r>
              <a:rPr lang="en-US" sz="3800" dirty="0" smtClean="0">
                <a:latin typeface="Bookman Old Style" pitchFamily="18" charset="0"/>
              </a:rPr>
              <a:t> Arouses the noise</a:t>
            </a:r>
          </a:p>
          <a:p>
            <a:pPr>
              <a:buNone/>
            </a:pPr>
            <a:r>
              <a:rPr lang="en-US" sz="3800" dirty="0" smtClean="0">
                <a:solidFill>
                  <a:srgbClr val="002060"/>
                </a:solidFill>
                <a:latin typeface="Bookman Old Style" pitchFamily="18" charset="0"/>
              </a:rPr>
              <a:t>Flirts -</a:t>
            </a:r>
            <a:r>
              <a:rPr lang="en-US" sz="3800" dirty="0" smtClean="0">
                <a:latin typeface="Bookman Old Style" pitchFamily="18" charset="0"/>
              </a:rPr>
              <a:t> flies out suddenly</a:t>
            </a:r>
          </a:p>
          <a:p>
            <a:pPr>
              <a:buNone/>
            </a:pPr>
            <a:r>
              <a:rPr lang="en-US" sz="3800" dirty="0" smtClean="0">
                <a:solidFill>
                  <a:srgbClr val="002060"/>
                </a:solidFill>
                <a:latin typeface="Bookman Old Style" pitchFamily="18" charset="0"/>
              </a:rPr>
              <a:t>Barred -</a:t>
            </a:r>
            <a:r>
              <a:rPr lang="en-US" sz="3800" dirty="0" smtClean="0">
                <a:latin typeface="Bookman Old Style" pitchFamily="18" charset="0"/>
              </a:rPr>
              <a:t> With several stripes</a:t>
            </a:r>
          </a:p>
          <a:p>
            <a:pPr>
              <a:buNone/>
            </a:pPr>
            <a:r>
              <a:rPr lang="en-US" sz="3800" dirty="0" smtClean="0">
                <a:solidFill>
                  <a:srgbClr val="002060"/>
                </a:solidFill>
                <a:latin typeface="Bookman Old Style" pitchFamily="18" charset="0"/>
              </a:rPr>
              <a:t>Eerie -</a:t>
            </a:r>
            <a:r>
              <a:rPr lang="en-US" sz="3800" dirty="0" smtClean="0">
                <a:latin typeface="Bookman Old Style" pitchFamily="18" charset="0"/>
              </a:rPr>
              <a:t> Strange </a:t>
            </a:r>
          </a:p>
          <a:p>
            <a:pPr>
              <a:buNone/>
            </a:pPr>
            <a:r>
              <a:rPr lang="en-US" sz="3800" dirty="0" smtClean="0">
                <a:solidFill>
                  <a:srgbClr val="002060"/>
                </a:solidFill>
                <a:latin typeface="Bookman Old Style" pitchFamily="18" charset="0"/>
              </a:rPr>
              <a:t>Subsides -</a:t>
            </a:r>
            <a:r>
              <a:rPr lang="en-US" sz="3800" dirty="0" smtClean="0">
                <a:latin typeface="Bookman Old Style" pitchFamily="18" charset="0"/>
              </a:rPr>
              <a:t> returns </a:t>
            </a:r>
          </a:p>
          <a:p>
            <a:pPr>
              <a:buNone/>
            </a:pPr>
            <a:endParaRPr lang="en-US" sz="2800" dirty="0">
              <a:latin typeface="Bookman Old Style" pitchFamily="18" charset="0"/>
            </a:endParaRP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2971800"/>
            <a:ext cx="8229600" cy="1143000"/>
          </a:xfrm>
        </p:spPr>
        <p:txBody>
          <a:bodyPr>
            <a:normAutofit lnSpcReduction="10000"/>
          </a:bodyPr>
          <a:lstStyle/>
          <a:p>
            <a:pPr algn="ctr">
              <a:buNone/>
            </a:pPr>
            <a:r>
              <a:rPr lang="en-US" dirty="0" smtClean="0">
                <a:latin typeface="Bookman Old Style" pitchFamily="18" charset="0"/>
              </a:rPr>
              <a:t>	</a:t>
            </a:r>
            <a:r>
              <a:rPr lang="en-US" sz="7200" b="1" dirty="0" smtClean="0">
                <a:solidFill>
                  <a:srgbClr val="002060"/>
                </a:solidFill>
                <a:latin typeface="Bookman Old Style" pitchFamily="18" charset="0"/>
              </a:rPr>
              <a:t>THANK YOU</a:t>
            </a:r>
            <a:endParaRPr lang="en-US" b="1" dirty="0" smtClean="0">
              <a:solidFill>
                <a:srgbClr val="002060"/>
              </a:solidFill>
              <a:latin typeface="Bookman Old Style" pitchFamily="18" charset="0"/>
            </a:endParaRPr>
          </a:p>
          <a:p>
            <a:endParaRPr lang="en-US" dirty="0"/>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136</Words>
  <Application>Microsoft Office PowerPoint</Application>
  <PresentationFormat>On-screen Show (4:3)</PresentationFormat>
  <Paragraphs>58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ATOMIC ENERGY EDUCATION SOCIETY</vt:lpstr>
      <vt:lpstr>CHAPTER-02  THE LABURNUM TOP                                                   -TED HUGHES</vt:lpstr>
      <vt:lpstr>CHAPTER-02  THE LABURNUM TOP                                                   -TED HUGHES</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ATOMIC ENERGY CENTRAL SCHOOL</dc:title>
  <dc:creator>user</dc:creator>
  <cp:lastModifiedBy>user</cp:lastModifiedBy>
  <cp:revision>26</cp:revision>
  <dcterms:created xsi:type="dcterms:W3CDTF">2006-08-16T00:00:00Z</dcterms:created>
  <dcterms:modified xsi:type="dcterms:W3CDTF">2020-07-17T07:21:57Z</dcterms:modified>
</cp:coreProperties>
</file>