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4" d="100"/>
          <a:sy n="54" d="100"/>
        </p:scale>
        <p:origin x="-78" y="-4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CEE8D1E7-0157-4125-BA64-29469A8159A0}" type="datetimeFigureOut">
              <a:rPr lang="en-US" smtClean="0"/>
              <a:pPr/>
              <a:t>24-Sep-20</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1F54A08-372F-4981-BF32-B9FB0B23925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EE8D1E7-0157-4125-BA64-29469A8159A0}" type="datetimeFigureOut">
              <a:rPr lang="en-US" smtClean="0"/>
              <a:pPr/>
              <a:t>24-Sep-20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1F54A08-372F-4981-BF32-B9FB0B23925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EE8D1E7-0157-4125-BA64-29469A8159A0}" type="datetimeFigureOut">
              <a:rPr lang="en-US" smtClean="0"/>
              <a:pPr/>
              <a:t>24-Sep-20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1F54A08-372F-4981-BF32-B9FB0B23925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EE8D1E7-0157-4125-BA64-29469A8159A0}" type="datetimeFigureOut">
              <a:rPr lang="en-US" smtClean="0"/>
              <a:pPr/>
              <a:t>24-Sep-20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1F54A08-372F-4981-BF32-B9FB0B23925F}"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EE8D1E7-0157-4125-BA64-29469A8159A0}" type="datetimeFigureOut">
              <a:rPr lang="en-US" smtClean="0"/>
              <a:pPr/>
              <a:t>24-Sep-20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1F54A08-372F-4981-BF32-B9FB0B23925F}"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EE8D1E7-0157-4125-BA64-29469A8159A0}" type="datetimeFigureOut">
              <a:rPr lang="en-US" smtClean="0"/>
              <a:pPr/>
              <a:t>24-Sep-20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1F54A08-372F-4981-BF32-B9FB0B23925F}"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EE8D1E7-0157-4125-BA64-29469A8159A0}" type="datetimeFigureOut">
              <a:rPr lang="en-US" smtClean="0"/>
              <a:pPr/>
              <a:t>24-Sep-20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1F54A08-372F-4981-BF32-B9FB0B23925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EE8D1E7-0157-4125-BA64-29469A8159A0}" type="datetimeFigureOut">
              <a:rPr lang="en-US" smtClean="0"/>
              <a:pPr/>
              <a:t>24-Sep-20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1F54A08-372F-4981-BF32-B9FB0B23925F}"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EE8D1E7-0157-4125-BA64-29469A8159A0}" type="datetimeFigureOut">
              <a:rPr lang="en-US" smtClean="0"/>
              <a:pPr/>
              <a:t>24-Sep-20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1F54A08-372F-4981-BF32-B9FB0B23925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CEE8D1E7-0157-4125-BA64-29469A8159A0}" type="datetimeFigureOut">
              <a:rPr lang="en-US" smtClean="0"/>
              <a:pPr/>
              <a:t>24-Sep-20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1F54A08-372F-4981-BF32-B9FB0B23925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CEE8D1E7-0157-4125-BA64-29469A8159A0}" type="datetimeFigureOut">
              <a:rPr lang="en-US" smtClean="0"/>
              <a:pPr/>
              <a:t>24-Sep-20</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1F54A08-372F-4981-BF32-B9FB0B23925F}"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CEE8D1E7-0157-4125-BA64-29469A8159A0}" type="datetimeFigureOut">
              <a:rPr lang="en-US" smtClean="0"/>
              <a:pPr/>
              <a:t>24-Sep-20</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1F54A08-372F-4981-BF32-B9FB0B23925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i-IN" dirty="0" smtClean="0"/>
              <a:t>निबंध</a:t>
            </a:r>
            <a:br>
              <a:rPr lang="hi-IN" dirty="0" smtClean="0"/>
            </a:br>
            <a:r>
              <a:rPr lang="hi-IN" sz="2800" dirty="0" smtClean="0"/>
              <a:t>मॉड्यूल-1 </a:t>
            </a:r>
            <a:endParaRPr lang="en-US" sz="2800" dirty="0"/>
          </a:p>
        </p:txBody>
      </p:sp>
      <p:sp>
        <p:nvSpPr>
          <p:cNvPr id="3" name="Subtitle 2"/>
          <p:cNvSpPr>
            <a:spLocks noGrp="1"/>
          </p:cNvSpPr>
          <p:nvPr>
            <p:ph type="subTitle" idx="1"/>
          </p:nvPr>
        </p:nvSpPr>
        <p:spPr/>
        <p:txBody>
          <a:bodyPr>
            <a:normAutofit fontScale="70000" lnSpcReduction="20000"/>
          </a:bodyPr>
          <a:lstStyle/>
          <a:p>
            <a:r>
              <a:rPr lang="hi-IN" b="1" dirty="0" smtClean="0"/>
              <a:t>द्वारा-</a:t>
            </a:r>
          </a:p>
          <a:p>
            <a:r>
              <a:rPr lang="hi-IN" b="1" dirty="0"/>
              <a:t>संतोष </a:t>
            </a:r>
            <a:r>
              <a:rPr lang="hi-IN" b="1" dirty="0" smtClean="0"/>
              <a:t>कुमार खरवाल</a:t>
            </a:r>
          </a:p>
          <a:p>
            <a:r>
              <a:rPr lang="hi-IN" b="1" dirty="0"/>
              <a:t>प्रशिक्षित </a:t>
            </a:r>
            <a:r>
              <a:rPr lang="hi-IN" b="1" dirty="0" smtClean="0"/>
              <a:t>स्नातकोत्तर शिक्षक(हिन्दी)</a:t>
            </a:r>
          </a:p>
          <a:p>
            <a:r>
              <a:rPr lang="hi-IN" b="1" dirty="0"/>
              <a:t>परमाणु </a:t>
            </a:r>
            <a:r>
              <a:rPr lang="hi-IN" b="1" dirty="0" smtClean="0"/>
              <a:t>ऊर्जा केन्द्रीय विद्यालय-2, जादुगोड़ा </a:t>
            </a:r>
            <a:endParaRPr lang="en-US" b="1"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hi-IN" dirty="0" smtClean="0"/>
              <a:t>हिन्दी का ‘निबंध’ शब्द अँग्रेजी शब्द का अनुवाद है। अँग्रेजी का ‘Essay’ शब्द फ्रेंच ‘Essai’ से बना है। Essai का अर्थ होता है- To attemp अर्थात ‘प्रयास करना’। ‘Essay’ में ‘Essayist’अपने व्यक्तित्त्व को अभिव्यक्त करता है, अर्थात ‘निबंध’ में ‘निबंधकार’ अपने सहज,स्वाभाविक रूप को पाठक के सामने प्रकट करता है। </a:t>
            </a:r>
            <a:endParaRPr lang="en-US" dirty="0"/>
          </a:p>
        </p:txBody>
      </p:sp>
      <p:sp>
        <p:nvSpPr>
          <p:cNvPr id="2" name="Title 1"/>
          <p:cNvSpPr>
            <a:spLocks noGrp="1"/>
          </p:cNvSpPr>
          <p:nvPr>
            <p:ph type="title"/>
          </p:nvPr>
        </p:nvSpPr>
        <p:spPr/>
        <p:txBody>
          <a:bodyPr/>
          <a:lstStyle/>
          <a:p>
            <a:r>
              <a:rPr lang="hi-IN" dirty="0" smtClean="0"/>
              <a:t>निबंध का अर्थ</a:t>
            </a:r>
            <a:endParaRPr lang="en-US" dirty="0"/>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B0F0"/>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hi-IN" dirty="0" smtClean="0"/>
              <a:t>निबंध साहित्य की एक महत्त्वपूर्ण विधा है। निबंध के माध्यम से व्यक्ति के ज्ञान,अनुभव, विचार और भाव अभिव्यक्त होते हैं।प्रत्येक व्यक्ति जीवन में विभिन्न अनुभव प्राप्त करता है। वह भिन्न-भिन्न विषयों का अध्ययन करता है। उसके ज्ञान का क्षेत्र असीम होता है। इन सबके आधार पर ही निबंध लिखे जाते हैं। इसलिए निबंधों के विषयों की भी कोई सीमा नहीं होती। </a:t>
            </a:r>
            <a:endParaRPr lang="en-US" dirty="0"/>
          </a:p>
        </p:txBody>
      </p:sp>
      <p:sp>
        <p:nvSpPr>
          <p:cNvPr id="2" name="Title 1"/>
          <p:cNvSpPr>
            <a:spLocks noGrp="1"/>
          </p:cNvSpPr>
          <p:nvPr>
            <p:ph type="title"/>
          </p:nvPr>
        </p:nvSpPr>
        <p:spPr/>
        <p:txBody>
          <a:bodyPr/>
          <a:lstStyle/>
          <a:p>
            <a:r>
              <a:rPr lang="hi-IN" dirty="0"/>
              <a:t>निबंध </a:t>
            </a:r>
            <a:r>
              <a:rPr lang="hi-IN" dirty="0" smtClean="0"/>
              <a:t>क्या है? </a:t>
            </a:r>
            <a:endParaRPr lang="en-US" dirty="0"/>
          </a:p>
        </p:txBody>
      </p:sp>
    </p:spTree>
  </p:cSld>
  <p:clrMapOvr>
    <a:masterClrMapping/>
  </p:clrMapOvr>
  <p:transition>
    <p:zoom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hi-IN" dirty="0" smtClean="0"/>
              <a:t>निबंध वह रचना है जिसमें किसी विशिष्ट विषय से संबंधित तर्कसंगत विचार परस्पर गुंथे हुए हों। </a:t>
            </a:r>
          </a:p>
          <a:p>
            <a:r>
              <a:rPr lang="hi-IN" dirty="0"/>
              <a:t>निबंध </a:t>
            </a:r>
            <a:r>
              <a:rPr lang="hi-IN" dirty="0" smtClean="0"/>
              <a:t>किसी भी विषय पर अथवा किसी विषय के एक अंग पर लिखित मर्यादित आकार की रचना है। </a:t>
            </a:r>
          </a:p>
          <a:p>
            <a:r>
              <a:rPr lang="hi-IN" dirty="0"/>
              <a:t>निबंध </a:t>
            </a:r>
            <a:r>
              <a:rPr lang="hi-IN" dirty="0" smtClean="0"/>
              <a:t>नामक रचना में किसी विशेष विषय से संबंधित विचारों,भावों,शब्दों का एक सूत्रता अर्थात तारतम्य में समायोजित किया जाता है। </a:t>
            </a:r>
            <a:endParaRPr lang="en-US" dirty="0"/>
          </a:p>
        </p:txBody>
      </p:sp>
      <p:sp>
        <p:nvSpPr>
          <p:cNvPr id="2" name="Title 1"/>
          <p:cNvSpPr>
            <a:spLocks noGrp="1"/>
          </p:cNvSpPr>
          <p:nvPr>
            <p:ph type="title"/>
          </p:nvPr>
        </p:nvSpPr>
        <p:spPr/>
        <p:txBody>
          <a:bodyPr/>
          <a:lstStyle/>
          <a:p>
            <a:r>
              <a:rPr lang="hi-IN" dirty="0"/>
              <a:t>निबंध </a:t>
            </a:r>
            <a:r>
              <a:rPr lang="hi-IN" dirty="0" smtClean="0"/>
              <a:t>की परिभाषा </a:t>
            </a:r>
            <a:endParaRPr lang="en-US" dirty="0"/>
          </a:p>
        </p:txBody>
      </p:sp>
    </p:spTree>
  </p:cSld>
  <p:clrMapOvr>
    <a:masterClrMapping/>
  </p:clrMapOvr>
  <p:transition>
    <p:pull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hi-IN" dirty="0" smtClean="0"/>
              <a:t>निबंध की चार प्रमुख विशेषताएँ हैं-</a:t>
            </a:r>
          </a:p>
          <a:p>
            <a:r>
              <a:rPr lang="hi-IN" dirty="0" smtClean="0"/>
              <a:t>(क) व्यक्तित्व का प्रकाशन</a:t>
            </a:r>
          </a:p>
          <a:p>
            <a:r>
              <a:rPr lang="hi-IN" dirty="0" smtClean="0"/>
              <a:t>(ख) संक्षिप्तता </a:t>
            </a:r>
          </a:p>
          <a:p>
            <a:r>
              <a:rPr lang="hi-IN" dirty="0" smtClean="0"/>
              <a:t>(ग) एकसूत्रता </a:t>
            </a:r>
          </a:p>
          <a:p>
            <a:r>
              <a:rPr lang="hi-IN" dirty="0" smtClean="0"/>
              <a:t>(घ) अन्विति का प्रभाव </a:t>
            </a:r>
            <a:endParaRPr lang="en-US" dirty="0"/>
          </a:p>
        </p:txBody>
      </p:sp>
      <p:sp>
        <p:nvSpPr>
          <p:cNvPr id="2" name="Title 1"/>
          <p:cNvSpPr>
            <a:spLocks noGrp="1"/>
          </p:cNvSpPr>
          <p:nvPr>
            <p:ph type="title"/>
          </p:nvPr>
        </p:nvSpPr>
        <p:spPr/>
        <p:txBody>
          <a:bodyPr/>
          <a:lstStyle/>
          <a:p>
            <a:r>
              <a:rPr lang="hi-IN" dirty="0" smtClean="0"/>
              <a:t>निबंध की विशेषताएँ</a:t>
            </a:r>
            <a:endParaRPr lang="en-US" dirty="0"/>
          </a:p>
        </p:txBody>
      </p:sp>
    </p:spTree>
  </p:cSld>
  <p:clrMapOvr>
    <a:masterClrMapping/>
  </p:clrMapOvr>
  <p:transition>
    <p:pul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hi-IN" dirty="0" smtClean="0"/>
              <a:t>1॰ विचार प्रधान निबंध: इनमें विभिन्न विषयों का विश्लेषण किया जाता है।इस प्रकार के निबंधों में विचारों की प्रधानता होती है। </a:t>
            </a:r>
          </a:p>
          <a:p>
            <a:r>
              <a:rPr lang="hi-IN" dirty="0" smtClean="0"/>
              <a:t>2॰ वर्णन प्रधान निबंध : इन निबंधों में किसी वस्तु,व्यक्ति,स्थान,मेले,प्राकृतिक दृश्य त्योहार आदि का वर्णन किया जाता है। </a:t>
            </a:r>
          </a:p>
          <a:p>
            <a:r>
              <a:rPr lang="hi-IN" dirty="0" smtClean="0"/>
              <a:t>3॰ भाव प्रधान निबंध: इन निबंधों में भावों की प्रधानता रहती है। इनमें अहिंसा,आतंकवाद,संस्कार,सत्संगति, विश्व-बंधुत्व,मानवता,संस्कृति आदि विषयों का वर्णन किया जाता है। </a:t>
            </a:r>
            <a:endParaRPr lang="en-US" dirty="0"/>
          </a:p>
        </p:txBody>
      </p:sp>
      <p:sp>
        <p:nvSpPr>
          <p:cNvPr id="2" name="Title 1"/>
          <p:cNvSpPr>
            <a:spLocks noGrp="1"/>
          </p:cNvSpPr>
          <p:nvPr>
            <p:ph type="title"/>
          </p:nvPr>
        </p:nvSpPr>
        <p:spPr/>
        <p:txBody>
          <a:bodyPr>
            <a:normAutofit fontScale="90000"/>
          </a:bodyPr>
          <a:lstStyle/>
          <a:p>
            <a:r>
              <a:rPr lang="hi-IN" dirty="0" smtClean="0"/>
              <a:t>निबंधों के भेद </a:t>
            </a:r>
            <a:br>
              <a:rPr lang="hi-IN" dirty="0" smtClean="0"/>
            </a:br>
            <a:endParaRPr lang="en-US" dirty="0"/>
          </a:p>
        </p:txBody>
      </p:sp>
    </p:spTree>
  </p:cSld>
  <p:clrMapOvr>
    <a:masterClrMapping/>
  </p:clrMapOvr>
  <p:transition>
    <p:pull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r>
              <a:rPr lang="hi-IN" sz="5400" dirty="0" smtClean="0"/>
              <a:t>भूमिका( Introduction) </a:t>
            </a:r>
          </a:p>
          <a:p>
            <a:r>
              <a:rPr lang="hi-IN" sz="5400" dirty="0" smtClean="0"/>
              <a:t>विषय-वस्तु(Subject Matter)</a:t>
            </a:r>
          </a:p>
          <a:p>
            <a:r>
              <a:rPr lang="hi-IN" sz="5400" dirty="0" smtClean="0"/>
              <a:t>विषय-विस्तार(</a:t>
            </a:r>
            <a:r>
              <a:rPr lang="hi-IN" sz="4000" dirty="0" smtClean="0"/>
              <a:t>Expansion of Topic) </a:t>
            </a:r>
            <a:endParaRPr lang="hi-IN" sz="5400" dirty="0" smtClean="0"/>
          </a:p>
          <a:p>
            <a:r>
              <a:rPr lang="hi-IN" sz="5400" dirty="0"/>
              <a:t>उपसंहार </a:t>
            </a:r>
            <a:r>
              <a:rPr lang="hi-IN" sz="5400" dirty="0" smtClean="0"/>
              <a:t>(Conclusion)</a:t>
            </a:r>
            <a:endParaRPr lang="en-US" sz="5400" dirty="0"/>
          </a:p>
        </p:txBody>
      </p:sp>
      <p:sp>
        <p:nvSpPr>
          <p:cNvPr id="2" name="Title 1"/>
          <p:cNvSpPr>
            <a:spLocks noGrp="1"/>
          </p:cNvSpPr>
          <p:nvPr>
            <p:ph type="title"/>
          </p:nvPr>
        </p:nvSpPr>
        <p:spPr/>
        <p:txBody>
          <a:bodyPr/>
          <a:lstStyle/>
          <a:p>
            <a:r>
              <a:rPr lang="hi-IN" dirty="0" smtClean="0"/>
              <a:t>निबंध के अंग </a:t>
            </a:r>
            <a:endParaRPr lang="en-US" dirty="0"/>
          </a:p>
        </p:txBody>
      </p:sp>
    </p:spTree>
  </p:cSld>
  <p:clrMapOvr>
    <a:masterClrMapping/>
  </p:clrMapOvr>
  <p:transition>
    <p:pull dir="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4.bp.blogspot.com/-jYryuvepThc/Ua8hNdoMGkI/AAAAAAAAAB8/UssXYKBxvKA/s320/image_1362049561077925.jpg"/>
          <p:cNvPicPr>
            <a:picLocks noChangeAspect="1" noChangeArrowheads="1"/>
          </p:cNvPicPr>
          <p:nvPr/>
        </p:nvPicPr>
        <p:blipFill>
          <a:blip r:embed="rId2" cstate="print"/>
          <a:srcRect/>
          <a:stretch>
            <a:fillRect/>
          </a:stretch>
        </p:blipFill>
        <p:spPr bwMode="auto">
          <a:xfrm>
            <a:off x="0" y="0"/>
            <a:ext cx="9144000" cy="6934200"/>
          </a:xfrm>
          <a:prstGeom prst="rect">
            <a:avLst/>
          </a:prstGeom>
          <a:noFill/>
        </p:spPr>
      </p:pic>
    </p:spTree>
  </p:cSld>
  <p:clrMapOvr>
    <a:masterClrMapping/>
  </p:clrMapOvr>
  <p:transition>
    <p:wheel spokes="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56</TotalTime>
  <Words>341</Words>
  <Application>Microsoft Office PowerPoint</Application>
  <PresentationFormat>On-screen Show (4:3)</PresentationFormat>
  <Paragraphs>28</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Concourse</vt:lpstr>
      <vt:lpstr>निबंध मॉड्यूल-1 </vt:lpstr>
      <vt:lpstr>निबंध का अर्थ</vt:lpstr>
      <vt:lpstr>निबंध क्या है? </vt:lpstr>
      <vt:lpstr>निबंध की परिभाषा </vt:lpstr>
      <vt:lpstr>निबंध की विशेषताएँ</vt:lpstr>
      <vt:lpstr>निबंधों के भेद  </vt:lpstr>
      <vt:lpstr>निबंध के अंग </vt:lpstr>
      <vt:lpstr>Slide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निबंध मॉड्यूल-1</dc:title>
  <dc:creator>home</dc:creator>
  <cp:lastModifiedBy>admin</cp:lastModifiedBy>
  <cp:revision>12</cp:revision>
  <dcterms:created xsi:type="dcterms:W3CDTF">2020-08-02T04:43:06Z</dcterms:created>
  <dcterms:modified xsi:type="dcterms:W3CDTF">2020-09-24T06:37:00Z</dcterms:modified>
</cp:coreProperties>
</file>