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7" r:id="rId3"/>
    <p:sldId id="290" r:id="rId4"/>
    <p:sldId id="288" r:id="rId5"/>
    <p:sldId id="289" r:id="rId6"/>
    <p:sldId id="291" r:id="rId7"/>
    <p:sldId id="281" r:id="rId8"/>
    <p:sldId id="292" r:id="rId9"/>
    <p:sldId id="27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17-Jul-20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17-Jul-20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17-Jul-20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17-Jul-20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17-Jul-20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17-Jul-20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17-Jul-20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17-Jul-20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533400"/>
            <a:ext cx="7620000" cy="612775"/>
          </a:xfrm>
        </p:spPr>
        <p:txBody>
          <a:bodyPr>
            <a:normAutofit/>
          </a:bodyPr>
          <a:lstStyle/>
          <a:p>
            <a:r>
              <a:rPr lang="en-US" sz="3200" b="1" dirty="0" smtClean="0"/>
              <a:t>ATOMIC ENERGY EDUCATION SOCIETY</a:t>
            </a:r>
            <a:endParaRPr lang="en-US" sz="3200" b="1" dirty="0"/>
          </a:p>
        </p:txBody>
      </p:sp>
      <p:sp>
        <p:nvSpPr>
          <p:cNvPr id="3" name="Subtitle 2"/>
          <p:cNvSpPr>
            <a:spLocks noGrp="1"/>
          </p:cNvSpPr>
          <p:nvPr>
            <p:ph type="subTitle" idx="1"/>
          </p:nvPr>
        </p:nvSpPr>
        <p:spPr>
          <a:xfrm>
            <a:off x="762000" y="2514600"/>
            <a:ext cx="7848600" cy="1752600"/>
          </a:xfrm>
        </p:spPr>
        <p:txBody>
          <a:bodyPr>
            <a:normAutofit/>
          </a:bodyPr>
          <a:lstStyle/>
          <a:p>
            <a:r>
              <a:rPr lang="en-US" sz="2800" b="1" dirty="0" smtClean="0">
                <a:solidFill>
                  <a:schemeClr val="tx1"/>
                </a:solidFill>
                <a:latin typeface="Bookman Old Style" pitchFamily="18" charset="0"/>
              </a:rPr>
              <a:t>CHAPTER-01</a:t>
            </a:r>
            <a:br>
              <a:rPr lang="en-US" sz="2800" b="1" dirty="0" smtClean="0">
                <a:solidFill>
                  <a:schemeClr val="tx1"/>
                </a:solidFill>
                <a:latin typeface="Bookman Old Style" pitchFamily="18" charset="0"/>
              </a:rPr>
            </a:br>
            <a:r>
              <a:rPr lang="en-US" sz="2800" b="1" dirty="0" smtClean="0">
                <a:solidFill>
                  <a:schemeClr val="tx1"/>
                </a:solidFill>
                <a:latin typeface="Bookman Old Style" pitchFamily="18" charset="0"/>
              </a:rPr>
              <a:t>The summer of the beautiful white horse </a:t>
            </a:r>
            <a:endParaRPr lang="en-US" sz="2800" dirty="0" smtClean="0">
              <a:solidFill>
                <a:schemeClr val="tx1"/>
              </a:solidFill>
              <a:latin typeface="Bookman Old Style" pitchFamily="18" charset="0"/>
            </a:endParaRPr>
          </a:p>
          <a:p>
            <a:r>
              <a:rPr lang="en-US" sz="2800" b="1" dirty="0" smtClean="0">
                <a:solidFill>
                  <a:schemeClr val="tx1"/>
                </a:solidFill>
                <a:latin typeface="Bookman Old Style" pitchFamily="18" charset="0"/>
              </a:rPr>
              <a:t>                                     -William Saroyan</a:t>
            </a:r>
            <a:endParaRPr lang="en-US" sz="2800" dirty="0" smtClean="0">
              <a:solidFill>
                <a:schemeClr val="tx1"/>
              </a:solidFill>
              <a:latin typeface="Bookman Old Style" pitchFamily="18" charset="0"/>
            </a:endParaRPr>
          </a:p>
          <a:p>
            <a:endParaRPr lang="en-US" sz="2800" b="1" dirty="0">
              <a:solidFill>
                <a:schemeClr val="tx1"/>
              </a:solidFill>
              <a:latin typeface="Bookman Old Style" pitchFamily="18" charset="0"/>
            </a:endParaRPr>
          </a:p>
        </p:txBody>
      </p:sp>
      <p:sp>
        <p:nvSpPr>
          <p:cNvPr id="4" name="TextBox 3"/>
          <p:cNvSpPr txBox="1"/>
          <p:nvPr/>
        </p:nvSpPr>
        <p:spPr>
          <a:xfrm>
            <a:off x="2819400" y="4362555"/>
            <a:ext cx="3505200" cy="523220"/>
          </a:xfrm>
          <a:prstGeom prst="rect">
            <a:avLst/>
          </a:prstGeom>
          <a:noFill/>
        </p:spPr>
        <p:txBody>
          <a:bodyPr wrap="square" rtlCol="0">
            <a:spAutoFit/>
          </a:bodyPr>
          <a:lstStyle/>
          <a:p>
            <a:pPr algn="ctr"/>
            <a:r>
              <a:rPr lang="en-US" sz="2800" b="1" dirty="0" smtClean="0">
                <a:latin typeface="Bookman Old Style" pitchFamily="18" charset="0"/>
              </a:rPr>
              <a:t>MODULE-01/02</a:t>
            </a:r>
            <a:endParaRPr lang="en-US" sz="2800" b="1" dirty="0">
              <a:latin typeface="Bookman Old Style" pitchFamily="18" charset="0"/>
            </a:endParaRPr>
          </a:p>
        </p:txBody>
      </p:sp>
      <p:sp>
        <p:nvSpPr>
          <p:cNvPr id="5" name="TextBox 4"/>
          <p:cNvSpPr txBox="1"/>
          <p:nvPr/>
        </p:nvSpPr>
        <p:spPr>
          <a:xfrm>
            <a:off x="1524000" y="1447800"/>
            <a:ext cx="6096000" cy="954107"/>
          </a:xfrm>
          <a:prstGeom prst="rect">
            <a:avLst/>
          </a:prstGeom>
          <a:noFill/>
        </p:spPr>
        <p:txBody>
          <a:bodyPr wrap="square" rtlCol="0">
            <a:spAutoFit/>
          </a:bodyPr>
          <a:lstStyle/>
          <a:p>
            <a:pPr algn="ctr"/>
            <a:r>
              <a:rPr lang="en-US" sz="2800" b="1" dirty="0" smtClean="0">
                <a:latin typeface="Bookman Old Style" pitchFamily="18" charset="0"/>
              </a:rPr>
              <a:t>SUBJECT – ENGLISH</a:t>
            </a:r>
          </a:p>
          <a:p>
            <a:pPr algn="ctr"/>
            <a:r>
              <a:rPr lang="en-US" sz="2800" b="1" dirty="0" smtClean="0">
                <a:latin typeface="Bookman Old Style" pitchFamily="18" charset="0"/>
              </a:rPr>
              <a:t>CLASS -11 </a:t>
            </a:r>
            <a:endParaRPr lang="en-US" sz="2800" b="1" dirty="0">
              <a:latin typeface="Bookman Old Style" pitchFamily="18" charset="0"/>
            </a:endParaRPr>
          </a:p>
        </p:txBody>
      </p:sp>
      <p:sp>
        <p:nvSpPr>
          <p:cNvPr id="6" name="TextBox 5"/>
          <p:cNvSpPr txBox="1"/>
          <p:nvPr/>
        </p:nvSpPr>
        <p:spPr>
          <a:xfrm>
            <a:off x="3886200" y="5867400"/>
            <a:ext cx="5105400" cy="646331"/>
          </a:xfrm>
          <a:prstGeom prst="rect">
            <a:avLst/>
          </a:prstGeom>
          <a:noFill/>
        </p:spPr>
        <p:txBody>
          <a:bodyPr wrap="square" rtlCol="0">
            <a:spAutoFit/>
          </a:bodyPr>
          <a:lstStyle/>
          <a:p>
            <a:r>
              <a:rPr lang="en-US" b="1" dirty="0" smtClean="0">
                <a:latin typeface="Bookman Old Style" pitchFamily="18" charset="0"/>
              </a:rPr>
              <a:t>Prepared By: </a:t>
            </a:r>
            <a:r>
              <a:rPr lang="en-US" b="1" dirty="0" err="1" smtClean="0">
                <a:latin typeface="Bookman Old Style" pitchFamily="18" charset="0"/>
              </a:rPr>
              <a:t>Mr</a:t>
            </a:r>
            <a:r>
              <a:rPr lang="en-US" b="1" dirty="0" smtClean="0">
                <a:latin typeface="Bookman Old Style" pitchFamily="18" charset="0"/>
              </a:rPr>
              <a:t> F. JAMES (PGT-SS)</a:t>
            </a:r>
          </a:p>
          <a:p>
            <a:r>
              <a:rPr lang="en-US" b="1" dirty="0" smtClean="0">
                <a:latin typeface="Bookman Old Style" pitchFamily="18" charset="0"/>
              </a:rPr>
              <a:t>AECS-1, JADUGUDA</a:t>
            </a:r>
            <a:endParaRPr lang="en-US" b="1" dirty="0">
              <a:latin typeface="Bookman Old Style" pitchFamily="18" charset="0"/>
            </a:endParaRPr>
          </a:p>
        </p:txBody>
      </p:sp>
    </p:spTree>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752600"/>
          </a:xfrm>
        </p:spPr>
        <p:txBody>
          <a:bodyPr>
            <a:normAutofit fontScale="90000"/>
          </a:bodyPr>
          <a:lstStyle/>
          <a:p>
            <a:r>
              <a:rPr lang="en-US" sz="3100" b="1" dirty="0" smtClean="0">
                <a:latin typeface="Bookman Old Style" pitchFamily="18" charset="0"/>
              </a:rPr>
              <a:t>CHAPTER-01 </a:t>
            </a:r>
            <a:br>
              <a:rPr lang="en-US" sz="3100" b="1" dirty="0" smtClean="0">
                <a:latin typeface="Bookman Old Style" pitchFamily="18" charset="0"/>
              </a:rPr>
            </a:br>
            <a:r>
              <a:rPr lang="en-US" sz="3200" b="1" dirty="0" smtClean="0">
                <a:latin typeface="Bookman Old Style" pitchFamily="18" charset="0"/>
              </a:rPr>
              <a:t>The summer of the beautiful white horse </a:t>
            </a:r>
            <a:r>
              <a:rPr lang="en-US" sz="3200" dirty="0" smtClean="0">
                <a:latin typeface="Bookman Old Style" pitchFamily="18" charset="0"/>
              </a:rPr>
              <a:t/>
            </a:r>
            <a:br>
              <a:rPr lang="en-US" sz="3200" dirty="0" smtClean="0">
                <a:latin typeface="Bookman Old Style" pitchFamily="18" charset="0"/>
              </a:rPr>
            </a:br>
            <a:r>
              <a:rPr lang="en-US" sz="3200" b="1" dirty="0" smtClean="0">
                <a:latin typeface="Bookman Old Style" pitchFamily="18" charset="0"/>
              </a:rPr>
              <a:t>                                     -William Saroyan</a:t>
            </a:r>
            <a:endParaRPr lang="en-US" b="1" dirty="0">
              <a:latin typeface="Bookman Old Style" pitchFamily="18" charset="0"/>
            </a:endParaRPr>
          </a:p>
        </p:txBody>
      </p:sp>
      <p:sp>
        <p:nvSpPr>
          <p:cNvPr id="3" name="Content Placeholder 2"/>
          <p:cNvSpPr>
            <a:spLocks noGrp="1"/>
          </p:cNvSpPr>
          <p:nvPr>
            <p:ph idx="1"/>
          </p:nvPr>
        </p:nvSpPr>
        <p:spPr>
          <a:xfrm>
            <a:off x="381000" y="1981200"/>
            <a:ext cx="8229600" cy="4267200"/>
          </a:xfrm>
        </p:spPr>
        <p:txBody>
          <a:bodyPr>
            <a:normAutofit lnSpcReduction="10000"/>
          </a:bodyPr>
          <a:lstStyle/>
          <a:p>
            <a:pPr>
              <a:buNone/>
            </a:pPr>
            <a:r>
              <a:rPr lang="en-US" b="1" dirty="0" smtClean="0">
                <a:latin typeface="Bookman Old Style" pitchFamily="18" charset="0"/>
              </a:rPr>
              <a:t>Introduction to the lesson</a:t>
            </a:r>
            <a:endParaRPr lang="en-US" dirty="0" smtClean="0">
              <a:latin typeface="Bookman Old Style" pitchFamily="18" charset="0"/>
            </a:endParaRPr>
          </a:p>
          <a:p>
            <a:pPr>
              <a:buNone/>
            </a:pPr>
            <a:r>
              <a:rPr lang="en-US" dirty="0" smtClean="0">
                <a:latin typeface="Bookman Old Style" pitchFamily="18" charset="0"/>
              </a:rPr>
              <a:t>	The </a:t>
            </a:r>
            <a:r>
              <a:rPr lang="en-US" dirty="0" smtClean="0">
                <a:latin typeface="Bookman Old Style" pitchFamily="18" charset="0"/>
              </a:rPr>
              <a:t>writer is William Saroyan. He was an American novelist, playwright and short story writer. He was awarded the Pulitzer prize for drama in 1940 and in 1943 he won the Oscar award for Best story for the film “The Human Comedy”. He died on 18th May 1981 in California USA.</a:t>
            </a:r>
          </a:p>
          <a:p>
            <a:endParaRPr lang="en-US" dirty="0"/>
          </a:p>
        </p:txBody>
      </p:sp>
    </p:spTree>
  </p:cSld>
  <p:clrMapOvr>
    <a:masterClrMapping/>
  </p:clrMapOvr>
  <p:transition spd="slow">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752600"/>
          </a:xfrm>
        </p:spPr>
        <p:txBody>
          <a:bodyPr>
            <a:normAutofit fontScale="90000"/>
          </a:bodyPr>
          <a:lstStyle/>
          <a:p>
            <a:r>
              <a:rPr lang="en-US" sz="3100" b="1" dirty="0" smtClean="0">
                <a:latin typeface="Bookman Old Style" pitchFamily="18" charset="0"/>
              </a:rPr>
              <a:t>CHAPTER-01 </a:t>
            </a:r>
            <a:br>
              <a:rPr lang="en-US" sz="3100" b="1" dirty="0" smtClean="0">
                <a:latin typeface="Bookman Old Style" pitchFamily="18" charset="0"/>
              </a:rPr>
            </a:br>
            <a:r>
              <a:rPr lang="en-US" sz="3200" b="1" dirty="0" smtClean="0">
                <a:latin typeface="Bookman Old Style" pitchFamily="18" charset="0"/>
              </a:rPr>
              <a:t>The summer of the beautiful white horse </a:t>
            </a:r>
            <a:r>
              <a:rPr lang="en-US" sz="3200" dirty="0" smtClean="0">
                <a:latin typeface="Bookman Old Style" pitchFamily="18" charset="0"/>
              </a:rPr>
              <a:t/>
            </a:r>
            <a:br>
              <a:rPr lang="en-US" sz="3200" dirty="0" smtClean="0">
                <a:latin typeface="Bookman Old Style" pitchFamily="18" charset="0"/>
              </a:rPr>
            </a:br>
            <a:r>
              <a:rPr lang="en-US" sz="3200" b="1" dirty="0" smtClean="0">
                <a:latin typeface="Bookman Old Style" pitchFamily="18" charset="0"/>
              </a:rPr>
              <a:t>                                     -William Saroyan</a:t>
            </a:r>
            <a:endParaRPr lang="en-US" b="1" dirty="0">
              <a:latin typeface="Bookman Old Style" pitchFamily="18" charset="0"/>
            </a:endParaRPr>
          </a:p>
        </p:txBody>
      </p:sp>
      <p:pic>
        <p:nvPicPr>
          <p:cNvPr id="1026" name="Picture 2" descr="C:\Users\user\Downloads\White-horse-img-1024x640.jpg"/>
          <p:cNvPicPr>
            <a:picLocks noChangeAspect="1" noChangeArrowheads="1"/>
          </p:cNvPicPr>
          <p:nvPr/>
        </p:nvPicPr>
        <p:blipFill>
          <a:blip r:embed="rId2" cstate="print"/>
          <a:srcRect/>
          <a:stretch>
            <a:fillRect/>
          </a:stretch>
        </p:blipFill>
        <p:spPr bwMode="auto">
          <a:xfrm>
            <a:off x="1219200" y="1981200"/>
            <a:ext cx="6979920" cy="4362450"/>
          </a:xfrm>
          <a:prstGeom prst="rect">
            <a:avLst/>
          </a:prstGeom>
          <a:noFill/>
        </p:spPr>
      </p:pic>
    </p:spTree>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752600"/>
          </a:xfrm>
        </p:spPr>
        <p:txBody>
          <a:bodyPr>
            <a:normAutofit fontScale="90000"/>
          </a:bodyPr>
          <a:lstStyle/>
          <a:p>
            <a:r>
              <a:rPr lang="en-US" sz="3100" b="1" dirty="0" smtClean="0">
                <a:latin typeface="Bookman Old Style" pitchFamily="18" charset="0"/>
              </a:rPr>
              <a:t>CHAPTER-01 </a:t>
            </a:r>
            <a:br>
              <a:rPr lang="en-US" sz="3100" b="1" dirty="0" smtClean="0">
                <a:latin typeface="Bookman Old Style" pitchFamily="18" charset="0"/>
              </a:rPr>
            </a:br>
            <a:r>
              <a:rPr lang="en-US" sz="3200" b="1" dirty="0" smtClean="0">
                <a:latin typeface="Bookman Old Style" pitchFamily="18" charset="0"/>
              </a:rPr>
              <a:t>The summer of the beautiful white horse </a:t>
            </a:r>
            <a:r>
              <a:rPr lang="en-US" sz="3200" dirty="0" smtClean="0">
                <a:latin typeface="Bookman Old Style" pitchFamily="18" charset="0"/>
              </a:rPr>
              <a:t/>
            </a:r>
            <a:br>
              <a:rPr lang="en-US" sz="3200" dirty="0" smtClean="0">
                <a:latin typeface="Bookman Old Style" pitchFamily="18" charset="0"/>
              </a:rPr>
            </a:br>
            <a:r>
              <a:rPr lang="en-US" sz="3200" b="1" dirty="0" smtClean="0">
                <a:latin typeface="Bookman Old Style" pitchFamily="18" charset="0"/>
              </a:rPr>
              <a:t>                                     -William Saroyan</a:t>
            </a:r>
            <a:endParaRPr lang="en-US" b="1" dirty="0">
              <a:latin typeface="Bookman Old Style" pitchFamily="18" charset="0"/>
            </a:endParaRPr>
          </a:p>
        </p:txBody>
      </p:sp>
      <p:sp>
        <p:nvSpPr>
          <p:cNvPr id="3" name="Content Placeholder 2"/>
          <p:cNvSpPr>
            <a:spLocks noGrp="1"/>
          </p:cNvSpPr>
          <p:nvPr>
            <p:ph idx="1"/>
          </p:nvPr>
        </p:nvSpPr>
        <p:spPr>
          <a:xfrm>
            <a:off x="381000" y="2133600"/>
            <a:ext cx="8229600" cy="4114800"/>
          </a:xfrm>
        </p:spPr>
        <p:txBody>
          <a:bodyPr>
            <a:normAutofit fontScale="77500" lnSpcReduction="20000"/>
          </a:bodyPr>
          <a:lstStyle/>
          <a:p>
            <a:pPr algn="just">
              <a:buNone/>
            </a:pPr>
            <a:r>
              <a:rPr lang="en-US" sz="4300" dirty="0" smtClean="0">
                <a:latin typeface="Bookman Old Style" pitchFamily="18" charset="0"/>
              </a:rPr>
              <a:t>	</a:t>
            </a:r>
            <a:r>
              <a:rPr lang="en-US" sz="3600" dirty="0" smtClean="0">
                <a:latin typeface="Bookman Old Style" pitchFamily="18" charset="0"/>
              </a:rPr>
              <a:t>The </a:t>
            </a:r>
            <a:r>
              <a:rPr lang="en-US" sz="3600" dirty="0" smtClean="0">
                <a:latin typeface="Bookman Old Style" pitchFamily="18" charset="0"/>
              </a:rPr>
              <a:t>story is about two poor Armenian boys. They were close friends and cousins. They belonged to the famous </a:t>
            </a:r>
            <a:r>
              <a:rPr lang="en-US" sz="3600" dirty="0" err="1" smtClean="0">
                <a:latin typeface="Bookman Old Style" pitchFamily="18" charset="0"/>
              </a:rPr>
              <a:t>Garoghlanian</a:t>
            </a:r>
            <a:r>
              <a:rPr lang="en-US" sz="3600" dirty="0" smtClean="0">
                <a:latin typeface="Bookman Old Style" pitchFamily="18" charset="0"/>
              </a:rPr>
              <a:t> family which was famous for honesty. </a:t>
            </a:r>
            <a:endParaRPr lang="en-US" sz="3600" dirty="0" smtClean="0">
              <a:latin typeface="Bookman Old Style" pitchFamily="18" charset="0"/>
            </a:endParaRPr>
          </a:p>
          <a:p>
            <a:pPr algn="just">
              <a:buNone/>
            </a:pPr>
            <a:r>
              <a:rPr lang="en-US" sz="3600" dirty="0" smtClean="0">
                <a:latin typeface="Bookman Old Style" pitchFamily="18" charset="0"/>
              </a:rPr>
              <a:t>	</a:t>
            </a:r>
            <a:r>
              <a:rPr lang="en-US" sz="3600" dirty="0" smtClean="0">
                <a:latin typeface="Bookman Old Style" pitchFamily="18" charset="0"/>
              </a:rPr>
              <a:t>Both </a:t>
            </a:r>
            <a:r>
              <a:rPr lang="en-US" sz="3600" dirty="0" smtClean="0">
                <a:latin typeface="Bookman Old Style" pitchFamily="18" charset="0"/>
              </a:rPr>
              <a:t>of them were adventurous by nature. Aram was only nine years old and </a:t>
            </a:r>
            <a:r>
              <a:rPr lang="en-US" sz="3600" dirty="0" err="1" smtClean="0">
                <a:latin typeface="Bookman Old Style" pitchFamily="18" charset="0"/>
              </a:rPr>
              <a:t>Mourad</a:t>
            </a:r>
            <a:r>
              <a:rPr lang="en-US" sz="3600" dirty="0" smtClean="0">
                <a:latin typeface="Bookman Old Style" pitchFamily="18" charset="0"/>
              </a:rPr>
              <a:t> was 13. </a:t>
            </a:r>
            <a:endParaRPr lang="en-US" sz="3600" dirty="0" smtClean="0">
              <a:latin typeface="Bookman Old Style" pitchFamily="18" charset="0"/>
            </a:endParaRPr>
          </a:p>
          <a:p>
            <a:pPr algn="just">
              <a:buNone/>
            </a:pPr>
            <a:r>
              <a:rPr lang="en-US" sz="3600" dirty="0" smtClean="0">
                <a:latin typeface="Bookman Old Style" pitchFamily="18" charset="0"/>
              </a:rPr>
              <a:t>	</a:t>
            </a:r>
            <a:r>
              <a:rPr lang="en-US" sz="3600" dirty="0" err="1" smtClean="0">
                <a:latin typeface="Bookman Old Style" pitchFamily="18" charset="0"/>
              </a:rPr>
              <a:t>Mourad</a:t>
            </a:r>
            <a:r>
              <a:rPr lang="en-US" sz="3600" dirty="0" smtClean="0">
                <a:latin typeface="Bookman Old Style" pitchFamily="18" charset="0"/>
              </a:rPr>
              <a:t> </a:t>
            </a:r>
            <a:r>
              <a:rPr lang="en-US" sz="3600" dirty="0" smtClean="0">
                <a:latin typeface="Bookman Old Style" pitchFamily="18" charset="0"/>
              </a:rPr>
              <a:t>was very active and was considered crazy by all in the tribe. Both the boys loved horse riding but since they were too poor, they could not buy a horse. </a:t>
            </a:r>
            <a:endParaRPr lang="en-US" sz="3800" dirty="0"/>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752600"/>
          </a:xfrm>
        </p:spPr>
        <p:txBody>
          <a:bodyPr>
            <a:normAutofit fontScale="90000"/>
          </a:bodyPr>
          <a:lstStyle/>
          <a:p>
            <a:r>
              <a:rPr lang="en-US" sz="3100" b="1" dirty="0" smtClean="0">
                <a:latin typeface="Bookman Old Style" pitchFamily="18" charset="0"/>
              </a:rPr>
              <a:t>CHAPTER-01 </a:t>
            </a:r>
            <a:br>
              <a:rPr lang="en-US" sz="3100" b="1" dirty="0" smtClean="0">
                <a:latin typeface="Bookman Old Style" pitchFamily="18" charset="0"/>
              </a:rPr>
            </a:br>
            <a:r>
              <a:rPr lang="en-US" sz="3200" b="1" dirty="0" smtClean="0">
                <a:latin typeface="Bookman Old Style" pitchFamily="18" charset="0"/>
              </a:rPr>
              <a:t>The summer of the beautiful white horse </a:t>
            </a:r>
            <a:r>
              <a:rPr lang="en-US" sz="3200" dirty="0" smtClean="0">
                <a:latin typeface="Bookman Old Style" pitchFamily="18" charset="0"/>
              </a:rPr>
              <a:t/>
            </a:r>
            <a:br>
              <a:rPr lang="en-US" sz="3200" dirty="0" smtClean="0">
                <a:latin typeface="Bookman Old Style" pitchFamily="18" charset="0"/>
              </a:rPr>
            </a:br>
            <a:r>
              <a:rPr lang="en-US" sz="3200" b="1" dirty="0" smtClean="0">
                <a:latin typeface="Bookman Old Style" pitchFamily="18" charset="0"/>
              </a:rPr>
              <a:t>                                     -William Saroyan</a:t>
            </a:r>
            <a:endParaRPr lang="en-US" b="1" dirty="0">
              <a:latin typeface="Bookman Old Style" pitchFamily="18" charset="0"/>
            </a:endParaRPr>
          </a:p>
        </p:txBody>
      </p:sp>
      <p:sp>
        <p:nvSpPr>
          <p:cNvPr id="3" name="Content Placeholder 2"/>
          <p:cNvSpPr>
            <a:spLocks noGrp="1"/>
          </p:cNvSpPr>
          <p:nvPr>
            <p:ph idx="1"/>
          </p:nvPr>
        </p:nvSpPr>
        <p:spPr>
          <a:xfrm>
            <a:off x="381000" y="2133600"/>
            <a:ext cx="8229600" cy="4114800"/>
          </a:xfrm>
        </p:spPr>
        <p:txBody>
          <a:bodyPr>
            <a:normAutofit fontScale="70000" lnSpcReduction="20000"/>
          </a:bodyPr>
          <a:lstStyle/>
          <a:p>
            <a:pPr>
              <a:buNone/>
            </a:pPr>
            <a:r>
              <a:rPr lang="en-US" b="1" dirty="0" smtClean="0">
                <a:latin typeface="Bookman Old Style" pitchFamily="18" charset="0"/>
              </a:rPr>
              <a:t>Introduction to the lesson</a:t>
            </a:r>
            <a:endParaRPr lang="en-US" dirty="0" smtClean="0">
              <a:latin typeface="Bookman Old Style" pitchFamily="18" charset="0"/>
            </a:endParaRPr>
          </a:p>
          <a:p>
            <a:pPr algn="just">
              <a:buNone/>
            </a:pPr>
            <a:r>
              <a:rPr lang="en-US" dirty="0" smtClean="0">
                <a:latin typeface="Bookman Old Style" pitchFamily="18" charset="0"/>
              </a:rPr>
              <a:t>	</a:t>
            </a:r>
            <a:r>
              <a:rPr lang="en-US" sz="3400" dirty="0" smtClean="0">
                <a:latin typeface="Bookman Old Style" pitchFamily="18" charset="0"/>
              </a:rPr>
              <a:t>Although </a:t>
            </a:r>
            <a:r>
              <a:rPr lang="en-US" sz="3400" dirty="0" smtClean="0">
                <a:latin typeface="Bookman Old Style" pitchFamily="18" charset="0"/>
              </a:rPr>
              <a:t>the tribe was very poor, they were very proud of being honest.  The family was known for honesty for centuries. The story starts when little Aram was awakened by </a:t>
            </a:r>
            <a:r>
              <a:rPr lang="en-US" sz="3400" dirty="0" err="1" smtClean="0">
                <a:latin typeface="Bookman Old Style" pitchFamily="18" charset="0"/>
              </a:rPr>
              <a:t>Mourad</a:t>
            </a:r>
            <a:r>
              <a:rPr lang="en-US" sz="3400" dirty="0" smtClean="0">
                <a:latin typeface="Bookman Old Style" pitchFamily="18" charset="0"/>
              </a:rPr>
              <a:t> early one morning. </a:t>
            </a:r>
            <a:r>
              <a:rPr lang="en-US" sz="3400" dirty="0" err="1" smtClean="0">
                <a:latin typeface="Bookman Old Style" pitchFamily="18" charset="0"/>
              </a:rPr>
              <a:t>Mourad</a:t>
            </a:r>
            <a:r>
              <a:rPr lang="en-US" sz="3400" dirty="0" smtClean="0">
                <a:latin typeface="Bookman Old Style" pitchFamily="18" charset="0"/>
              </a:rPr>
              <a:t> asked him to leap down and to the little boy’s surprise, he found a beautiful and Majestic white horse in front of him. </a:t>
            </a:r>
            <a:r>
              <a:rPr lang="en-US" sz="3400" dirty="0" err="1" smtClean="0">
                <a:latin typeface="Bookman Old Style" pitchFamily="18" charset="0"/>
              </a:rPr>
              <a:t>Mourad</a:t>
            </a:r>
            <a:r>
              <a:rPr lang="en-US" sz="3400" dirty="0" smtClean="0">
                <a:latin typeface="Bookman Old Style" pitchFamily="18" charset="0"/>
              </a:rPr>
              <a:t> did not bother to explain from where he got the horse. It was the most amazing sight to the little boy. All his dreams of riding a horse were about to be fulfilled. </a:t>
            </a:r>
            <a:r>
              <a:rPr lang="en-US" sz="3400" dirty="0" err="1" smtClean="0">
                <a:latin typeface="Bookman Old Style" pitchFamily="18" charset="0"/>
              </a:rPr>
              <a:t>Mourad</a:t>
            </a:r>
            <a:r>
              <a:rPr lang="en-US" sz="3400" dirty="0" smtClean="0">
                <a:latin typeface="Bookman Old Style" pitchFamily="18" charset="0"/>
              </a:rPr>
              <a:t> tapped the horse and started riding</a:t>
            </a:r>
            <a:r>
              <a:rPr lang="en-US" dirty="0" smtClean="0">
                <a:latin typeface="Bookman Old Style" pitchFamily="18" charset="0"/>
              </a:rPr>
              <a:t>. </a:t>
            </a:r>
            <a:endParaRPr lang="en-US" dirty="0"/>
          </a:p>
        </p:txBody>
      </p:sp>
    </p:spTree>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752600"/>
          </a:xfrm>
        </p:spPr>
        <p:txBody>
          <a:bodyPr>
            <a:normAutofit fontScale="90000"/>
          </a:bodyPr>
          <a:lstStyle/>
          <a:p>
            <a:r>
              <a:rPr lang="en-US" sz="3100" b="1" dirty="0" smtClean="0">
                <a:latin typeface="Bookman Old Style" pitchFamily="18" charset="0"/>
              </a:rPr>
              <a:t>CHAPTER-01 </a:t>
            </a:r>
            <a:br>
              <a:rPr lang="en-US" sz="3100" b="1" dirty="0" smtClean="0">
                <a:latin typeface="Bookman Old Style" pitchFamily="18" charset="0"/>
              </a:rPr>
            </a:br>
            <a:r>
              <a:rPr lang="en-US" sz="3200" b="1" dirty="0" smtClean="0">
                <a:latin typeface="Bookman Old Style" pitchFamily="18" charset="0"/>
              </a:rPr>
              <a:t>The summer of the beautiful white horse </a:t>
            </a:r>
            <a:r>
              <a:rPr lang="en-US" sz="3200" dirty="0" smtClean="0">
                <a:latin typeface="Bookman Old Style" pitchFamily="18" charset="0"/>
              </a:rPr>
              <a:t/>
            </a:r>
            <a:br>
              <a:rPr lang="en-US" sz="3200" dirty="0" smtClean="0">
                <a:latin typeface="Bookman Old Style" pitchFamily="18" charset="0"/>
              </a:rPr>
            </a:br>
            <a:r>
              <a:rPr lang="en-US" sz="3200" b="1" dirty="0" smtClean="0">
                <a:latin typeface="Bookman Old Style" pitchFamily="18" charset="0"/>
              </a:rPr>
              <a:t>                                     -William Saroyan</a:t>
            </a:r>
            <a:endParaRPr lang="en-US" b="1" dirty="0">
              <a:latin typeface="Bookman Old Style" pitchFamily="18" charset="0"/>
            </a:endParaRPr>
          </a:p>
        </p:txBody>
      </p:sp>
      <p:sp>
        <p:nvSpPr>
          <p:cNvPr id="3" name="Content Placeholder 2"/>
          <p:cNvSpPr>
            <a:spLocks noGrp="1"/>
          </p:cNvSpPr>
          <p:nvPr>
            <p:ph idx="1"/>
          </p:nvPr>
        </p:nvSpPr>
        <p:spPr>
          <a:xfrm>
            <a:off x="381000" y="2133600"/>
            <a:ext cx="8229600" cy="4114800"/>
          </a:xfrm>
        </p:spPr>
        <p:txBody>
          <a:bodyPr>
            <a:normAutofit fontScale="70000" lnSpcReduction="20000"/>
          </a:bodyPr>
          <a:lstStyle/>
          <a:p>
            <a:pPr>
              <a:buNone/>
            </a:pPr>
            <a:r>
              <a:rPr lang="en-US" b="1" dirty="0" smtClean="0">
                <a:latin typeface="Bookman Old Style" pitchFamily="18" charset="0"/>
              </a:rPr>
              <a:t>Introduction to the lesson</a:t>
            </a:r>
            <a:endParaRPr lang="en-US" dirty="0" smtClean="0">
              <a:latin typeface="Bookman Old Style" pitchFamily="18" charset="0"/>
            </a:endParaRPr>
          </a:p>
          <a:p>
            <a:pPr algn="just">
              <a:buNone/>
            </a:pPr>
            <a:r>
              <a:rPr lang="en-US" dirty="0" smtClean="0">
                <a:latin typeface="Bookman Old Style" pitchFamily="18" charset="0"/>
              </a:rPr>
              <a:t>	It </a:t>
            </a:r>
            <a:r>
              <a:rPr lang="en-US" dirty="0" smtClean="0">
                <a:latin typeface="Bookman Old Style" pitchFamily="18" charset="0"/>
              </a:rPr>
              <a:t>was a dream come true. After riding for some time, </a:t>
            </a:r>
            <a:r>
              <a:rPr lang="en-US" dirty="0" err="1" smtClean="0">
                <a:latin typeface="Bookman Old Style" pitchFamily="18" charset="0"/>
              </a:rPr>
              <a:t>Mourad</a:t>
            </a:r>
            <a:r>
              <a:rPr lang="en-US" dirty="0" smtClean="0">
                <a:latin typeface="Bookman Old Style" pitchFamily="18" charset="0"/>
              </a:rPr>
              <a:t> asked him to get down. Then </a:t>
            </a:r>
            <a:r>
              <a:rPr lang="en-US" dirty="0" err="1" smtClean="0">
                <a:latin typeface="Bookman Old Style" pitchFamily="18" charset="0"/>
              </a:rPr>
              <a:t>Mourad</a:t>
            </a:r>
            <a:r>
              <a:rPr lang="en-US" dirty="0" smtClean="0">
                <a:latin typeface="Bookman Old Style" pitchFamily="18" charset="0"/>
              </a:rPr>
              <a:t> rode the horse across the canal and ditches. When he came back little Aram tried to ride it but the horse pushed him out. </a:t>
            </a:r>
            <a:r>
              <a:rPr lang="en-US" dirty="0" err="1" smtClean="0">
                <a:latin typeface="Bookman Old Style" pitchFamily="18" charset="0"/>
              </a:rPr>
              <a:t>Mourad</a:t>
            </a:r>
            <a:r>
              <a:rPr lang="en-US" dirty="0" smtClean="0">
                <a:latin typeface="Bookman Old Style" pitchFamily="18" charset="0"/>
              </a:rPr>
              <a:t> boasted that he had a way with horses. The little boy thought that </a:t>
            </a:r>
            <a:r>
              <a:rPr lang="en-US" dirty="0" err="1" smtClean="0">
                <a:latin typeface="Bookman Old Style" pitchFamily="18" charset="0"/>
              </a:rPr>
              <a:t>Mourad</a:t>
            </a:r>
            <a:r>
              <a:rPr lang="en-US" dirty="0" smtClean="0">
                <a:latin typeface="Bookman Old Style" pitchFamily="18" charset="0"/>
              </a:rPr>
              <a:t> had stolen the horse from somewhere. He could not believe it because no </a:t>
            </a:r>
            <a:r>
              <a:rPr lang="en-US" dirty="0" err="1" smtClean="0">
                <a:latin typeface="Bookman Old Style" pitchFamily="18" charset="0"/>
              </a:rPr>
              <a:t>Garoghlanian</a:t>
            </a:r>
            <a:r>
              <a:rPr lang="en-US" dirty="0" smtClean="0">
                <a:latin typeface="Bookman Old Style" pitchFamily="18" charset="0"/>
              </a:rPr>
              <a:t> family member could be a thief. </a:t>
            </a:r>
          </a:p>
          <a:p>
            <a:pPr algn="just">
              <a:buNone/>
            </a:pPr>
            <a:r>
              <a:rPr lang="en-US" dirty="0" smtClean="0">
                <a:latin typeface="Bookman Old Style" pitchFamily="18" charset="0"/>
              </a:rPr>
              <a:t>	In </a:t>
            </a:r>
            <a:r>
              <a:rPr lang="en-US" dirty="0" smtClean="0">
                <a:latin typeface="Bookman Old Style" pitchFamily="18" charset="0"/>
              </a:rPr>
              <a:t>their family, there was a family streak of craziness. Uncle </a:t>
            </a:r>
            <a:r>
              <a:rPr lang="en-US" dirty="0" err="1" smtClean="0">
                <a:latin typeface="Bookman Old Style" pitchFamily="18" charset="0"/>
              </a:rPr>
              <a:t>khosrove</a:t>
            </a:r>
            <a:r>
              <a:rPr lang="en-US" dirty="0" smtClean="0">
                <a:latin typeface="Bookman Old Style" pitchFamily="18" charset="0"/>
              </a:rPr>
              <a:t> was the most crazy guy one could ever meet and </a:t>
            </a:r>
            <a:r>
              <a:rPr lang="en-US" dirty="0" err="1" smtClean="0">
                <a:latin typeface="Bookman Old Style" pitchFamily="18" charset="0"/>
              </a:rPr>
              <a:t>Mourad</a:t>
            </a:r>
            <a:r>
              <a:rPr lang="en-US" dirty="0" smtClean="0">
                <a:latin typeface="Bookman Old Style" pitchFamily="18" charset="0"/>
              </a:rPr>
              <a:t> was considered the natural descendant of this streak. Uncle </a:t>
            </a:r>
            <a:r>
              <a:rPr lang="en-US" dirty="0" err="1" smtClean="0">
                <a:latin typeface="Bookman Old Style" pitchFamily="18" charset="0"/>
              </a:rPr>
              <a:t>khosrove</a:t>
            </a:r>
            <a:r>
              <a:rPr lang="en-US" dirty="0" smtClean="0">
                <a:latin typeface="Bookman Old Style" pitchFamily="18" charset="0"/>
              </a:rPr>
              <a:t> was always angry and shouted at people.</a:t>
            </a:r>
          </a:p>
          <a:p>
            <a:endParaRPr lang="en-US" dirty="0"/>
          </a:p>
        </p:txBody>
      </p:sp>
    </p:spTree>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257800"/>
          </a:xfrm>
        </p:spPr>
        <p:txBody>
          <a:bodyPr>
            <a:noAutofit/>
          </a:bodyPr>
          <a:lstStyle/>
          <a:p>
            <a:pPr>
              <a:buNone/>
            </a:pPr>
            <a:r>
              <a:rPr lang="en-US" sz="2400" b="1" dirty="0" smtClean="0">
                <a:latin typeface="Bookman Old Style" pitchFamily="18" charset="0"/>
              </a:rPr>
              <a:t>Word meaning and phrases</a:t>
            </a:r>
            <a:endParaRPr lang="en-US" sz="2400" dirty="0" smtClean="0">
              <a:latin typeface="Bookman Old Style" pitchFamily="18" charset="0"/>
            </a:endParaRPr>
          </a:p>
          <a:p>
            <a:pPr lvl="0">
              <a:buNone/>
            </a:pPr>
            <a:r>
              <a:rPr lang="en-US" sz="2400" b="1" dirty="0" smtClean="0">
                <a:solidFill>
                  <a:srgbClr val="002060"/>
                </a:solidFill>
                <a:latin typeface="Bookman Old Style" pitchFamily="18" charset="0"/>
              </a:rPr>
              <a:t>Magnificence </a:t>
            </a:r>
            <a:r>
              <a:rPr lang="en-US" sz="2400" dirty="0" smtClean="0">
                <a:latin typeface="Bookman Old Style" pitchFamily="18" charset="0"/>
              </a:rPr>
              <a:t>- Grandeur </a:t>
            </a:r>
          </a:p>
          <a:p>
            <a:pPr lvl="0">
              <a:buNone/>
            </a:pPr>
            <a:r>
              <a:rPr lang="en-US" sz="2400" b="1" dirty="0" smtClean="0">
                <a:solidFill>
                  <a:srgbClr val="002060"/>
                </a:solidFill>
                <a:latin typeface="Bookman Old Style" pitchFamily="18" charset="0"/>
              </a:rPr>
              <a:t>Mysterious-</a:t>
            </a:r>
            <a:r>
              <a:rPr lang="en-US" sz="2400" dirty="0" smtClean="0">
                <a:latin typeface="Bookman Old Style" pitchFamily="18" charset="0"/>
              </a:rPr>
              <a:t> that cannot be explained</a:t>
            </a:r>
          </a:p>
          <a:p>
            <a:pPr lvl="0">
              <a:buNone/>
            </a:pPr>
            <a:r>
              <a:rPr lang="en-US" sz="2400" b="1" dirty="0" smtClean="0">
                <a:solidFill>
                  <a:srgbClr val="002060"/>
                </a:solidFill>
                <a:latin typeface="Bookman Old Style" pitchFamily="18" charset="0"/>
              </a:rPr>
              <a:t>Crazy-</a:t>
            </a:r>
            <a:r>
              <a:rPr lang="en-US" sz="2400" dirty="0" smtClean="0">
                <a:latin typeface="Bookman Old Style" pitchFamily="18" charset="0"/>
              </a:rPr>
              <a:t> very enthusiastic</a:t>
            </a:r>
          </a:p>
          <a:p>
            <a:pPr lvl="0">
              <a:buNone/>
            </a:pPr>
            <a:r>
              <a:rPr lang="en-US" sz="2400" b="1" dirty="0" smtClean="0">
                <a:solidFill>
                  <a:srgbClr val="002060"/>
                </a:solidFill>
                <a:latin typeface="Bookman Old Style" pitchFamily="18" charset="0"/>
              </a:rPr>
              <a:t>Armenian- </a:t>
            </a:r>
            <a:endParaRPr lang="en-US" sz="2400" b="1" dirty="0" smtClean="0">
              <a:solidFill>
                <a:srgbClr val="002060"/>
              </a:solidFill>
              <a:latin typeface="Bookman Old Style" pitchFamily="18" charset="0"/>
            </a:endParaRPr>
          </a:p>
          <a:p>
            <a:pPr lvl="0">
              <a:buNone/>
            </a:pPr>
            <a:r>
              <a:rPr lang="en-US" sz="2400" dirty="0" smtClean="0">
                <a:latin typeface="Bookman Old Style" pitchFamily="18" charset="0"/>
              </a:rPr>
              <a:t>the </a:t>
            </a:r>
            <a:r>
              <a:rPr lang="en-US" sz="2400" dirty="0" smtClean="0">
                <a:latin typeface="Bookman Old Style" pitchFamily="18" charset="0"/>
              </a:rPr>
              <a:t>language spoken by the people of </a:t>
            </a:r>
            <a:r>
              <a:rPr lang="en-US" sz="2400" dirty="0" err="1" smtClean="0">
                <a:latin typeface="Bookman Old Style" pitchFamily="18" charset="0"/>
              </a:rPr>
              <a:t>of</a:t>
            </a:r>
            <a:r>
              <a:rPr lang="en-US" sz="2400" dirty="0" smtClean="0">
                <a:latin typeface="Bookman Old Style" pitchFamily="18" charset="0"/>
              </a:rPr>
              <a:t> Armenia</a:t>
            </a:r>
          </a:p>
          <a:p>
            <a:pPr lvl="0">
              <a:buNone/>
            </a:pPr>
            <a:r>
              <a:rPr lang="en-US" sz="2400" b="1" dirty="0" smtClean="0">
                <a:solidFill>
                  <a:srgbClr val="002060"/>
                </a:solidFill>
                <a:latin typeface="Bookman Old Style" pitchFamily="18" charset="0"/>
              </a:rPr>
              <a:t>Longings -</a:t>
            </a:r>
            <a:r>
              <a:rPr lang="en-US" sz="2400" dirty="0" smtClean="0">
                <a:latin typeface="Bookman Old Style" pitchFamily="18" charset="0"/>
              </a:rPr>
              <a:t> Desire</a:t>
            </a:r>
          </a:p>
          <a:p>
            <a:pPr lvl="0">
              <a:buNone/>
            </a:pPr>
            <a:r>
              <a:rPr lang="en-US" sz="2400" b="1" dirty="0" smtClean="0">
                <a:solidFill>
                  <a:srgbClr val="002060"/>
                </a:solidFill>
                <a:latin typeface="Bookman Old Style" pitchFamily="18" charset="0"/>
              </a:rPr>
              <a:t>Poverty stricken -</a:t>
            </a:r>
            <a:r>
              <a:rPr lang="en-US" sz="2400" dirty="0" smtClean="0">
                <a:latin typeface="Bookman Old Style" pitchFamily="18" charset="0"/>
              </a:rPr>
              <a:t> extremely poor</a:t>
            </a:r>
          </a:p>
          <a:p>
            <a:pPr lvl="0">
              <a:buNone/>
            </a:pPr>
            <a:r>
              <a:rPr lang="en-US" sz="2400" b="1" dirty="0" smtClean="0">
                <a:solidFill>
                  <a:srgbClr val="002060"/>
                </a:solidFill>
                <a:latin typeface="Bookman Old Style" pitchFamily="18" charset="0"/>
              </a:rPr>
              <a:t>Comical </a:t>
            </a:r>
            <a:r>
              <a:rPr lang="en-US" sz="2400" b="1" dirty="0" smtClean="0">
                <a:solidFill>
                  <a:srgbClr val="002060"/>
                </a:solidFill>
                <a:latin typeface="Bookman Old Style" pitchFamily="18" charset="0"/>
              </a:rPr>
              <a:t>–</a:t>
            </a:r>
            <a:r>
              <a:rPr lang="en-US" sz="2400" dirty="0" smtClean="0">
                <a:latin typeface="Bookman Old Style" pitchFamily="18" charset="0"/>
              </a:rPr>
              <a:t> </a:t>
            </a:r>
            <a:r>
              <a:rPr lang="en-US" sz="2400" dirty="0" smtClean="0">
                <a:latin typeface="Bookman Old Style" pitchFamily="18" charset="0"/>
              </a:rPr>
              <a:t>funny</a:t>
            </a:r>
          </a:p>
          <a:p>
            <a:pPr lvl="0">
              <a:buNone/>
            </a:pPr>
            <a:endParaRPr lang="en-US" sz="2400" dirty="0" smtClean="0">
              <a:latin typeface="Bookman Old Style" pitchFamily="18" charset="0"/>
            </a:endParaRPr>
          </a:p>
          <a:p>
            <a:pPr>
              <a:buNone/>
            </a:pPr>
            <a:endParaRPr lang="en-US" sz="2400" dirty="0" smtClean="0">
              <a:latin typeface="Bookman Old Style" pitchFamily="18" charset="0"/>
            </a:endParaRPr>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257800"/>
          </a:xfrm>
        </p:spPr>
        <p:txBody>
          <a:bodyPr>
            <a:noAutofit/>
          </a:bodyPr>
          <a:lstStyle/>
          <a:p>
            <a:pPr>
              <a:buNone/>
            </a:pPr>
            <a:r>
              <a:rPr lang="en-US" sz="2400" b="1" dirty="0" smtClean="0">
                <a:latin typeface="Bookman Old Style" pitchFamily="18" charset="0"/>
              </a:rPr>
              <a:t>Word meaning and phrases</a:t>
            </a:r>
            <a:endParaRPr lang="en-US" sz="2400" dirty="0" smtClean="0">
              <a:latin typeface="Bookman Old Style" pitchFamily="18" charset="0"/>
            </a:endParaRPr>
          </a:p>
          <a:p>
            <a:pPr lvl="0">
              <a:buNone/>
            </a:pPr>
            <a:r>
              <a:rPr lang="en-US" sz="2400" b="1" dirty="0" smtClean="0">
                <a:solidFill>
                  <a:srgbClr val="002060"/>
                </a:solidFill>
                <a:latin typeface="Bookman Old Style" pitchFamily="18" charset="0"/>
              </a:rPr>
              <a:t>Take </a:t>
            </a:r>
            <a:r>
              <a:rPr lang="en-US" sz="2400" b="1" dirty="0" smtClean="0">
                <a:solidFill>
                  <a:srgbClr val="002060"/>
                </a:solidFill>
                <a:latin typeface="Bookman Old Style" pitchFamily="18" charset="0"/>
              </a:rPr>
              <a:t>advantage of -  </a:t>
            </a:r>
            <a:r>
              <a:rPr lang="en-US" sz="2400" dirty="0" smtClean="0">
                <a:latin typeface="Bookman Old Style" pitchFamily="18" charset="0"/>
              </a:rPr>
              <a:t>deceive anybody</a:t>
            </a:r>
          </a:p>
          <a:p>
            <a:pPr lvl="0">
              <a:buNone/>
            </a:pPr>
            <a:r>
              <a:rPr lang="en-US" sz="2400" b="1" dirty="0" smtClean="0">
                <a:solidFill>
                  <a:srgbClr val="002060"/>
                </a:solidFill>
                <a:latin typeface="Bookman Old Style" pitchFamily="18" charset="0"/>
              </a:rPr>
              <a:t>Leaped up - </a:t>
            </a:r>
            <a:r>
              <a:rPr lang="en-US" sz="2400" dirty="0" smtClean="0">
                <a:latin typeface="Bookman Old Style" pitchFamily="18" charset="0"/>
              </a:rPr>
              <a:t>jumped </a:t>
            </a:r>
          </a:p>
          <a:p>
            <a:pPr lvl="0">
              <a:buNone/>
            </a:pPr>
            <a:r>
              <a:rPr lang="en-US" sz="2400" b="1" dirty="0" smtClean="0">
                <a:solidFill>
                  <a:srgbClr val="002060"/>
                </a:solidFill>
                <a:latin typeface="Bookman Old Style" pitchFamily="18" charset="0"/>
              </a:rPr>
              <a:t>Vine yards - </a:t>
            </a:r>
            <a:r>
              <a:rPr lang="en-US" sz="2400" dirty="0" smtClean="0">
                <a:latin typeface="Bookman Old Style" pitchFamily="18" charset="0"/>
              </a:rPr>
              <a:t>Grapes garden </a:t>
            </a:r>
          </a:p>
          <a:p>
            <a:pPr lvl="0">
              <a:buNone/>
            </a:pPr>
            <a:r>
              <a:rPr lang="en-US" sz="2400" b="1" dirty="0" smtClean="0">
                <a:solidFill>
                  <a:srgbClr val="002060"/>
                </a:solidFill>
                <a:latin typeface="Bookman Old Style" pitchFamily="18" charset="0"/>
              </a:rPr>
              <a:t>Orchard -</a:t>
            </a:r>
            <a:r>
              <a:rPr lang="en-US" sz="2400" dirty="0" smtClean="0">
                <a:latin typeface="Bookman Old Style" pitchFamily="18" charset="0"/>
              </a:rPr>
              <a:t> fruit Garden</a:t>
            </a:r>
          </a:p>
          <a:p>
            <a:pPr lvl="0">
              <a:buNone/>
            </a:pPr>
            <a:r>
              <a:rPr lang="en-US" sz="2400" b="1" dirty="0" smtClean="0">
                <a:solidFill>
                  <a:srgbClr val="002060"/>
                </a:solidFill>
                <a:latin typeface="Bookman Old Style" pitchFamily="18" charset="0"/>
              </a:rPr>
              <a:t>Ditches -</a:t>
            </a:r>
            <a:r>
              <a:rPr lang="en-US" sz="2400" dirty="0" smtClean="0">
                <a:latin typeface="Bookman Old Style" pitchFamily="18" charset="0"/>
              </a:rPr>
              <a:t> deep pits</a:t>
            </a:r>
          </a:p>
          <a:p>
            <a:pPr lvl="0">
              <a:buNone/>
            </a:pPr>
            <a:r>
              <a:rPr lang="en-US" sz="2400" b="1" dirty="0" smtClean="0">
                <a:solidFill>
                  <a:srgbClr val="002060"/>
                </a:solidFill>
                <a:latin typeface="Bookman Old Style" pitchFamily="18" charset="0"/>
              </a:rPr>
              <a:t>Descendant -</a:t>
            </a:r>
            <a:r>
              <a:rPr lang="en-US" sz="2400" dirty="0" smtClean="0">
                <a:latin typeface="Bookman Old Style" pitchFamily="18" charset="0"/>
              </a:rPr>
              <a:t> offspring</a:t>
            </a:r>
          </a:p>
          <a:p>
            <a:pPr lvl="0">
              <a:buNone/>
            </a:pPr>
            <a:r>
              <a:rPr lang="en-US" sz="2400" b="1" dirty="0" smtClean="0">
                <a:solidFill>
                  <a:srgbClr val="002060"/>
                </a:solidFill>
                <a:latin typeface="Bookman Old Style" pitchFamily="18" charset="0"/>
              </a:rPr>
              <a:t>Temper -</a:t>
            </a:r>
            <a:r>
              <a:rPr lang="en-US" sz="2400" dirty="0" smtClean="0">
                <a:latin typeface="Bookman Old Style" pitchFamily="18" charset="0"/>
              </a:rPr>
              <a:t> nature</a:t>
            </a:r>
          </a:p>
          <a:p>
            <a:pPr lvl="0">
              <a:buNone/>
            </a:pPr>
            <a:r>
              <a:rPr lang="en-US" sz="2400" b="1" dirty="0" smtClean="0">
                <a:solidFill>
                  <a:srgbClr val="002060"/>
                </a:solidFill>
                <a:latin typeface="Bookman Old Style" pitchFamily="18" charset="0"/>
              </a:rPr>
              <a:t>Capricious -</a:t>
            </a:r>
            <a:r>
              <a:rPr lang="en-US" sz="2400" dirty="0" smtClean="0">
                <a:latin typeface="Bookman Old Style" pitchFamily="18" charset="0"/>
              </a:rPr>
              <a:t> whimsical</a:t>
            </a:r>
          </a:p>
          <a:p>
            <a:pPr>
              <a:buNone/>
            </a:pPr>
            <a:endParaRPr lang="en-US" sz="2400" dirty="0" smtClean="0">
              <a:latin typeface="Bookman Old Style" pitchFamily="18" charset="0"/>
            </a:endParaRPr>
          </a:p>
        </p:txBody>
      </p:sp>
    </p:spTree>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533400" y="2971800"/>
            <a:ext cx="8229600" cy="1143000"/>
          </a:xfrm>
        </p:spPr>
        <p:txBody>
          <a:bodyPr>
            <a:normAutofit lnSpcReduction="10000"/>
          </a:bodyPr>
          <a:lstStyle/>
          <a:p>
            <a:pPr algn="ctr">
              <a:buNone/>
            </a:pPr>
            <a:r>
              <a:rPr lang="en-US" dirty="0" smtClean="0">
                <a:latin typeface="Bookman Old Style" pitchFamily="18" charset="0"/>
              </a:rPr>
              <a:t>	</a:t>
            </a:r>
            <a:r>
              <a:rPr lang="en-US" sz="7200" b="1" dirty="0" smtClean="0">
                <a:solidFill>
                  <a:srgbClr val="002060"/>
                </a:solidFill>
                <a:latin typeface="Bookman Old Style" pitchFamily="18" charset="0"/>
              </a:rPr>
              <a:t>THANK YOU</a:t>
            </a:r>
            <a:endParaRPr lang="en-US" b="1" dirty="0" smtClean="0">
              <a:solidFill>
                <a:srgbClr val="002060"/>
              </a:solidFill>
              <a:latin typeface="Bookman Old Style" pitchFamily="18" charset="0"/>
            </a:endParaRPr>
          </a:p>
          <a:p>
            <a:endParaRPr lang="en-US" dirty="0"/>
          </a:p>
        </p:txBody>
      </p:sp>
    </p:spTree>
  </p:cSld>
  <p:clrMapOvr>
    <a:masterClrMapping/>
  </p:clrMapOvr>
  <p:transition spd="slow">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173</TotalTime>
  <Words>114</Words>
  <Application>Microsoft Office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ATOMIC ENERGY EDUCATION SOCIETY</vt:lpstr>
      <vt:lpstr>CHAPTER-01  The summer of the beautiful white horse                                       -William Saroyan</vt:lpstr>
      <vt:lpstr>CHAPTER-01  The summer of the beautiful white horse                                       -William Saroyan</vt:lpstr>
      <vt:lpstr>CHAPTER-01  The summer of the beautiful white horse                                       -William Saroyan</vt:lpstr>
      <vt:lpstr>CHAPTER-01  The summer of the beautiful white horse                                       -William Saroyan</vt:lpstr>
      <vt:lpstr>CHAPTER-01  The summer of the beautiful white horse                                       -William Saroyan</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ATOMIC ENERGY CENTRAL SCHOOL</dc:title>
  <dc:creator>user</dc:creator>
  <cp:lastModifiedBy>user</cp:lastModifiedBy>
  <cp:revision>28</cp:revision>
  <dcterms:created xsi:type="dcterms:W3CDTF">2006-08-16T00:00:00Z</dcterms:created>
  <dcterms:modified xsi:type="dcterms:W3CDTF">2020-07-17T07:41:55Z</dcterms:modified>
</cp:coreProperties>
</file>