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5CE5-DBD2-4E45-8B58-B978DF0415C6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9FF6-3F55-4785-B0D0-709705366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62000"/>
            <a:ext cx="77724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r>
              <a:rPr lang="hi-IN" b="1" dirty="0"/>
              <a:t> कक्षा-11वीं</a:t>
            </a:r>
            <a:r>
              <a:rPr lang="en-US" b="1" dirty="0"/>
              <a:t>,</a:t>
            </a:r>
            <a:r>
              <a:rPr lang="hi-IN" b="1" dirty="0"/>
              <a:t> विषय- हिन्दी(केंद्रिक)</a:t>
            </a:r>
            <a:endParaRPr lang="en-US" b="1" dirty="0"/>
          </a:p>
          <a:p>
            <a:r>
              <a:rPr lang="hi-IN" b="1" dirty="0"/>
              <a:t>       पूरक पाठ्य</a:t>
            </a:r>
            <a:r>
              <a:rPr lang="en-US" b="1" dirty="0"/>
              <a:t>-</a:t>
            </a:r>
            <a:r>
              <a:rPr lang="hi-IN" b="1" dirty="0"/>
              <a:t>पुस्तक – वितान (भाग-1)</a:t>
            </a:r>
            <a:endParaRPr lang="en-US" b="1" dirty="0"/>
          </a:p>
          <a:p>
            <a:r>
              <a:rPr lang="hi-IN" b="1" dirty="0" smtClean="0"/>
              <a:t>अध्याय </a:t>
            </a:r>
            <a:r>
              <a:rPr lang="hi-IN" b="1" dirty="0"/>
              <a:t>-1</a:t>
            </a:r>
            <a:endParaRPr lang="en-US" b="1" dirty="0"/>
          </a:p>
          <a:p>
            <a:r>
              <a:rPr lang="hi-IN" b="1"/>
              <a:t> </a:t>
            </a:r>
            <a:r>
              <a:rPr lang="hi-IN" b="1" smtClean="0"/>
              <a:t>पाठ</a:t>
            </a:r>
            <a:r>
              <a:rPr lang="en-US" b="1" dirty="0"/>
              <a:t>- </a:t>
            </a:r>
            <a:r>
              <a:rPr lang="hi-IN" b="1" dirty="0"/>
              <a:t>भारतीय गायिकाओं में बेजोड़- लता मंगेशकर       </a:t>
            </a:r>
            <a:endParaRPr lang="en-US" b="1" dirty="0"/>
          </a:p>
          <a:p>
            <a:r>
              <a:rPr lang="hi-IN" b="1" dirty="0"/>
              <a:t>            लेखक – कुमार गंधर्व </a:t>
            </a:r>
            <a:endParaRPr lang="en-US" b="1" dirty="0"/>
          </a:p>
          <a:p>
            <a:r>
              <a:rPr lang="hi-IN" b="1" dirty="0"/>
              <a:t>                          प्रस्तुतकर्ता  </a:t>
            </a:r>
            <a:endParaRPr lang="en-US" b="1" dirty="0"/>
          </a:p>
          <a:p>
            <a:r>
              <a:rPr lang="hi-IN" b="1" dirty="0"/>
              <a:t>                       मिथिलेश कुमार झा </a:t>
            </a:r>
            <a:endParaRPr lang="en-US" b="1" dirty="0"/>
          </a:p>
          <a:p>
            <a:r>
              <a:rPr lang="hi-IN" b="1" dirty="0"/>
              <a:t>                         पीजीटी –हिन्दी </a:t>
            </a:r>
            <a:endParaRPr lang="en-US" b="1" dirty="0"/>
          </a:p>
          <a:p>
            <a:r>
              <a:rPr lang="hi-IN" b="1" dirty="0"/>
              <a:t>                       पऊकेवि-4</a:t>
            </a:r>
            <a:r>
              <a:rPr lang="en-US" b="1" dirty="0"/>
              <a:t>,</a:t>
            </a:r>
            <a:r>
              <a:rPr lang="hi-IN" b="1" dirty="0"/>
              <a:t> रावतभाटा  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973763"/>
          </a:xfrm>
        </p:spPr>
        <p:txBody>
          <a:bodyPr>
            <a:normAutofit fontScale="92500" lnSpcReduction="20000"/>
          </a:bodyPr>
          <a:lstStyle/>
          <a:p>
            <a:r>
              <a:rPr lang="hi-IN" b="1" dirty="0"/>
              <a:t>लेखक (कुमार गंधर्व) का परिचय</a:t>
            </a:r>
            <a:endParaRPr lang="en-US" dirty="0"/>
          </a:p>
          <a:p>
            <a:r>
              <a:rPr lang="hi-IN" dirty="0"/>
              <a:t>जन्म - पंडित कुमार गंधर्व का जन्म सन 1924 में सुलेभावि </a:t>
            </a:r>
            <a:r>
              <a:rPr lang="en-US" dirty="0"/>
              <a:t>,</a:t>
            </a:r>
            <a:r>
              <a:rPr lang="hi-IN" dirty="0"/>
              <a:t>जिला बेलगांव (कर्नाटक) में हुआ था । </a:t>
            </a:r>
            <a:endParaRPr lang="en-US" dirty="0"/>
          </a:p>
          <a:p>
            <a:r>
              <a:rPr lang="hi-IN" dirty="0"/>
              <a:t>मूल नाम- इनका मूल नाम </a:t>
            </a:r>
            <a:r>
              <a:rPr lang="en-US" dirty="0"/>
              <a:t>‘</a:t>
            </a:r>
            <a:r>
              <a:rPr lang="hi-IN" dirty="0"/>
              <a:t>शिवपुत्र साढिदारमैया कामकली</a:t>
            </a:r>
            <a:r>
              <a:rPr lang="en-US" dirty="0"/>
              <a:t>’</a:t>
            </a:r>
            <a:r>
              <a:rPr lang="hi-IN" dirty="0"/>
              <a:t> था ।  </a:t>
            </a:r>
            <a:endParaRPr lang="en-US" dirty="0"/>
          </a:p>
          <a:p>
            <a:r>
              <a:rPr lang="hi-IN" dirty="0"/>
              <a:t>विशेषता- दस वर्ष की उम्र से गायकी की मंचीय प्रस्तुति करने वाले कुमार गंधर्व के संगीत की मुख्य विशेषता मालव लोक धुनों और हिन्दुस्तानी शास्त्रीय संगीत का सुंदर सामंजस्य है</a:t>
            </a:r>
            <a:r>
              <a:rPr lang="en-US" dirty="0"/>
              <a:t>,</a:t>
            </a:r>
            <a:r>
              <a:rPr lang="hi-IN" dirty="0"/>
              <a:t>जिसका अद्भुत नमूना कबीर के पदों का उनके द्वारा गायन है ।  </a:t>
            </a:r>
            <a:endParaRPr lang="en-US" dirty="0"/>
          </a:p>
          <a:p>
            <a:r>
              <a:rPr lang="hi-IN" dirty="0"/>
              <a:t>योगदान- उन्होंने लोक में रचे बसे लुप्तप्राय पदों का संग्रह कर और उन्हें स्वरों में बांधकर अंतर्राष्ट्रीय पहचान दी । </a:t>
            </a:r>
            <a:endParaRPr lang="en-US" dirty="0"/>
          </a:p>
          <a:p>
            <a:r>
              <a:rPr lang="hi-IN" dirty="0"/>
              <a:t>निधन- सन 1992 में इनका निधन हो गया ।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85800"/>
            <a:ext cx="8229600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400800"/>
          </a:xfrm>
        </p:spPr>
        <p:txBody>
          <a:bodyPr>
            <a:normAutofit fontScale="92500" lnSpcReduction="20000"/>
          </a:bodyPr>
          <a:lstStyle/>
          <a:p>
            <a:r>
              <a:rPr lang="hi-IN" dirty="0"/>
              <a:t>भारतीय गायिकाओं में बेजोड़ : लतामंगेशकर </a:t>
            </a:r>
            <a:endParaRPr lang="en-US" dirty="0"/>
          </a:p>
          <a:p>
            <a:pPr>
              <a:buNone/>
            </a:pPr>
            <a:r>
              <a:rPr lang="hi-IN" dirty="0"/>
              <a:t>             पाठ का मूलभाव</a:t>
            </a:r>
            <a:endParaRPr lang="en-US" dirty="0"/>
          </a:p>
          <a:p>
            <a:r>
              <a:rPr lang="hi-IN" dirty="0"/>
              <a:t>स्वर </a:t>
            </a:r>
            <a:r>
              <a:rPr lang="hi-IN" dirty="0" smtClean="0"/>
              <a:t>सम्राज्ञी </a:t>
            </a:r>
            <a:r>
              <a:rPr lang="hi-IN" dirty="0"/>
              <a:t>लता मंगेशकर के गानपन के बहाने लेखक ने शास्त्रीय संगीत और चित्रपट संगीत अर्थात फिल्मी संगीत के संबंधों पर अपना मत प्रकट किया है। </a:t>
            </a:r>
            <a:endParaRPr lang="en-US" dirty="0"/>
          </a:p>
          <a:p>
            <a:r>
              <a:rPr lang="hi-IN" dirty="0"/>
              <a:t>संगीत जिंदगी को लय देता है </a:t>
            </a:r>
            <a:r>
              <a:rPr lang="en-US" dirty="0"/>
              <a:t>,</a:t>
            </a:r>
            <a:r>
              <a:rPr lang="hi-IN" dirty="0"/>
              <a:t> ताजगी देता है</a:t>
            </a:r>
            <a:r>
              <a:rPr lang="en-US" dirty="0"/>
              <a:t>, </a:t>
            </a:r>
            <a:r>
              <a:rPr lang="hi-IN" dirty="0"/>
              <a:t>हर मोड़ पर आने वाले उतार- चढ़ाव पर से जूझने की ताकत देता है और मन को उन्मुक्त करता है । संगीत की दुनिया में लता मंगेशकर एक ऐसा नाम है </a:t>
            </a:r>
            <a:r>
              <a:rPr lang="en-US" dirty="0"/>
              <a:t>,</a:t>
            </a:r>
            <a:r>
              <a:rPr lang="hi-IN" dirty="0"/>
              <a:t> एक ऐसा सुर है </a:t>
            </a:r>
            <a:r>
              <a:rPr lang="en-US" dirty="0"/>
              <a:t>,</a:t>
            </a:r>
            <a:r>
              <a:rPr lang="hi-IN" dirty="0"/>
              <a:t> जिसने एक महान शास्त्रीय गायक को कलम उठाने पर विवश कर दिया । </a:t>
            </a:r>
            <a:endParaRPr lang="en-US" dirty="0"/>
          </a:p>
          <a:p>
            <a:r>
              <a:rPr lang="hi-IN" dirty="0"/>
              <a:t>मूल हिन्दी में लिखी गई यह रचना </a:t>
            </a:r>
            <a:r>
              <a:rPr lang="en-US" dirty="0"/>
              <a:t>,</a:t>
            </a:r>
            <a:r>
              <a:rPr lang="hi-IN" dirty="0"/>
              <a:t> भाषा की सांगीतिक धरोहर है । यह एक ऐसी परख है </a:t>
            </a:r>
            <a:r>
              <a:rPr lang="en-US" dirty="0"/>
              <a:t>,</a:t>
            </a:r>
            <a:r>
              <a:rPr lang="hi-IN" dirty="0"/>
              <a:t> जो न शास्त्रीय है और न सुगम । बस एक संगीत है </a:t>
            </a:r>
            <a:r>
              <a:rPr lang="en-US" dirty="0"/>
              <a:t>,</a:t>
            </a:r>
            <a:r>
              <a:rPr lang="hi-IN" dirty="0"/>
              <a:t> गानपन की पहचान है। 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973763"/>
          </a:xfrm>
        </p:spPr>
        <p:txBody>
          <a:bodyPr>
            <a:normAutofit fontScale="62500" lnSpcReduction="20000"/>
          </a:bodyPr>
          <a:lstStyle/>
          <a:p>
            <a:r>
              <a:rPr lang="hi-IN" dirty="0"/>
              <a:t> पाठ का </a:t>
            </a:r>
            <a:r>
              <a:rPr lang="hi-IN" dirty="0" smtClean="0"/>
              <a:t>शब्दार्थ</a:t>
            </a:r>
            <a:endParaRPr lang="en-US" dirty="0" smtClean="0"/>
          </a:p>
          <a:p>
            <a:pPr>
              <a:buNone/>
            </a:pPr>
            <a:r>
              <a:rPr lang="hi-IN" dirty="0" smtClean="0"/>
              <a:t> </a:t>
            </a:r>
            <a:endParaRPr lang="en-US" dirty="0"/>
          </a:p>
          <a:p>
            <a:r>
              <a:rPr lang="hi-IN" dirty="0"/>
              <a:t>रीति=प्रकार</a:t>
            </a:r>
            <a:r>
              <a:rPr lang="en-US" dirty="0"/>
              <a:t>,</a:t>
            </a:r>
            <a:r>
              <a:rPr lang="hi-IN" dirty="0"/>
              <a:t> मुग्ध शृंगार=मन को रिझाने वाला प्रेम</a:t>
            </a:r>
            <a:r>
              <a:rPr lang="en-US" dirty="0"/>
              <a:t>,</a:t>
            </a:r>
            <a:r>
              <a:rPr lang="hi-IN" dirty="0"/>
              <a:t> द्रुत लय= तेज धुन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/>
          </a:p>
          <a:p>
            <a:r>
              <a:rPr lang="hi-IN" dirty="0"/>
              <a:t>उत्कटता=व्यग्रता</a:t>
            </a:r>
            <a:r>
              <a:rPr lang="en-US" dirty="0"/>
              <a:t>,</a:t>
            </a:r>
            <a:r>
              <a:rPr lang="hi-IN" dirty="0"/>
              <a:t> जलद लय=तेज धुन</a:t>
            </a:r>
            <a:r>
              <a:rPr lang="en-US" dirty="0"/>
              <a:t>,</a:t>
            </a:r>
            <a:r>
              <a:rPr lang="hi-IN" dirty="0"/>
              <a:t> परिष्कृत=संवरा हुआ</a:t>
            </a:r>
            <a:r>
              <a:rPr lang="en-US" dirty="0"/>
              <a:t>,</a:t>
            </a:r>
            <a:r>
              <a:rPr lang="hi-IN" dirty="0"/>
              <a:t> लोच=स्वरों का बारीक प्रयोग </a:t>
            </a:r>
            <a:r>
              <a:rPr lang="hi-IN" dirty="0" smtClean="0"/>
              <a:t>।</a:t>
            </a:r>
            <a:endParaRPr lang="en-US" dirty="0" smtClean="0"/>
          </a:p>
          <a:p>
            <a:pPr>
              <a:buNone/>
            </a:pPr>
            <a:r>
              <a:rPr lang="hi-IN" dirty="0" smtClean="0"/>
              <a:t>  </a:t>
            </a:r>
            <a:endParaRPr lang="en-US" dirty="0"/>
          </a:p>
          <a:p>
            <a:r>
              <a:rPr lang="hi-IN" dirty="0"/>
              <a:t>महफिल=सभा</a:t>
            </a:r>
            <a:r>
              <a:rPr lang="en-US" dirty="0"/>
              <a:t>,</a:t>
            </a:r>
            <a:r>
              <a:rPr lang="hi-IN" dirty="0"/>
              <a:t> सुभाषित=सूक्ति</a:t>
            </a:r>
            <a:r>
              <a:rPr lang="en-US" dirty="0"/>
              <a:t>,</a:t>
            </a:r>
            <a:r>
              <a:rPr lang="hi-IN" dirty="0"/>
              <a:t> त्रिवेणी संगम=तीन धाराओं का मेला</a:t>
            </a:r>
            <a:r>
              <a:rPr lang="en-US" dirty="0"/>
              <a:t>,</a:t>
            </a:r>
            <a:r>
              <a:rPr lang="hi-IN" dirty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     </a:t>
            </a:r>
            <a:r>
              <a:rPr lang="hi-IN" dirty="0" smtClean="0"/>
              <a:t>रंजक=दिल </a:t>
            </a:r>
            <a:r>
              <a:rPr lang="hi-IN" dirty="0"/>
              <a:t>को लुभाने वाला</a:t>
            </a:r>
            <a:r>
              <a:rPr lang="en-US" dirty="0"/>
              <a:t>,</a:t>
            </a:r>
            <a:r>
              <a:rPr lang="hi-IN" dirty="0"/>
              <a:t> नीरस=रस हीन </a:t>
            </a:r>
            <a:r>
              <a:rPr lang="hi-IN" dirty="0" smtClean="0"/>
              <a:t>।</a:t>
            </a:r>
            <a:endParaRPr lang="en-US" dirty="0" smtClean="0"/>
          </a:p>
          <a:p>
            <a:pPr>
              <a:buNone/>
            </a:pPr>
            <a:r>
              <a:rPr lang="hi-IN" dirty="0" smtClean="0"/>
              <a:t> </a:t>
            </a:r>
            <a:endParaRPr lang="en-US" dirty="0"/>
          </a:p>
          <a:p>
            <a:r>
              <a:rPr lang="hi-IN" dirty="0"/>
              <a:t>अवलंबित=टिकी हुई</a:t>
            </a:r>
            <a:r>
              <a:rPr lang="en-US" dirty="0"/>
              <a:t>,</a:t>
            </a:r>
            <a:r>
              <a:rPr lang="hi-IN" dirty="0"/>
              <a:t> सुसंवाद साधना=आपस में तालमेल बैठाना</a:t>
            </a:r>
            <a:r>
              <a:rPr lang="en-US" dirty="0"/>
              <a:t>,</a:t>
            </a:r>
            <a:r>
              <a:rPr lang="hi-IN" dirty="0"/>
              <a:t> तैल चित्र= तेलीय रंगों से बनाया हुआ चित्र</a:t>
            </a:r>
            <a:r>
              <a:rPr lang="en-US" dirty="0"/>
              <a:t>,</a:t>
            </a:r>
            <a:r>
              <a:rPr lang="hi-IN" dirty="0"/>
              <a:t> रसोत्कटता=रस से सारोबार होना</a:t>
            </a:r>
            <a:r>
              <a:rPr lang="en-US" dirty="0"/>
              <a:t>,</a:t>
            </a:r>
            <a:r>
              <a:rPr lang="hi-IN" dirty="0"/>
              <a:t> वृत्ति=भावना</a:t>
            </a:r>
            <a:r>
              <a:rPr lang="en-US" dirty="0"/>
              <a:t>,</a:t>
            </a:r>
            <a:r>
              <a:rPr lang="hi-IN" dirty="0"/>
              <a:t> कर्मकाण्ड=कार्यविधि</a:t>
            </a:r>
            <a:r>
              <a:rPr lang="en-US" dirty="0"/>
              <a:t>,</a:t>
            </a:r>
            <a:r>
              <a:rPr lang="hi-IN" dirty="0"/>
              <a:t>अभिजात्य=कुलीन वर्ग से संबंधित </a:t>
            </a:r>
            <a:r>
              <a:rPr lang="hi-IN" dirty="0" smtClean="0"/>
              <a:t>।</a:t>
            </a:r>
            <a:endParaRPr lang="en-US" dirty="0" smtClean="0"/>
          </a:p>
          <a:p>
            <a:pPr>
              <a:buNone/>
            </a:pPr>
            <a:r>
              <a:rPr lang="hi-IN" dirty="0" smtClean="0"/>
              <a:t>  </a:t>
            </a:r>
            <a:endParaRPr lang="en-US" dirty="0"/>
          </a:p>
          <a:p>
            <a:r>
              <a:rPr lang="hi-IN" dirty="0"/>
              <a:t>तंत्र=तरीका</a:t>
            </a:r>
            <a:r>
              <a:rPr lang="en-US" dirty="0"/>
              <a:t>,</a:t>
            </a:r>
            <a:r>
              <a:rPr lang="hi-IN" dirty="0"/>
              <a:t> कौतुक=खेल</a:t>
            </a:r>
            <a:r>
              <a:rPr lang="en-US" dirty="0"/>
              <a:t>,</a:t>
            </a:r>
            <a:r>
              <a:rPr lang="hi-IN" dirty="0"/>
              <a:t> रूक्ष=रूखा</a:t>
            </a:r>
            <a:r>
              <a:rPr lang="en-US" dirty="0"/>
              <a:t>,</a:t>
            </a:r>
            <a:r>
              <a:rPr lang="hi-IN" dirty="0"/>
              <a:t> पर्जन्य=बादल</a:t>
            </a:r>
            <a:r>
              <a:rPr lang="en-US" dirty="0"/>
              <a:t>,</a:t>
            </a:r>
            <a:r>
              <a:rPr lang="hi-IN" dirty="0"/>
              <a:t> समाविष्ट= समाया हुआ</a:t>
            </a:r>
            <a:r>
              <a:rPr lang="en-US" dirty="0"/>
              <a:t>,</a:t>
            </a:r>
            <a:r>
              <a:rPr lang="hi-IN" dirty="0"/>
              <a:t> अलक्षित=जिसकी ओर ध्यान न गया हो</a:t>
            </a:r>
            <a:r>
              <a:rPr lang="en-US" dirty="0"/>
              <a:t>,</a:t>
            </a:r>
            <a:r>
              <a:rPr lang="hi-IN" dirty="0"/>
              <a:t> अनभिषिक्त=जिसे तिलक न किया गया हो</a:t>
            </a:r>
            <a:r>
              <a:rPr lang="en-US" dirty="0"/>
              <a:t>,</a:t>
            </a:r>
            <a:r>
              <a:rPr lang="hi-IN" dirty="0"/>
              <a:t> अदृष्टि पूर्व= जिसे पहले कहीं देखा न गया हो</a:t>
            </a:r>
            <a:r>
              <a:rPr lang="en-US" dirty="0"/>
              <a:t>,</a:t>
            </a:r>
            <a:r>
              <a:rPr lang="hi-IN" dirty="0"/>
              <a:t> अबाधित= बेरोकटोक</a:t>
            </a:r>
            <a:r>
              <a:rPr lang="en-US" dirty="0"/>
              <a:t>,</a:t>
            </a:r>
            <a:r>
              <a:rPr lang="hi-IN" dirty="0"/>
              <a:t> प्रभुत्व= अधिकार ।     </a:t>
            </a:r>
            <a:endParaRPr lang="en-US" dirty="0"/>
          </a:p>
          <a:p>
            <a:pPr>
              <a:buNone/>
            </a:pPr>
            <a:r>
              <a:rPr lang="hi-IN" dirty="0" smtClean="0"/>
              <a:t>                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53340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019800"/>
          </a:xfrm>
        </p:spPr>
        <p:txBody>
          <a:bodyPr>
            <a:normAutofit fontScale="62500" lnSpcReduction="20000"/>
          </a:bodyPr>
          <a:lstStyle/>
          <a:p>
            <a:r>
              <a:rPr lang="hi-IN" dirty="0"/>
              <a:t> भारतीय गायिकाओं में बेजोड़ : लतामंगेशकर पाठ का सारांश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hi-IN" dirty="0"/>
              <a:t>लता : एक विलक्षण गायिका – लेखक कुमार गंधर्व कहता है कि बरसों पहले जब वह बीमार था</a:t>
            </a:r>
            <a:r>
              <a:rPr lang="en-US" dirty="0"/>
              <a:t>,</a:t>
            </a:r>
            <a:r>
              <a:rPr lang="hi-IN" dirty="0"/>
              <a:t>तब एक दिन उसे रेडियो पर एक अद्वितीय स्वर सुनाई दिया। यह स्वर उसके अन्तर्मन को छू गया । गाना समाप्त होने पर गायिका का नाम लता मंगेशकर बताया गया । नाम सुनकर वह हैरान रह गया । लेखक को प्रसिद्ध गायक दीनानाथ मंगेशकर की अजब गायकी का दूसरा रूप उनकी बेटी की कोमल आवाज में सुनने को मिला । लता से पहले प्रसिद्ध गायिका नूरजहां का चित्रपट संगीत में अपना दबदबा था</a:t>
            </a:r>
            <a:r>
              <a:rPr lang="en-US" dirty="0"/>
              <a:t>,</a:t>
            </a:r>
            <a:r>
              <a:rPr lang="hi-IN" dirty="0"/>
              <a:t>परंतु लता उससे आगे निकाल गई। कला के क्षेत्र में ऐसे चमत्कार बहुत ही कम होते हैं </a:t>
            </a:r>
            <a:r>
              <a:rPr lang="en-US" dirty="0"/>
              <a:t>;</a:t>
            </a:r>
            <a:r>
              <a:rPr lang="hi-IN" dirty="0"/>
              <a:t> जैसे प्रसिद्ध सितार वादक विलायत खां अपने सितार वादक पिता की तुलना में बहुत आगे निकाल गए थे ।</a:t>
            </a:r>
            <a:endParaRPr lang="en-US" dirty="0"/>
          </a:p>
          <a:p>
            <a:r>
              <a:rPr lang="hi-IN" dirty="0"/>
              <a:t> लेखक का मानना है कि लता के बराबर की गायिका कोई नहीं हुई । लता ने चित्रपट संगीत को अत्यधिक लोकप्रिय बनाया । आज बच्चों के गाने का स्वर बदल गया है। यह सब लता के कारण संभव हुआ है । चित्रपट संगीत के विविध प्रकारों को आम आदमी समझने लगा है तथा गुनगुनाने लगा है । लता ने नई पीढ़ी के संगीत को संस्कारित किया है तथा आदमी में संगीत विषयक अभिरुचि पैदा करने में योगदान दिया है । </a:t>
            </a:r>
            <a:endParaRPr lang="en-US" dirty="0"/>
          </a:p>
          <a:p>
            <a:r>
              <a:rPr lang="hi-IN" dirty="0"/>
              <a:t>लता के स्वर में गानपन  - शास्त्रीय गान और लता के गान में से लोग लता के गान को ही अधिक पसंद करते हैं । इसका कारण लता का गानपान</a:t>
            </a:r>
            <a:r>
              <a:rPr lang="en-US" dirty="0"/>
              <a:t>,</a:t>
            </a:r>
            <a:r>
              <a:rPr lang="hi-IN" dirty="0"/>
              <a:t>उनका सुरीलापन एवं मस्त करने वाला स्वर है । श्रोता को रागों से नहीं </a:t>
            </a:r>
            <a:r>
              <a:rPr lang="en-US" dirty="0"/>
              <a:t>,</a:t>
            </a:r>
            <a:r>
              <a:rPr lang="hi-IN" dirty="0"/>
              <a:t> सुमधुर गानपन से मतलब होता है । यह गानपन लता के स्वर में शत–प्रतिशत है । यही लता की लोकप्रियता का मुख्य मर्म भी है ।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324600"/>
          </a:xfrm>
        </p:spPr>
        <p:txBody>
          <a:bodyPr>
            <a:normAutofit fontScale="62500" lnSpcReduction="20000"/>
          </a:bodyPr>
          <a:lstStyle/>
          <a:p>
            <a:r>
              <a:rPr lang="hi-IN" dirty="0"/>
              <a:t>लता तथा नूरजहां की गायकी में अंतर – नूरजहां की गायकी में जहाँ एक मादक उत्तान (नशीली ऊँची तान ) होती थी</a:t>
            </a:r>
            <a:r>
              <a:rPr lang="en-US" dirty="0"/>
              <a:t>,</a:t>
            </a:r>
            <a:r>
              <a:rPr lang="hi-IN" dirty="0"/>
              <a:t> वहीं लता के स्वर में एक निर्मलता होती है । उनमें कोमलता और मुग्धता का संगम है </a:t>
            </a:r>
            <a:r>
              <a:rPr lang="en-US" dirty="0"/>
              <a:t>,</a:t>
            </a:r>
            <a:r>
              <a:rPr lang="hi-IN" dirty="0"/>
              <a:t> मानो उनका निजी जीवन उनके स्वर में झलक उठा है । यह अलग बात है कि संगीत–दिग्दर्शकों ने उनकी इस कला का भरपूर उपयोग नहीं किया । लता के गाने में एक प्रकार का नादमय उच्चार है । उनके गीत के दो शब्दों का अंतर स्वरों के आलाप से भर जाता है । ऐसा लगता है</a:t>
            </a:r>
            <a:r>
              <a:rPr lang="en-US" dirty="0"/>
              <a:t>,</a:t>
            </a:r>
            <a:r>
              <a:rPr lang="hi-IN" dirty="0"/>
              <a:t> मानो दोनों शब्द एक-दूसरे में विलीन हो गए हैं । लता की यह विशेषता अनुपम है । लोग कहते हैं कि लता ने करुण रस के गाने बहुत अच्छे गाये हैं । लेखक का मत इसके विपरीत है । उसके अनुसार</a:t>
            </a:r>
            <a:r>
              <a:rPr lang="en-US" dirty="0"/>
              <a:t>,</a:t>
            </a:r>
            <a:r>
              <a:rPr lang="hi-IN" dirty="0"/>
              <a:t> लता ने मुग्ध शृंगार  के गाने मध्य ओर द्रुत लय में बहुत अच्छे गाए हैं । लेखक का मानना है कि संगीत-दिग्दर्शकों ने उनसे ऊंची पट्टी में गवा कर उनके साथ अन्याय किया है । </a:t>
            </a:r>
            <a:endParaRPr lang="en-US" dirty="0"/>
          </a:p>
          <a:p>
            <a:r>
              <a:rPr lang="hi-IN" dirty="0"/>
              <a:t>शास्त्रीय संगीत ओर चित्र-पट (फिल्मी)संगीत- लेखक का मानना है कि शास्त्रीय संगीत व चित्रपट संगीत में तुलना करना निरर्थक है । शास्त्रीय संगीत में गंभीरता स्थायी भाव है</a:t>
            </a:r>
            <a:r>
              <a:rPr lang="en-US" dirty="0"/>
              <a:t>,</a:t>
            </a:r>
            <a:r>
              <a:rPr lang="hi-IN" dirty="0"/>
              <a:t> जबकि चित्रपट संगीत में तेज़ी</a:t>
            </a:r>
            <a:r>
              <a:rPr lang="en-US" dirty="0"/>
              <a:t>,</a:t>
            </a:r>
            <a:r>
              <a:rPr lang="hi-IN" dirty="0"/>
              <a:t> लय व चपलता प्रमुख होती है । चित्रपट संगीत में ताल प्राथमिक अवस्था का होता है और शास्त्रीय संगीत में इसका परिष्कृत रूप होता है । चित्रपट संगीत में आधे तालों</a:t>
            </a:r>
            <a:r>
              <a:rPr lang="en-US" dirty="0"/>
              <a:t>,</a:t>
            </a:r>
            <a:r>
              <a:rPr lang="hi-IN" dirty="0"/>
              <a:t> आसान लय सुलभता व लोच की प्रमुखता आदि विशेषता होती हैं । चित्रपट संगीत गायकों को शास्त्रीय संगीत की उत्तम जानकारी अवश्य होनी चाहिए । लता के पास यह ज्ञान भरपूर है। लता के तीन-साढ़े-तीन मिनट के गान और तीन-साढ़े-तीन घंटे की शास्त्रीय महफिल का कलात्मक व आनंदात्मक मूल्य एक जैसा है ।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457200"/>
            <a:ext cx="8229600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34400" cy="6507163"/>
          </a:xfrm>
        </p:spPr>
        <p:txBody>
          <a:bodyPr>
            <a:normAutofit fontScale="62500" lnSpcReduction="20000"/>
          </a:bodyPr>
          <a:lstStyle/>
          <a:p>
            <a:r>
              <a:rPr lang="hi-IN" dirty="0"/>
              <a:t>गायकी में लता का स्थान- उनके गानों में स्वर लय व शब्दार्थ का संगम होता है । गाने की सारी मिठास</a:t>
            </a:r>
            <a:r>
              <a:rPr lang="en-US" dirty="0"/>
              <a:t>,</a:t>
            </a:r>
            <a:r>
              <a:rPr lang="hi-IN" dirty="0"/>
              <a:t> सारी ताकत उसकी रंजकता (रिझाने की शक्ति ) पर आधारित होती है और रंजकता का संबंध रसिक को आनंदित करने के सामर्थ्य से है । लता का स्थान अव्वल दर्जे के खानदानी गायक के समान है । किसी ने पूछा कि क्या लता शास्त्रीय गायकों की तीन घंटे की महफिल जमा सकती हैं </a:t>
            </a:r>
            <a:r>
              <a:rPr lang="en-US" dirty="0"/>
              <a:t>?</a:t>
            </a:r>
            <a:r>
              <a:rPr lang="hi-IN" dirty="0"/>
              <a:t> लेखक उसी से प्रश्न करता है कि क्या कोई प्रथम श्रेणी का शास्त्रीय गायक तीन मिनट में चित्रपट का गाना इतनी कुशलता और रसोत्कटता ( रस से भरपूर ) से गा सकेगा </a:t>
            </a:r>
            <a:r>
              <a:rPr lang="en-US" dirty="0"/>
              <a:t>?</a:t>
            </a:r>
            <a:r>
              <a:rPr lang="hi-IN" dirty="0"/>
              <a:t> शायद नहीं । खानदानी गवैयों ने चित्रपट संगीत पर लोगों के कान बिगाड़  देने का आरोप लगाया है । लेखक का मानना है कि चित्रपट संगीत ने लोगों के कान सुधारे हैं ।</a:t>
            </a:r>
            <a:endParaRPr lang="en-US" dirty="0"/>
          </a:p>
          <a:p>
            <a:r>
              <a:rPr lang="hi-IN" dirty="0"/>
              <a:t>चित्रपट (फिल्मी) संगीत का महत्व </a:t>
            </a:r>
            <a:r>
              <a:rPr lang="en-US" dirty="0"/>
              <a:t>–</a:t>
            </a:r>
            <a:r>
              <a:rPr lang="hi-IN" dirty="0"/>
              <a:t> लेखक का मत है कि शास्त्रीय गायक आत्मसंतुष्ट प्राणी है । उन्होंने शास्त्र-शुद्धता को कर्मकाण्ड की तरह तूल दे रखी है</a:t>
            </a:r>
            <a:r>
              <a:rPr lang="en-US" dirty="0"/>
              <a:t>,</a:t>
            </a:r>
            <a:r>
              <a:rPr lang="hi-IN" dirty="0"/>
              <a:t> जबकि चित्रपट संगीत ने अभिजात्य संगीत को लोगों तक पहुंचाया है । आज लोगों को शास्त्र-शुद्ध और नीरस गाना नहीं </a:t>
            </a:r>
            <a:r>
              <a:rPr lang="en-US" dirty="0"/>
              <a:t>,</a:t>
            </a:r>
            <a:r>
              <a:rPr lang="hi-IN" dirty="0"/>
              <a:t> बल्कि सुरीला और भावपूर्ण गाना चाहिए। चित्रपट संगीत का लचकदार होना ही उसकी सबसे बड़ी शक्ति है । चित्रपट संगीत की मान्यताएं </a:t>
            </a:r>
            <a:r>
              <a:rPr lang="en-US" dirty="0"/>
              <a:t>,</a:t>
            </a:r>
            <a:r>
              <a:rPr lang="hi-IN" dirty="0"/>
              <a:t> झंझटें और चुनौतियां अलग तरह की हैं । यहां नव निर्माण की संभावनाएं भी बहुत हैं । बड़े-बड़े संगीतकार शास्त्रीय रागदारी का </a:t>
            </a:r>
            <a:r>
              <a:rPr lang="en-US" dirty="0"/>
              <a:t>,</a:t>
            </a:r>
            <a:r>
              <a:rPr lang="hi-IN" dirty="0"/>
              <a:t> लोकगीतों की धुनों का भरपूर उपयोग कर रहे हैं । वे धूप की तरह कौतुक करने वाले पंजाबी लोकगीतों का</a:t>
            </a:r>
            <a:r>
              <a:rPr lang="en-US" dirty="0"/>
              <a:t>,</a:t>
            </a:r>
            <a:r>
              <a:rPr lang="hi-IN" dirty="0"/>
              <a:t> बादल की तरह घुमड़ते राजस्थानी लोकगीतों का</a:t>
            </a:r>
            <a:r>
              <a:rPr lang="en-US" dirty="0"/>
              <a:t>,</a:t>
            </a:r>
            <a:r>
              <a:rPr lang="hi-IN" dirty="0"/>
              <a:t> घाटियों में गूँजते पहाड़ी लोकगीतों का</a:t>
            </a:r>
            <a:r>
              <a:rPr lang="en-US" dirty="0"/>
              <a:t>,</a:t>
            </a:r>
            <a:r>
              <a:rPr lang="hi-IN" dirty="0"/>
              <a:t> ऋतु चक्रों का</a:t>
            </a:r>
            <a:r>
              <a:rPr lang="en-US" dirty="0"/>
              <a:t>,</a:t>
            </a:r>
            <a:r>
              <a:rPr lang="hi-IN" dirty="0"/>
              <a:t> खेती से संबंधित </a:t>
            </a:r>
            <a:r>
              <a:rPr lang="hi-IN" dirty="0" smtClean="0"/>
              <a:t>कृषि </a:t>
            </a:r>
            <a:r>
              <a:rPr lang="hi-IN" dirty="0"/>
              <a:t>गीतों का भरपूर उपयोग कर रहे हैं । वास्तव में</a:t>
            </a:r>
            <a:r>
              <a:rPr lang="en-US" dirty="0"/>
              <a:t>,</a:t>
            </a:r>
            <a:r>
              <a:rPr lang="hi-IN" dirty="0"/>
              <a:t> चित्रपट संगीत का दायरा बहुत बड़ा है।</a:t>
            </a:r>
            <a:endParaRPr lang="en-US" dirty="0"/>
          </a:p>
          <a:p>
            <a:r>
              <a:rPr lang="hi-IN" dirty="0"/>
              <a:t>उसमे अनेक अलक्षित (जिसकी ओर ध्यान न गया हो) प्रयोग करने की गुंजाइश बनी हुई है ।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34400" cy="6430963"/>
          </a:xfrm>
        </p:spPr>
        <p:txBody>
          <a:bodyPr/>
          <a:lstStyle/>
          <a:p>
            <a:r>
              <a:rPr lang="hi-IN" sz="2800" dirty="0"/>
              <a:t>लता : चित्रपट संगीत की समाग्री- लता</a:t>
            </a:r>
            <a:r>
              <a:rPr lang="en-US" sz="2800" dirty="0"/>
              <a:t>,</a:t>
            </a:r>
            <a:r>
              <a:rPr lang="hi-IN" sz="2800" dirty="0"/>
              <a:t> चित्रपट संगीत की अनभिषिक्त (बेताज) समाग्री हैं । अनेक गायक-गायिकाओं की तुलना में उनकी लोकप्रियता सबसे अधिक है । लगभग आधी शताब्दी से वे जन-मन पर छाई हुई हैं । यह एक चमत्कार है</a:t>
            </a:r>
            <a:r>
              <a:rPr lang="en-US" sz="2800" dirty="0"/>
              <a:t>,</a:t>
            </a:r>
            <a:r>
              <a:rPr lang="hi-IN" sz="2800" dirty="0"/>
              <a:t> जिसे हम प्रत्यक्ष अपनी आँखों से अपने इर्द-गिर्द होता हुआ देख रहे हैं ।  </a:t>
            </a:r>
            <a:endParaRPr lang="en-US" sz="2800" dirty="0"/>
          </a:p>
          <a:p>
            <a:pPr>
              <a:buNone/>
            </a:pPr>
            <a:r>
              <a:rPr lang="hi-IN" sz="2800" dirty="0"/>
              <a:t> </a:t>
            </a:r>
            <a:endParaRPr lang="en-US" sz="2800" dirty="0"/>
          </a:p>
          <a:p>
            <a:pPr>
              <a:buNone/>
            </a:pPr>
            <a:r>
              <a:rPr lang="hi-IN" sz="2800" dirty="0"/>
              <a:t> 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Guest</dc:creator>
  <cp:lastModifiedBy>Admin</cp:lastModifiedBy>
  <cp:revision>9</cp:revision>
  <dcterms:created xsi:type="dcterms:W3CDTF">2020-07-26T22:33:12Z</dcterms:created>
  <dcterms:modified xsi:type="dcterms:W3CDTF">2020-07-27T05:19:42Z</dcterms:modified>
</cp:coreProperties>
</file>