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5" r:id="rId3"/>
    <p:sldId id="272" r:id="rId4"/>
    <p:sldId id="271" r:id="rId5"/>
    <p:sldId id="269" r:id="rId6"/>
    <p:sldId id="273" r:id="rId7"/>
    <p:sldId id="276" r:id="rId8"/>
    <p:sldId id="277" r:id="rId9"/>
    <p:sldId id="257" r:id="rId10"/>
    <p:sldId id="258" r:id="rId11"/>
    <p:sldId id="259" r:id="rId12"/>
    <p:sldId id="260" r:id="rId13"/>
    <p:sldId id="278" r:id="rId14"/>
    <p:sldId id="268" r:id="rId15"/>
  </p:sldIdLst>
  <p:sldSz cx="9144000" cy="6858000" type="screen4x3"/>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1" d="100"/>
          <a:sy n="61" d="100"/>
        </p:scale>
        <p:origin x="-140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7895163-2E29-4D35-8F7F-8235F1EE70F3}" type="datetimeFigureOut">
              <a:rPr lang="en-US" smtClean="0"/>
              <a:pPr/>
              <a:t>10/24/2020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057AF0-C25F-4E49-ACC7-B093C985C7ED}"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7895163-2E29-4D35-8F7F-8235F1EE70F3}" type="datetimeFigureOut">
              <a:rPr lang="en-US" smtClean="0"/>
              <a:pPr/>
              <a:t>10/24/2020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057AF0-C25F-4E49-ACC7-B093C985C7E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7895163-2E29-4D35-8F7F-8235F1EE70F3}" type="datetimeFigureOut">
              <a:rPr lang="en-US" smtClean="0"/>
              <a:pPr/>
              <a:t>10/24/2020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057AF0-C25F-4E49-ACC7-B093C985C7ED}"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7895163-2E29-4D35-8F7F-8235F1EE70F3}" type="datetimeFigureOut">
              <a:rPr lang="en-US" smtClean="0"/>
              <a:pPr/>
              <a:t>10/24/2020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057AF0-C25F-4E49-ACC7-B093C985C7ED}"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895163-2E29-4D35-8F7F-8235F1EE70F3}" type="datetimeFigureOut">
              <a:rPr lang="en-US" smtClean="0"/>
              <a:pPr/>
              <a:t>10/24/2020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057AF0-C25F-4E49-ACC7-B093C985C7ED}"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7895163-2E29-4D35-8F7F-8235F1EE70F3}" type="datetimeFigureOut">
              <a:rPr lang="en-US" smtClean="0"/>
              <a:pPr/>
              <a:t>10/24/2020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A057AF0-C25F-4E49-ACC7-B093C985C7ED}"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7895163-2E29-4D35-8F7F-8235F1EE70F3}" type="datetimeFigureOut">
              <a:rPr lang="en-US" smtClean="0"/>
              <a:pPr/>
              <a:t>10/24/2020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A057AF0-C25F-4E49-ACC7-B093C985C7ED}"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7895163-2E29-4D35-8F7F-8235F1EE70F3}" type="datetimeFigureOut">
              <a:rPr lang="en-US" smtClean="0"/>
              <a:pPr/>
              <a:t>10/24/2020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A057AF0-C25F-4E49-ACC7-B093C985C7ED}"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895163-2E29-4D35-8F7F-8235F1EE70F3}" type="datetimeFigureOut">
              <a:rPr lang="en-US" smtClean="0"/>
              <a:pPr/>
              <a:t>10/24/2020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A057AF0-C25F-4E49-ACC7-B093C985C7ED}"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895163-2E29-4D35-8F7F-8235F1EE70F3}" type="datetimeFigureOut">
              <a:rPr lang="en-US" smtClean="0"/>
              <a:pPr/>
              <a:t>10/24/2020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A057AF0-C25F-4E49-ACC7-B093C985C7ED}"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895163-2E29-4D35-8F7F-8235F1EE70F3}" type="datetimeFigureOut">
              <a:rPr lang="en-US" smtClean="0"/>
              <a:pPr/>
              <a:t>10/24/2020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A057AF0-C25F-4E49-ACC7-B093C985C7ED}"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6000">
              <a:srgbClr val="DDEBCF">
                <a:alpha val="86000"/>
              </a:srgbClr>
            </a:gs>
            <a:gs pos="50000">
              <a:srgbClr val="9CB86E"/>
            </a:gs>
            <a:gs pos="100000">
              <a:srgbClr val="156B13"/>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895163-2E29-4D35-8F7F-8235F1EE70F3}" type="datetimeFigureOut">
              <a:rPr lang="en-US" smtClean="0"/>
              <a:pPr/>
              <a:t>10/24/2020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057AF0-C25F-4E49-ACC7-B093C985C7ED}"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785786" y="1000109"/>
            <a:ext cx="7643866" cy="4857783"/>
          </a:xfrm>
          <a:gradFill flip="none" rotWithShape="1">
            <a:gsLst>
              <a:gs pos="24000">
                <a:srgbClr val="DDEBCF">
                  <a:alpha val="99000"/>
                </a:srgbClr>
              </a:gs>
              <a:gs pos="50000">
                <a:srgbClr val="9CB86E"/>
              </a:gs>
              <a:gs pos="100000">
                <a:srgbClr val="156B13"/>
              </a:gs>
            </a:gsLst>
            <a:lin ang="16200000" scaled="1"/>
            <a:tileRect/>
          </a:gradFill>
        </p:spPr>
        <p:txBody>
          <a:bodyPr>
            <a:normAutofit fontScale="77500" lnSpcReduction="20000"/>
          </a:bodyPr>
          <a:lstStyle/>
          <a:p>
            <a:pPr algn="ctr">
              <a:buNone/>
            </a:pPr>
            <a:r>
              <a:rPr lang="en-US" sz="6000" dirty="0" smtClean="0"/>
              <a:t>PYTHON </a:t>
            </a:r>
            <a:r>
              <a:rPr lang="en-US" sz="6000" dirty="0" smtClean="0"/>
              <a:t>LIST</a:t>
            </a:r>
          </a:p>
          <a:p>
            <a:pPr algn="ctr">
              <a:buNone/>
            </a:pPr>
            <a:r>
              <a:rPr lang="en-US" sz="6000" dirty="0" smtClean="0"/>
              <a:t>CLASS XI</a:t>
            </a:r>
            <a:endParaRPr lang="en-US" sz="6000" dirty="0" smtClean="0"/>
          </a:p>
          <a:p>
            <a:pPr algn="ctr">
              <a:buNone/>
            </a:pPr>
            <a:r>
              <a:rPr lang="en-US" sz="6000" dirty="0" smtClean="0"/>
              <a:t>(MODULE-2)</a:t>
            </a:r>
          </a:p>
          <a:p>
            <a:pPr algn="ctr">
              <a:buNone/>
            </a:pPr>
            <a:r>
              <a:rPr lang="en-US" sz="6000" dirty="0" smtClean="0"/>
              <a:t>BY </a:t>
            </a:r>
          </a:p>
          <a:p>
            <a:pPr algn="ctr">
              <a:buNone/>
            </a:pPr>
            <a:r>
              <a:rPr lang="en-US" sz="6000" dirty="0" smtClean="0"/>
              <a:t>Mrs. SUJATA PRADHAN,</a:t>
            </a:r>
          </a:p>
          <a:p>
            <a:pPr algn="ctr">
              <a:buNone/>
            </a:pPr>
            <a:r>
              <a:rPr lang="en-US" sz="4300" dirty="0" smtClean="0"/>
              <a:t>PGT(SS),Computer Science,</a:t>
            </a:r>
          </a:p>
          <a:p>
            <a:pPr algn="ctr">
              <a:buNone/>
            </a:pPr>
            <a:r>
              <a:rPr lang="en-US" sz="4300" dirty="0" smtClean="0"/>
              <a:t>AECS,ANUPURAM</a:t>
            </a:r>
            <a:endParaRPr lang="en-IN" sz="4300" dirty="0" smtClean="0"/>
          </a:p>
          <a:p>
            <a:pPr algn="ctr">
              <a:buNone/>
            </a:pPr>
            <a:endParaRPr lang="en-IN" sz="6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14291"/>
            <a:ext cx="7772400" cy="642942"/>
          </a:xfrm>
          <a:gradFill>
            <a:gsLst>
              <a:gs pos="20000">
                <a:srgbClr val="DDEBCF">
                  <a:alpha val="61000"/>
                </a:srgbClr>
              </a:gs>
              <a:gs pos="50000">
                <a:srgbClr val="9CB86E"/>
              </a:gs>
              <a:gs pos="100000">
                <a:srgbClr val="156B13"/>
              </a:gs>
            </a:gsLst>
            <a:lin ang="5400000" scaled="0"/>
          </a:gradFill>
        </p:spPr>
        <p:style>
          <a:lnRef idx="1">
            <a:schemeClr val="accent2"/>
          </a:lnRef>
          <a:fillRef idx="2">
            <a:schemeClr val="accent2"/>
          </a:fillRef>
          <a:effectRef idx="1">
            <a:schemeClr val="accent2"/>
          </a:effectRef>
          <a:fontRef idx="minor">
            <a:schemeClr val="dk1"/>
          </a:fontRef>
        </p:style>
        <p:txBody>
          <a:bodyPr>
            <a:normAutofit fontScale="90000"/>
          </a:bodyPr>
          <a:lstStyle/>
          <a:p>
            <a:r>
              <a:rPr lang="en-IN" dirty="0" smtClean="0"/>
              <a:t/>
            </a:r>
            <a:br>
              <a:rPr lang="en-IN" dirty="0" smtClean="0"/>
            </a:br>
            <a:r>
              <a:rPr lang="en-IN" dirty="0" smtClean="0"/>
              <a:t>Updating </a:t>
            </a:r>
            <a:r>
              <a:rPr lang="en-IN" dirty="0"/>
              <a:t>List values</a:t>
            </a:r>
            <a:br>
              <a:rPr lang="en-IN" dirty="0"/>
            </a:br>
            <a:endParaRPr lang="en-IN" dirty="0"/>
          </a:p>
        </p:txBody>
      </p:sp>
      <p:sp>
        <p:nvSpPr>
          <p:cNvPr id="3" name="Subtitle 2"/>
          <p:cNvSpPr>
            <a:spLocks noGrp="1"/>
          </p:cNvSpPr>
          <p:nvPr>
            <p:ph type="subTitle" idx="1"/>
          </p:nvPr>
        </p:nvSpPr>
        <p:spPr>
          <a:xfrm>
            <a:off x="357158" y="1071546"/>
            <a:ext cx="6357982" cy="5500726"/>
          </a:xfrm>
          <a:ln w="12700">
            <a:solidFill>
              <a:schemeClr val="tx1"/>
            </a:solidFill>
          </a:ln>
        </p:spPr>
        <p:txBody>
          <a:bodyPr>
            <a:normAutofit fontScale="70000" lnSpcReduction="20000"/>
          </a:bodyPr>
          <a:lstStyle/>
          <a:p>
            <a:pPr algn="l"/>
            <a:r>
              <a:rPr lang="en-IN" dirty="0" smtClean="0">
                <a:solidFill>
                  <a:schemeClr val="tx1"/>
                </a:solidFill>
              </a:rPr>
              <a:t>The list elements can also be deleted by using the </a:t>
            </a:r>
            <a:r>
              <a:rPr lang="en-IN" b="1" dirty="0" smtClean="0">
                <a:solidFill>
                  <a:schemeClr val="tx1"/>
                </a:solidFill>
              </a:rPr>
              <a:t>del</a:t>
            </a:r>
            <a:r>
              <a:rPr lang="en-IN" dirty="0" smtClean="0">
                <a:solidFill>
                  <a:schemeClr val="tx1"/>
                </a:solidFill>
              </a:rPr>
              <a:t> keyword. Python also provides us the </a:t>
            </a:r>
            <a:r>
              <a:rPr lang="en-IN" b="1" dirty="0" smtClean="0">
                <a:solidFill>
                  <a:schemeClr val="tx1"/>
                </a:solidFill>
              </a:rPr>
              <a:t>remove()</a:t>
            </a:r>
            <a:r>
              <a:rPr lang="en-IN" dirty="0" smtClean="0">
                <a:solidFill>
                  <a:schemeClr val="tx1"/>
                </a:solidFill>
              </a:rPr>
              <a:t> method if we do not know which element is to be deleted from the list.</a:t>
            </a:r>
          </a:p>
          <a:p>
            <a:pPr algn="l"/>
            <a:r>
              <a:rPr lang="en-IN" dirty="0" smtClean="0">
                <a:solidFill>
                  <a:schemeClr val="tx1"/>
                </a:solidFill>
              </a:rPr>
              <a:t>list</a:t>
            </a:r>
            <a:r>
              <a:rPr lang="en-IN" dirty="0">
                <a:solidFill>
                  <a:schemeClr val="tx1"/>
                </a:solidFill>
              </a:rPr>
              <a:t> = [1, 2, 3, 4, 5, 6]     </a:t>
            </a:r>
          </a:p>
          <a:p>
            <a:pPr algn="l"/>
            <a:r>
              <a:rPr lang="en-IN" b="1" dirty="0">
                <a:solidFill>
                  <a:schemeClr val="tx1"/>
                </a:solidFill>
              </a:rPr>
              <a:t>print</a:t>
            </a:r>
            <a:r>
              <a:rPr lang="en-IN" dirty="0">
                <a:solidFill>
                  <a:schemeClr val="tx1"/>
                </a:solidFill>
              </a:rPr>
              <a:t>(list)     </a:t>
            </a:r>
          </a:p>
          <a:p>
            <a:pPr algn="l"/>
            <a:r>
              <a:rPr lang="en-IN" dirty="0">
                <a:solidFill>
                  <a:schemeClr val="tx1"/>
                </a:solidFill>
              </a:rPr>
              <a:t># It will assign value to the value to the second index   </a:t>
            </a:r>
          </a:p>
          <a:p>
            <a:pPr algn="l"/>
            <a:r>
              <a:rPr lang="en-IN" dirty="0">
                <a:solidFill>
                  <a:schemeClr val="tx1"/>
                </a:solidFill>
              </a:rPr>
              <a:t>list[2] = 10   </a:t>
            </a:r>
          </a:p>
          <a:p>
            <a:pPr algn="l"/>
            <a:r>
              <a:rPr lang="en-IN" b="1" dirty="0">
                <a:solidFill>
                  <a:schemeClr val="tx1"/>
                </a:solidFill>
              </a:rPr>
              <a:t>print</a:t>
            </a:r>
            <a:r>
              <a:rPr lang="en-IN" dirty="0">
                <a:solidFill>
                  <a:schemeClr val="tx1"/>
                </a:solidFill>
              </a:rPr>
              <a:t>(list)    </a:t>
            </a:r>
          </a:p>
          <a:p>
            <a:pPr algn="l"/>
            <a:r>
              <a:rPr lang="en-IN" dirty="0">
                <a:solidFill>
                  <a:schemeClr val="tx1"/>
                </a:solidFill>
              </a:rPr>
              <a:t># Adding multiple-element   </a:t>
            </a:r>
          </a:p>
          <a:p>
            <a:pPr algn="l"/>
            <a:r>
              <a:rPr lang="en-IN" dirty="0">
                <a:solidFill>
                  <a:schemeClr val="tx1"/>
                </a:solidFill>
              </a:rPr>
              <a:t>list[1:3] = [89, 78]     </a:t>
            </a:r>
          </a:p>
          <a:p>
            <a:pPr algn="l"/>
            <a:r>
              <a:rPr lang="en-IN" b="1" dirty="0">
                <a:solidFill>
                  <a:schemeClr val="tx1"/>
                </a:solidFill>
              </a:rPr>
              <a:t>print</a:t>
            </a:r>
            <a:r>
              <a:rPr lang="en-IN" dirty="0">
                <a:solidFill>
                  <a:schemeClr val="tx1"/>
                </a:solidFill>
              </a:rPr>
              <a:t>(list)   </a:t>
            </a:r>
          </a:p>
          <a:p>
            <a:pPr algn="l"/>
            <a:r>
              <a:rPr lang="en-IN" dirty="0">
                <a:solidFill>
                  <a:schemeClr val="tx1"/>
                </a:solidFill>
              </a:rPr>
              <a:t># It will add value at the end of the list  </a:t>
            </a:r>
          </a:p>
          <a:p>
            <a:pPr algn="l"/>
            <a:r>
              <a:rPr lang="en-IN" dirty="0">
                <a:solidFill>
                  <a:schemeClr val="tx1"/>
                </a:solidFill>
              </a:rPr>
              <a:t>list[-1] = 25  </a:t>
            </a:r>
          </a:p>
          <a:p>
            <a:pPr algn="l"/>
            <a:r>
              <a:rPr lang="en-IN" b="1" dirty="0">
                <a:solidFill>
                  <a:schemeClr val="tx1"/>
                </a:solidFill>
              </a:rPr>
              <a:t>print</a:t>
            </a:r>
            <a:r>
              <a:rPr lang="en-IN" dirty="0">
                <a:solidFill>
                  <a:schemeClr val="tx1"/>
                </a:solidFill>
              </a:rPr>
              <a:t>(list)  </a:t>
            </a:r>
          </a:p>
          <a:p>
            <a:endParaRPr lang="en-IN" dirty="0"/>
          </a:p>
        </p:txBody>
      </p:sp>
      <p:sp>
        <p:nvSpPr>
          <p:cNvPr id="4" name="Rectangle 3"/>
          <p:cNvSpPr/>
          <p:nvPr/>
        </p:nvSpPr>
        <p:spPr>
          <a:xfrm>
            <a:off x="6929454" y="3071810"/>
            <a:ext cx="2000280" cy="1477328"/>
          </a:xfrm>
          <a:prstGeom prst="rect">
            <a:avLst/>
          </a:prstGeom>
          <a:ln w="12700">
            <a:solidFill>
              <a:schemeClr val="tx1"/>
            </a:solidFill>
          </a:ln>
        </p:spPr>
        <p:txBody>
          <a:bodyPr wrap="square">
            <a:spAutoFit/>
          </a:bodyPr>
          <a:lstStyle/>
          <a:p>
            <a:r>
              <a:rPr lang="en-IN" b="1" dirty="0" smtClean="0">
                <a:solidFill>
                  <a:schemeClr val="tx1"/>
                </a:solidFill>
              </a:rPr>
              <a:t>Output:</a:t>
            </a:r>
            <a:endParaRPr lang="en-IN" dirty="0" smtClean="0">
              <a:solidFill>
                <a:schemeClr val="tx1"/>
              </a:solidFill>
            </a:endParaRPr>
          </a:p>
          <a:p>
            <a:r>
              <a:rPr lang="en-IN" dirty="0" smtClean="0">
                <a:solidFill>
                  <a:schemeClr val="tx1"/>
                </a:solidFill>
              </a:rPr>
              <a:t>[1, 2, 3, 4, 5, 6]</a:t>
            </a:r>
          </a:p>
          <a:p>
            <a:r>
              <a:rPr lang="en-IN" dirty="0" smtClean="0">
                <a:solidFill>
                  <a:schemeClr val="tx1"/>
                </a:solidFill>
              </a:rPr>
              <a:t> [1, 2, 10, 4, 5, 6]</a:t>
            </a:r>
          </a:p>
          <a:p>
            <a:r>
              <a:rPr lang="en-IN" dirty="0" smtClean="0">
                <a:solidFill>
                  <a:schemeClr val="tx1"/>
                </a:solidFill>
              </a:rPr>
              <a:t> [1, 89, 78, 4, 5, 6]</a:t>
            </a:r>
          </a:p>
          <a:p>
            <a:r>
              <a:rPr lang="en-IN" dirty="0" smtClean="0">
                <a:solidFill>
                  <a:schemeClr val="tx1"/>
                </a:solidFill>
              </a:rPr>
              <a:t> [1, 89, 78, 4, 5, 25]</a:t>
            </a:r>
            <a:endParaRPr lang="en-IN"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14290"/>
            <a:ext cx="7772400" cy="642942"/>
          </a:xfrm>
          <a:gradFill>
            <a:gsLst>
              <a:gs pos="33000">
                <a:srgbClr val="DDEBCF">
                  <a:alpha val="40000"/>
                </a:srgbClr>
              </a:gs>
              <a:gs pos="50000">
                <a:srgbClr val="9CB86E"/>
              </a:gs>
              <a:gs pos="100000">
                <a:srgbClr val="156B13"/>
              </a:gs>
            </a:gsLst>
            <a:lin ang="5400000" scaled="0"/>
          </a:gradFill>
        </p:spPr>
        <p:style>
          <a:lnRef idx="1">
            <a:schemeClr val="accent2"/>
          </a:lnRef>
          <a:fillRef idx="2">
            <a:schemeClr val="accent2"/>
          </a:fillRef>
          <a:effectRef idx="1">
            <a:schemeClr val="accent2"/>
          </a:effectRef>
          <a:fontRef idx="minor">
            <a:schemeClr val="dk1"/>
          </a:fontRef>
        </p:style>
        <p:txBody>
          <a:bodyPr>
            <a:normAutofit fontScale="90000"/>
          </a:bodyPr>
          <a:lstStyle/>
          <a:p>
            <a:r>
              <a:rPr lang="en-US" dirty="0" smtClean="0"/>
              <a:t>Deletion of list values</a:t>
            </a:r>
            <a:endParaRPr lang="en-IN" dirty="0"/>
          </a:p>
        </p:txBody>
      </p:sp>
      <p:sp>
        <p:nvSpPr>
          <p:cNvPr id="6" name="Rectangle 5"/>
          <p:cNvSpPr/>
          <p:nvPr/>
        </p:nvSpPr>
        <p:spPr>
          <a:xfrm>
            <a:off x="428596" y="1000108"/>
            <a:ext cx="8358246" cy="5324535"/>
          </a:xfrm>
          <a:prstGeom prst="rect">
            <a:avLst/>
          </a:prstGeom>
          <a:ln w="19050">
            <a:solidFill>
              <a:schemeClr val="tx1"/>
            </a:solidFill>
          </a:ln>
        </p:spPr>
        <p:txBody>
          <a:bodyPr wrap="square">
            <a:spAutoFit/>
          </a:bodyPr>
          <a:lstStyle/>
          <a:p>
            <a:pPr>
              <a:buNone/>
            </a:pPr>
            <a:r>
              <a:rPr lang="en-IN" sz="2000" dirty="0" smtClean="0"/>
              <a:t>L = [1, 2, 3, 4, 5, 6]</a:t>
            </a:r>
          </a:p>
          <a:p>
            <a:pPr>
              <a:buNone/>
            </a:pPr>
            <a:r>
              <a:rPr lang="en-IN" sz="2000" dirty="0" smtClean="0"/>
              <a:t> # Deleting 2nd element</a:t>
            </a:r>
          </a:p>
          <a:p>
            <a:pPr>
              <a:buNone/>
            </a:pPr>
            <a:r>
              <a:rPr lang="en-IN" sz="2000" dirty="0" smtClean="0"/>
              <a:t> del L[1] </a:t>
            </a:r>
          </a:p>
          <a:p>
            <a:pPr>
              <a:buNone/>
            </a:pPr>
            <a:r>
              <a:rPr lang="en-IN" sz="2000" dirty="0" smtClean="0"/>
              <a:t> print(L) </a:t>
            </a:r>
          </a:p>
          <a:p>
            <a:pPr>
              <a:buNone/>
            </a:pPr>
            <a:r>
              <a:rPr lang="en-US" sz="2000" b="1" dirty="0" smtClean="0"/>
              <a:t>OUTPUT:</a:t>
            </a:r>
            <a:endParaRPr lang="en-IN" sz="2000" b="1" dirty="0" smtClean="0"/>
          </a:p>
          <a:p>
            <a:pPr>
              <a:buNone/>
            </a:pPr>
            <a:r>
              <a:rPr lang="en-IN" sz="2000" dirty="0" smtClean="0"/>
              <a:t> [1, 3, 4, 5, 6]</a:t>
            </a:r>
          </a:p>
          <a:p>
            <a:pPr>
              <a:buNone/>
            </a:pPr>
            <a:endParaRPr lang="en-IN" sz="2000" dirty="0" smtClean="0"/>
          </a:p>
          <a:p>
            <a:pPr>
              <a:buNone/>
            </a:pPr>
            <a:r>
              <a:rPr lang="en-IN" sz="2000" dirty="0" smtClean="0"/>
              <a:t>L = [1, 2, 3, 4, 5, 6]</a:t>
            </a:r>
          </a:p>
          <a:p>
            <a:pPr>
              <a:buNone/>
            </a:pPr>
            <a:r>
              <a:rPr lang="en-IN" sz="2000" dirty="0" smtClean="0"/>
              <a:t># Deleting elements from 3rd to 4</a:t>
            </a:r>
            <a:r>
              <a:rPr lang="en-IN" sz="2000" baseline="30000" dirty="0" smtClean="0"/>
              <a:t>th</a:t>
            </a:r>
            <a:endParaRPr lang="en-IN" sz="2000" dirty="0" smtClean="0"/>
          </a:p>
          <a:p>
            <a:pPr>
              <a:buNone/>
            </a:pPr>
            <a:r>
              <a:rPr lang="en-IN" sz="2000" b="1" dirty="0" smtClean="0"/>
              <a:t>del</a:t>
            </a:r>
            <a:r>
              <a:rPr lang="en-IN" sz="2000" dirty="0" smtClean="0"/>
              <a:t> L[2:4] </a:t>
            </a:r>
          </a:p>
          <a:p>
            <a:pPr>
              <a:buNone/>
            </a:pPr>
            <a:r>
              <a:rPr lang="en-IN" sz="2000" dirty="0" smtClean="0"/>
              <a:t>print(L)</a:t>
            </a:r>
          </a:p>
          <a:p>
            <a:pPr>
              <a:buNone/>
            </a:pPr>
            <a:r>
              <a:rPr lang="en-US" sz="2000" b="1" dirty="0" smtClean="0"/>
              <a:t>OUTPUT:</a:t>
            </a:r>
            <a:endParaRPr lang="en-IN" sz="2000" b="1" dirty="0" smtClean="0"/>
          </a:p>
          <a:p>
            <a:pPr>
              <a:buNone/>
            </a:pPr>
            <a:r>
              <a:rPr lang="en-IN" sz="2000" dirty="0" smtClean="0"/>
              <a:t> [1, 3, 6]</a:t>
            </a:r>
          </a:p>
          <a:p>
            <a:pPr>
              <a:buNone/>
            </a:pPr>
            <a:endParaRPr lang="en-IN" sz="2000" dirty="0" smtClean="0"/>
          </a:p>
          <a:p>
            <a:pPr>
              <a:buNone/>
            </a:pPr>
            <a:r>
              <a:rPr lang="en-IN" sz="2000" dirty="0" smtClean="0"/>
              <a:t>L = [1, 2, 3, 4, 5, 6]</a:t>
            </a:r>
          </a:p>
          <a:p>
            <a:pPr>
              <a:buNone/>
            </a:pPr>
            <a:r>
              <a:rPr lang="en-IN" sz="2000" dirty="0" smtClean="0"/>
              <a:t> # Deleting the whole list </a:t>
            </a:r>
          </a:p>
          <a:p>
            <a:pPr>
              <a:buNone/>
            </a:pPr>
            <a:r>
              <a:rPr lang="en-IN" sz="2000" b="1" dirty="0" smtClean="0"/>
              <a:t>del</a:t>
            </a:r>
            <a:r>
              <a:rPr lang="en-IN" sz="2000" dirty="0" smtClean="0"/>
              <a:t> 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14290"/>
            <a:ext cx="8443914" cy="500066"/>
          </a:xfrm>
          <a:gradFill>
            <a:gsLst>
              <a:gs pos="7000">
                <a:srgbClr val="DDEBCF">
                  <a:alpha val="58000"/>
                </a:srgbClr>
              </a:gs>
              <a:gs pos="50000">
                <a:srgbClr val="9CB86E"/>
              </a:gs>
              <a:gs pos="100000">
                <a:srgbClr val="156B13"/>
              </a:gs>
            </a:gsLst>
            <a:lin ang="5400000" scaled="0"/>
          </a:gradFill>
        </p:spPr>
        <p:style>
          <a:lnRef idx="1">
            <a:schemeClr val="accent2"/>
          </a:lnRef>
          <a:fillRef idx="2">
            <a:schemeClr val="accent2"/>
          </a:fillRef>
          <a:effectRef idx="1">
            <a:schemeClr val="accent2"/>
          </a:effectRef>
          <a:fontRef idx="minor">
            <a:schemeClr val="dk1"/>
          </a:fontRef>
        </p:style>
        <p:txBody>
          <a:bodyPr>
            <a:normAutofit fontScale="90000"/>
          </a:bodyPr>
          <a:lstStyle/>
          <a:p>
            <a:r>
              <a:rPr lang="en-US" dirty="0" smtClean="0"/>
              <a:t>List operations</a:t>
            </a:r>
            <a:endParaRPr lang="en-IN" dirty="0"/>
          </a:p>
        </p:txBody>
      </p:sp>
      <p:pic>
        <p:nvPicPr>
          <p:cNvPr id="4" name="Picture 2"/>
          <p:cNvPicPr>
            <a:picLocks noGrp="1" noChangeAspect="1" noChangeArrowheads="1"/>
          </p:cNvPicPr>
          <p:nvPr>
            <p:ph idx="1"/>
          </p:nvPr>
        </p:nvPicPr>
        <p:blipFill>
          <a:blip r:embed="rId2">
            <a:duotone>
              <a:prstClr val="black"/>
              <a:schemeClr val="accent3">
                <a:tint val="45000"/>
                <a:satMod val="400000"/>
              </a:schemeClr>
            </a:duotone>
            <a:lum bright="-31000" contrast="8000"/>
          </a:blip>
          <a:srcRect/>
          <a:stretch>
            <a:fillRect/>
          </a:stretch>
        </p:blipFill>
        <p:spPr bwMode="auto">
          <a:xfrm>
            <a:off x="214282" y="857232"/>
            <a:ext cx="8715436" cy="578647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18000">
              <a:srgbClr val="DDEBCF">
                <a:alpha val="69000"/>
              </a:srgbClr>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a:gradFill>
            <a:gsLst>
              <a:gs pos="34000">
                <a:schemeClr val="accent3">
                  <a:lumMod val="60000"/>
                  <a:lumOff val="40000"/>
                  <a:alpha val="45000"/>
                </a:schemeClr>
              </a:gs>
              <a:gs pos="50000">
                <a:srgbClr val="9CB86E"/>
              </a:gs>
              <a:gs pos="100000">
                <a:srgbClr val="156B13"/>
              </a:gs>
            </a:gsLst>
            <a:lin ang="5400000" scaled="0"/>
          </a:gradFill>
        </p:spPr>
        <p:txBody>
          <a:bodyPr/>
          <a:lstStyle/>
          <a:p>
            <a:r>
              <a:rPr lang="en-US" dirty="0" smtClean="0"/>
              <a:t>SUMMARY</a:t>
            </a:r>
            <a:endParaRPr lang="en-IN" dirty="0"/>
          </a:p>
        </p:txBody>
      </p:sp>
      <p:sp>
        <p:nvSpPr>
          <p:cNvPr id="3" name="Content Placeholder 2"/>
          <p:cNvSpPr>
            <a:spLocks noGrp="1"/>
          </p:cNvSpPr>
          <p:nvPr>
            <p:ph idx="1"/>
          </p:nvPr>
        </p:nvSpPr>
        <p:spPr>
          <a:xfrm>
            <a:off x="457200" y="1285860"/>
            <a:ext cx="8229600" cy="4840303"/>
          </a:xfrm>
          <a:ln>
            <a:solidFill>
              <a:schemeClr val="tx1"/>
            </a:solidFill>
            <a:prstDash val="sysDash"/>
          </a:ln>
        </p:spPr>
        <p:txBody>
          <a:bodyPr>
            <a:normAutofit/>
          </a:bodyPr>
          <a:lstStyle/>
          <a:p>
            <a:pPr>
              <a:buNone/>
            </a:pPr>
            <a:endParaRPr lang="en-US" sz="4000" b="1" dirty="0" smtClean="0"/>
          </a:p>
          <a:p>
            <a:pPr>
              <a:buNone/>
            </a:pPr>
            <a:r>
              <a:rPr lang="en-US" sz="4000" b="1" dirty="0" smtClean="0"/>
              <a:t>	</a:t>
            </a:r>
            <a:r>
              <a:rPr lang="en-US" sz="4000" b="1" dirty="0" smtClean="0"/>
              <a:t>Operations </a:t>
            </a:r>
            <a:r>
              <a:rPr lang="en-US" sz="4000" b="1" dirty="0" smtClean="0"/>
              <a:t>on list</a:t>
            </a:r>
            <a:endParaRPr lang="en-IN" sz="4000" b="1" dirty="0" smtClean="0"/>
          </a:p>
          <a:p>
            <a:pPr lvl="1">
              <a:buFont typeface="Wingdings" pitchFamily="2" charset="2"/>
              <a:buChar char="v"/>
            </a:pPr>
            <a:r>
              <a:rPr lang="en-IN" b="1" dirty="0" smtClean="0"/>
              <a:t>Concatenation</a:t>
            </a:r>
            <a:r>
              <a:rPr lang="en-IN" dirty="0" smtClean="0"/>
              <a:t> </a:t>
            </a:r>
            <a:r>
              <a:rPr lang="en-IN" b="1" dirty="0" smtClean="0"/>
              <a:t>&amp; Repetition</a:t>
            </a:r>
          </a:p>
          <a:p>
            <a:pPr lvl="1">
              <a:buFont typeface="Wingdings" pitchFamily="2" charset="2"/>
              <a:buChar char="v"/>
            </a:pPr>
            <a:r>
              <a:rPr lang="en-IN" b="1" dirty="0" smtClean="0"/>
              <a:t>Membership Operation </a:t>
            </a:r>
          </a:p>
          <a:p>
            <a:pPr lvl="1">
              <a:buFont typeface="Wingdings" pitchFamily="2" charset="2"/>
              <a:buChar char="v"/>
            </a:pPr>
            <a:r>
              <a:rPr lang="en-IN" b="1" dirty="0" smtClean="0"/>
              <a:t>List traversal</a:t>
            </a:r>
          </a:p>
          <a:p>
            <a:pPr lvl="1">
              <a:buFont typeface="Wingdings" pitchFamily="2" charset="2"/>
              <a:buChar char="v"/>
            </a:pPr>
            <a:r>
              <a:rPr lang="en-IN" b="1" dirty="0" smtClean="0"/>
              <a:t>List </a:t>
            </a:r>
            <a:r>
              <a:rPr lang="en-IN" b="1" dirty="0" err="1" smtClean="0"/>
              <a:t>updation</a:t>
            </a:r>
            <a:endParaRPr lang="en-IN" b="1" dirty="0" smtClean="0"/>
          </a:p>
          <a:p>
            <a:pPr lvl="1">
              <a:buFont typeface="Wingdings" pitchFamily="2" charset="2"/>
              <a:buChar char="v"/>
            </a:pPr>
            <a:r>
              <a:rPr lang="en-IN" b="1" dirty="0" smtClean="0"/>
              <a:t>List </a:t>
            </a:r>
            <a:r>
              <a:rPr lang="en-IN" b="1" dirty="0" err="1" smtClean="0"/>
              <a:t>comparision</a:t>
            </a: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1285852" y="714375"/>
            <a:ext cx="6572296" cy="5214938"/>
          </a:xfrm>
          <a:gradFill>
            <a:gsLst>
              <a:gs pos="59000">
                <a:srgbClr val="DDEBCF"/>
              </a:gs>
              <a:gs pos="50000">
                <a:srgbClr val="9CB86E"/>
              </a:gs>
              <a:gs pos="100000">
                <a:srgbClr val="156B13"/>
              </a:gs>
            </a:gsLst>
            <a:lin ang="16200000" scaled="0"/>
          </a:gradFill>
        </p:spPr>
        <p:style>
          <a:lnRef idx="0">
            <a:schemeClr val="accent6"/>
          </a:lnRef>
          <a:fillRef idx="3">
            <a:schemeClr val="accent6"/>
          </a:fillRef>
          <a:effectRef idx="3">
            <a:schemeClr val="accent6"/>
          </a:effectRef>
          <a:fontRef idx="minor">
            <a:schemeClr val="lt1"/>
          </a:fontRef>
        </p:style>
        <p:txBody>
          <a:bodyPr>
            <a:normAutofit/>
          </a:bodyPr>
          <a:lstStyle/>
          <a:p>
            <a:pPr>
              <a:buNone/>
            </a:pPr>
            <a:endParaRPr lang="en-US" sz="9600" dirty="0" smtClean="0">
              <a:solidFill>
                <a:schemeClr val="tx1"/>
              </a:solidFill>
            </a:endParaRPr>
          </a:p>
          <a:p>
            <a:pPr>
              <a:buNone/>
            </a:pPr>
            <a:r>
              <a:rPr lang="en-US" sz="9600" smtClean="0">
                <a:solidFill>
                  <a:schemeClr val="tx1"/>
                </a:solidFill>
              </a:rPr>
              <a:t>  Thank </a:t>
            </a:r>
            <a:r>
              <a:rPr lang="en-US" sz="9600" dirty="0" smtClean="0">
                <a:solidFill>
                  <a:schemeClr val="tx1"/>
                </a:solidFill>
              </a:rPr>
              <a:t>You</a:t>
            </a:r>
            <a:endParaRPr lang="en-IN" sz="96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74638"/>
            <a:ext cx="8501122" cy="511156"/>
          </a:xfrm>
          <a:gradFill>
            <a:gsLst>
              <a:gs pos="24000">
                <a:srgbClr val="DDEBCF">
                  <a:alpha val="67000"/>
                </a:srgbClr>
              </a:gs>
              <a:gs pos="50000">
                <a:srgbClr val="9CB86E"/>
              </a:gs>
              <a:gs pos="100000">
                <a:srgbClr val="156B13"/>
              </a:gs>
            </a:gsLst>
            <a:lin ang="5400000" scaled="0"/>
          </a:gradFill>
        </p:spPr>
        <p:style>
          <a:lnRef idx="1">
            <a:schemeClr val="accent2"/>
          </a:lnRef>
          <a:fillRef idx="2">
            <a:schemeClr val="accent2"/>
          </a:fillRef>
          <a:effectRef idx="1">
            <a:schemeClr val="accent2"/>
          </a:effectRef>
          <a:fontRef idx="minor">
            <a:schemeClr val="dk1"/>
          </a:fontRef>
        </p:style>
        <p:txBody>
          <a:bodyPr>
            <a:normAutofit fontScale="90000"/>
          </a:bodyPr>
          <a:lstStyle/>
          <a:p>
            <a:r>
              <a:rPr lang="en-IN" b="1" u="sng" dirty="0" smtClean="0"/>
              <a:t/>
            </a:r>
            <a:br>
              <a:rPr lang="en-IN" b="1" u="sng" dirty="0" smtClean="0"/>
            </a:br>
            <a:r>
              <a:rPr lang="en-IN" b="1" u="sng" dirty="0" smtClean="0"/>
              <a:t/>
            </a:r>
            <a:br>
              <a:rPr lang="en-IN" b="1" u="sng" dirty="0" smtClean="0"/>
            </a:br>
            <a:r>
              <a:rPr lang="en-IN" b="1" dirty="0" smtClean="0"/>
              <a:t>Lists &amp; Operations on list:</a:t>
            </a:r>
            <a:r>
              <a:rPr lang="en-IN" dirty="0" smtClean="0"/>
              <a:t/>
            </a:r>
            <a:br>
              <a:rPr lang="en-IN" dirty="0" smtClean="0"/>
            </a:br>
            <a:r>
              <a:rPr lang="en-IN" b="1" u="sng" dirty="0" smtClean="0"/>
              <a:t/>
            </a:r>
            <a:br>
              <a:rPr lang="en-IN" b="1" u="sng" dirty="0" smtClean="0"/>
            </a:br>
            <a:endParaRPr lang="en-IN" dirty="0"/>
          </a:p>
        </p:txBody>
      </p:sp>
      <p:sp>
        <p:nvSpPr>
          <p:cNvPr id="3" name="Content Placeholder 2"/>
          <p:cNvSpPr>
            <a:spLocks noGrp="1"/>
          </p:cNvSpPr>
          <p:nvPr>
            <p:ph idx="1"/>
          </p:nvPr>
        </p:nvSpPr>
        <p:spPr>
          <a:xfrm>
            <a:off x="285720" y="1000108"/>
            <a:ext cx="8572560" cy="5643602"/>
          </a:xfrm>
          <a:ln w="19050">
            <a:solidFill>
              <a:schemeClr val="tx1"/>
            </a:solidFill>
          </a:ln>
        </p:spPr>
        <p:txBody>
          <a:bodyPr>
            <a:normAutofit fontScale="32500" lnSpcReduction="20000"/>
          </a:bodyPr>
          <a:lstStyle/>
          <a:p>
            <a:pPr>
              <a:buNone/>
            </a:pPr>
            <a:r>
              <a:rPr lang="en-IN" sz="7400" b="1" u="sng" dirty="0" smtClean="0"/>
              <a:t>Lists</a:t>
            </a:r>
            <a:endParaRPr lang="en-IN" sz="7400" b="1" u="sng" dirty="0"/>
          </a:p>
          <a:p>
            <a:pPr>
              <a:buNone/>
            </a:pPr>
            <a:r>
              <a:rPr lang="en-IN" sz="7400" dirty="0"/>
              <a:t>    </a:t>
            </a:r>
            <a:r>
              <a:rPr lang="en-IN" sz="7400" dirty="0" smtClean="0"/>
              <a:t>	</a:t>
            </a:r>
            <a:r>
              <a:rPr lang="en-IN" sz="7400" dirty="0"/>
              <a:t> List is an ordered sequence of items. Values in the list are called elements / </a:t>
            </a:r>
            <a:r>
              <a:rPr lang="en-IN" sz="7400" dirty="0" err="1" smtClean="0"/>
              <a:t>items.It</a:t>
            </a:r>
            <a:r>
              <a:rPr lang="en-IN" sz="7400" dirty="0" smtClean="0"/>
              <a:t> </a:t>
            </a:r>
            <a:r>
              <a:rPr lang="en-IN" sz="7400" dirty="0"/>
              <a:t>can be written as a list of comma-separated items (values) between </a:t>
            </a:r>
            <a:r>
              <a:rPr lang="en-IN" sz="7400" b="1" dirty="0"/>
              <a:t>square</a:t>
            </a:r>
            <a:r>
              <a:rPr lang="en-IN" sz="7400" dirty="0"/>
              <a:t> </a:t>
            </a:r>
            <a:r>
              <a:rPr lang="en-IN" sz="7400" b="1" dirty="0"/>
              <a:t>brackets[ </a:t>
            </a:r>
            <a:r>
              <a:rPr lang="en-IN" sz="7400" b="1" dirty="0" smtClean="0"/>
              <a:t>].</a:t>
            </a:r>
            <a:r>
              <a:rPr lang="en-IN" sz="7400" dirty="0" smtClean="0"/>
              <a:t>Items </a:t>
            </a:r>
            <a:r>
              <a:rPr lang="en-IN" sz="7400" dirty="0"/>
              <a:t>in the </a:t>
            </a:r>
            <a:r>
              <a:rPr lang="en-IN" sz="7400" dirty="0" smtClean="0"/>
              <a:t>list </a:t>
            </a:r>
            <a:r>
              <a:rPr lang="en-IN" sz="7400" dirty="0"/>
              <a:t>can be of different data </a:t>
            </a:r>
            <a:r>
              <a:rPr lang="en-IN" sz="7400" dirty="0" smtClean="0"/>
              <a:t>types and List is mutable.</a:t>
            </a:r>
            <a:endParaRPr lang="en-IN" sz="7400" dirty="0"/>
          </a:p>
          <a:p>
            <a:pPr>
              <a:buNone/>
            </a:pPr>
            <a:endParaRPr lang="en-IN" sz="7400" dirty="0"/>
          </a:p>
          <a:p>
            <a:pPr>
              <a:buNone/>
            </a:pPr>
            <a:r>
              <a:rPr lang="en-IN" sz="7400" b="1" u="sng" dirty="0" smtClean="0"/>
              <a:t>Operations </a:t>
            </a:r>
            <a:r>
              <a:rPr lang="en-IN" sz="7400" b="1" u="sng" dirty="0"/>
              <a:t>on list:</a:t>
            </a:r>
            <a:endParaRPr lang="en-IN" sz="7400" dirty="0"/>
          </a:p>
          <a:p>
            <a:pPr>
              <a:buFont typeface="Wingdings" pitchFamily="2" charset="2"/>
              <a:buChar char="Ø"/>
            </a:pPr>
            <a:r>
              <a:rPr lang="en-IN" sz="7400" dirty="0" smtClean="0"/>
              <a:t>	</a:t>
            </a:r>
            <a:r>
              <a:rPr lang="en-IN" sz="7400" dirty="0"/>
              <a:t> Indexing</a:t>
            </a:r>
          </a:p>
          <a:p>
            <a:pPr>
              <a:buFont typeface="Wingdings" pitchFamily="2" charset="2"/>
              <a:buChar char="Ø"/>
            </a:pPr>
            <a:r>
              <a:rPr lang="en-IN" sz="7400" dirty="0" smtClean="0"/>
              <a:t>	</a:t>
            </a:r>
            <a:r>
              <a:rPr lang="en-IN" sz="7400" dirty="0"/>
              <a:t> Slicing</a:t>
            </a:r>
          </a:p>
          <a:p>
            <a:pPr>
              <a:buFont typeface="Wingdings" pitchFamily="2" charset="2"/>
              <a:buChar char="Ø"/>
            </a:pPr>
            <a:r>
              <a:rPr lang="en-IN" sz="7400" dirty="0" smtClean="0"/>
              <a:t>	 Concatenation</a:t>
            </a:r>
            <a:endParaRPr lang="en-IN" sz="7400" dirty="0"/>
          </a:p>
          <a:p>
            <a:pPr>
              <a:buFont typeface="Wingdings" pitchFamily="2" charset="2"/>
              <a:buChar char="Ø"/>
            </a:pPr>
            <a:r>
              <a:rPr lang="en-IN" sz="7400" dirty="0" smtClean="0"/>
              <a:t>	</a:t>
            </a:r>
            <a:r>
              <a:rPr lang="en-IN" sz="7400" dirty="0"/>
              <a:t> </a:t>
            </a:r>
            <a:r>
              <a:rPr lang="en-IN" sz="7400" dirty="0" smtClean="0"/>
              <a:t>Repetitions</a:t>
            </a:r>
          </a:p>
          <a:p>
            <a:pPr>
              <a:buFont typeface="Wingdings" pitchFamily="2" charset="2"/>
              <a:buChar char="Ø"/>
            </a:pPr>
            <a:r>
              <a:rPr lang="en-IN" sz="7400" dirty="0" smtClean="0"/>
              <a:t>	</a:t>
            </a:r>
            <a:r>
              <a:rPr lang="en-IN" sz="7400" dirty="0"/>
              <a:t> Updating</a:t>
            </a:r>
          </a:p>
          <a:p>
            <a:pPr>
              <a:buFont typeface="Wingdings" pitchFamily="2" charset="2"/>
              <a:buChar char="Ø"/>
            </a:pPr>
            <a:r>
              <a:rPr lang="en-IN" sz="7400" dirty="0" smtClean="0"/>
              <a:t>	</a:t>
            </a:r>
            <a:r>
              <a:rPr lang="en-IN" sz="7400" dirty="0"/>
              <a:t> Membership</a:t>
            </a:r>
          </a:p>
          <a:p>
            <a:pPr>
              <a:buFont typeface="Wingdings" pitchFamily="2" charset="2"/>
              <a:buChar char="Ø"/>
            </a:pPr>
            <a:r>
              <a:rPr lang="en-IN" sz="7400" dirty="0" smtClean="0"/>
              <a:t>	</a:t>
            </a:r>
            <a:r>
              <a:rPr lang="en-IN" sz="7400" dirty="0"/>
              <a:t> </a:t>
            </a:r>
            <a:r>
              <a:rPr lang="en-IN" sz="7400" dirty="0" smtClean="0"/>
              <a:t>Comparison</a:t>
            </a:r>
          </a:p>
          <a:p>
            <a:pPr>
              <a:buNone/>
            </a:pPr>
            <a:endParaRPr lang="en-US" sz="5100" dirty="0" smtClean="0"/>
          </a:p>
          <a:p>
            <a:pPr>
              <a:buNone/>
            </a:pPr>
            <a:r>
              <a:rPr lang="en-IN" sz="6200" dirty="0" smtClean="0"/>
              <a:t>	</a:t>
            </a: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714380"/>
          </a:xfrm>
          <a:gradFill>
            <a:gsLst>
              <a:gs pos="24000">
                <a:srgbClr val="DDEBCF">
                  <a:alpha val="67000"/>
                </a:srgbClr>
              </a:gs>
              <a:gs pos="50000">
                <a:srgbClr val="9CB86E"/>
              </a:gs>
              <a:gs pos="100000">
                <a:srgbClr val="156B13"/>
              </a:gs>
            </a:gsLst>
            <a:lin ang="5400000" scaled="0"/>
          </a:gradFill>
        </p:spPr>
        <p:style>
          <a:lnRef idx="1">
            <a:schemeClr val="accent2"/>
          </a:lnRef>
          <a:fillRef idx="2">
            <a:schemeClr val="accent2"/>
          </a:fillRef>
          <a:effectRef idx="1">
            <a:schemeClr val="accent2"/>
          </a:effectRef>
          <a:fontRef idx="minor">
            <a:schemeClr val="dk1"/>
          </a:fontRef>
        </p:style>
        <p:txBody>
          <a:bodyPr>
            <a:normAutofit fontScale="90000"/>
          </a:bodyPr>
          <a:lstStyle/>
          <a:p>
            <a:r>
              <a:rPr lang="en-IN" dirty="0" smtClean="0"/>
              <a:t/>
            </a:r>
            <a:br>
              <a:rPr lang="en-IN" dirty="0" smtClean="0"/>
            </a:br>
            <a:r>
              <a:rPr lang="en-IN" dirty="0" smtClean="0"/>
              <a:t>Indexing</a:t>
            </a:r>
            <a:br>
              <a:rPr lang="en-IN" dirty="0" smtClean="0"/>
            </a:br>
            <a:endParaRPr lang="en-IN" dirty="0"/>
          </a:p>
        </p:txBody>
      </p:sp>
      <p:pic>
        <p:nvPicPr>
          <p:cNvPr id="3078" name="Picture 6" descr="C:\Users\AECS\Desktop\positive-indexes.png"/>
          <p:cNvPicPr>
            <a:picLocks noGrp="1" noChangeAspect="1" noChangeArrowheads="1"/>
          </p:cNvPicPr>
          <p:nvPr>
            <p:ph idx="1"/>
          </p:nvPr>
        </p:nvPicPr>
        <p:blipFill>
          <a:blip r:embed="rId2"/>
          <a:srcRect/>
          <a:stretch>
            <a:fillRect/>
          </a:stretch>
        </p:blipFill>
        <p:spPr bwMode="auto">
          <a:xfrm>
            <a:off x="428596" y="2143116"/>
            <a:ext cx="8229600" cy="1844023"/>
          </a:xfrm>
          <a:prstGeom prst="rect">
            <a:avLst/>
          </a:prstGeom>
          <a:noFill/>
          <a:ln>
            <a:solidFill>
              <a:schemeClr val="tx1"/>
            </a:solidFill>
            <a:prstDash val="sysDash"/>
          </a:ln>
        </p:spPr>
      </p:pic>
      <p:pic>
        <p:nvPicPr>
          <p:cNvPr id="3079" name="Picture 7" descr="C:\Users\AECS\Desktop\negative-indexes.png"/>
          <p:cNvPicPr>
            <a:picLocks noChangeAspect="1" noChangeArrowheads="1"/>
          </p:cNvPicPr>
          <p:nvPr/>
        </p:nvPicPr>
        <p:blipFill>
          <a:blip r:embed="rId3"/>
          <a:srcRect/>
          <a:stretch>
            <a:fillRect/>
          </a:stretch>
        </p:blipFill>
        <p:spPr bwMode="auto">
          <a:xfrm>
            <a:off x="428596" y="4357694"/>
            <a:ext cx="8215370" cy="2028808"/>
          </a:xfrm>
          <a:prstGeom prst="rect">
            <a:avLst/>
          </a:prstGeom>
          <a:noFill/>
          <a:ln>
            <a:solidFill>
              <a:schemeClr val="tx1"/>
            </a:solidFill>
            <a:prstDash val="sysDash"/>
          </a:ln>
        </p:spPr>
      </p:pic>
      <p:sp>
        <p:nvSpPr>
          <p:cNvPr id="14" name="Rectangle 13"/>
          <p:cNvSpPr/>
          <p:nvPr/>
        </p:nvSpPr>
        <p:spPr>
          <a:xfrm>
            <a:off x="428596" y="1071547"/>
            <a:ext cx="8286808" cy="830997"/>
          </a:xfrm>
          <a:prstGeom prst="rect">
            <a:avLst/>
          </a:prstGeom>
        </p:spPr>
        <p:txBody>
          <a:bodyPr wrap="square">
            <a:spAutoFit/>
          </a:bodyPr>
          <a:lstStyle/>
          <a:p>
            <a:r>
              <a:rPr lang="en-IN" dirty="0" smtClean="0"/>
              <a:t> </a:t>
            </a:r>
            <a:r>
              <a:rPr lang="en-IN" sz="2400" b="1" dirty="0" smtClean="0"/>
              <a:t>“Indexing” </a:t>
            </a:r>
            <a:r>
              <a:rPr lang="en-IN" sz="2400" dirty="0" smtClean="0"/>
              <a:t>means referring to an element of an </a:t>
            </a:r>
            <a:r>
              <a:rPr lang="en-IN" sz="2400" dirty="0" err="1" smtClean="0"/>
              <a:t>iterable</a:t>
            </a:r>
            <a:r>
              <a:rPr lang="en-IN" sz="2400" dirty="0" smtClean="0"/>
              <a:t> by its position in a sequence. </a:t>
            </a:r>
            <a:endParaRPr lang="en-IN"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a:gradFill>
            <a:gsLst>
              <a:gs pos="24000">
                <a:srgbClr val="DDEBCF">
                  <a:alpha val="67000"/>
                </a:srgbClr>
              </a:gs>
              <a:gs pos="50000">
                <a:srgbClr val="9CB86E"/>
              </a:gs>
              <a:gs pos="100000">
                <a:srgbClr val="156B13"/>
              </a:gs>
            </a:gsLst>
            <a:lin ang="5400000" scaled="0"/>
          </a:gradFill>
        </p:spPr>
        <p:style>
          <a:lnRef idx="1">
            <a:schemeClr val="accent2"/>
          </a:lnRef>
          <a:fillRef idx="2">
            <a:schemeClr val="accent2"/>
          </a:fillRef>
          <a:effectRef idx="1">
            <a:schemeClr val="accent2"/>
          </a:effectRef>
          <a:fontRef idx="minor">
            <a:schemeClr val="dk1"/>
          </a:fontRef>
        </p:style>
        <p:txBody>
          <a:bodyPr>
            <a:normAutofit fontScale="90000"/>
          </a:bodyPr>
          <a:lstStyle/>
          <a:p>
            <a:r>
              <a:rPr lang="en-US" dirty="0" smtClean="0"/>
              <a:t>Slicing</a:t>
            </a:r>
            <a:endParaRPr lang="en-IN" dirty="0"/>
          </a:p>
        </p:txBody>
      </p:sp>
      <p:pic>
        <p:nvPicPr>
          <p:cNvPr id="2050" name="Picture 2" descr="C:\Users\AECS\Desktop\first-slice (2).png"/>
          <p:cNvPicPr>
            <a:picLocks noGrp="1" noChangeAspect="1" noChangeArrowheads="1"/>
          </p:cNvPicPr>
          <p:nvPr>
            <p:ph idx="1"/>
          </p:nvPr>
        </p:nvPicPr>
        <p:blipFill>
          <a:blip r:embed="rId2"/>
          <a:srcRect/>
          <a:stretch>
            <a:fillRect/>
          </a:stretch>
        </p:blipFill>
        <p:spPr bwMode="auto">
          <a:xfrm>
            <a:off x="457200" y="2285992"/>
            <a:ext cx="8229600" cy="4143404"/>
          </a:xfrm>
          <a:prstGeom prst="rect">
            <a:avLst/>
          </a:prstGeom>
          <a:noFill/>
          <a:ln>
            <a:solidFill>
              <a:schemeClr val="tx1"/>
            </a:solidFill>
            <a:prstDash val="sysDash"/>
          </a:ln>
        </p:spPr>
      </p:pic>
      <p:sp>
        <p:nvSpPr>
          <p:cNvPr id="5" name="Rectangle 4"/>
          <p:cNvSpPr/>
          <p:nvPr/>
        </p:nvSpPr>
        <p:spPr>
          <a:xfrm>
            <a:off x="357158" y="1357298"/>
            <a:ext cx="8429684" cy="830997"/>
          </a:xfrm>
          <a:prstGeom prst="rect">
            <a:avLst/>
          </a:prstGeom>
        </p:spPr>
        <p:txBody>
          <a:bodyPr wrap="square">
            <a:spAutoFit/>
          </a:bodyPr>
          <a:lstStyle/>
          <a:p>
            <a:r>
              <a:rPr lang="en-IN" sz="2400" b="1" dirty="0" smtClean="0"/>
              <a:t>“Slicing” </a:t>
            </a:r>
            <a:r>
              <a:rPr lang="en-IN" sz="2400" dirty="0" smtClean="0"/>
              <a:t>means getting a subset of elements from an </a:t>
            </a:r>
            <a:r>
              <a:rPr lang="en-IN" sz="2400" dirty="0" err="1" smtClean="0"/>
              <a:t>iterable</a:t>
            </a:r>
            <a:r>
              <a:rPr lang="en-IN" sz="2400" dirty="0" smtClean="0"/>
              <a:t> based on their indices.</a:t>
            </a:r>
            <a:endParaRPr lang="en-IN"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571504"/>
          </a:xfrm>
          <a:gradFill>
            <a:gsLst>
              <a:gs pos="24000">
                <a:srgbClr val="DDEBCF">
                  <a:alpha val="67000"/>
                </a:srgbClr>
              </a:gs>
              <a:gs pos="50000">
                <a:srgbClr val="9CB86E"/>
              </a:gs>
              <a:gs pos="100000">
                <a:srgbClr val="156B13"/>
              </a:gs>
            </a:gsLst>
            <a:lin ang="5400000" scaled="0"/>
          </a:gradFill>
        </p:spPr>
        <p:style>
          <a:lnRef idx="1">
            <a:schemeClr val="accent2"/>
          </a:lnRef>
          <a:fillRef idx="2">
            <a:schemeClr val="accent2"/>
          </a:fillRef>
          <a:effectRef idx="1">
            <a:schemeClr val="accent2"/>
          </a:effectRef>
          <a:fontRef idx="minor">
            <a:schemeClr val="dk1"/>
          </a:fontRef>
        </p:style>
        <p:txBody>
          <a:bodyPr>
            <a:normAutofit fontScale="90000"/>
          </a:bodyPr>
          <a:lstStyle/>
          <a:p>
            <a:r>
              <a:rPr lang="en-IN" dirty="0" smtClean="0"/>
              <a:t/>
            </a:r>
            <a:br>
              <a:rPr lang="en-IN" dirty="0" smtClean="0"/>
            </a:br>
            <a:r>
              <a:rPr lang="en-IN" b="1" dirty="0" smtClean="0"/>
              <a:t>Concatenation</a:t>
            </a:r>
            <a:r>
              <a:rPr lang="en-IN" dirty="0" smtClean="0"/>
              <a:t> </a:t>
            </a:r>
            <a:r>
              <a:rPr lang="en-IN" b="1" dirty="0" smtClean="0"/>
              <a:t>&amp; Repetition</a:t>
            </a:r>
            <a:r>
              <a:rPr lang="en-IN" dirty="0" smtClean="0"/>
              <a:t> </a:t>
            </a:r>
            <a:br>
              <a:rPr lang="en-IN" dirty="0" smtClean="0"/>
            </a:br>
            <a:endParaRPr lang="en-IN" dirty="0"/>
          </a:p>
        </p:txBody>
      </p:sp>
      <p:sp>
        <p:nvSpPr>
          <p:cNvPr id="3" name="Content Placeholder 2"/>
          <p:cNvSpPr>
            <a:spLocks noGrp="1"/>
          </p:cNvSpPr>
          <p:nvPr>
            <p:ph idx="1"/>
          </p:nvPr>
        </p:nvSpPr>
        <p:spPr>
          <a:xfrm>
            <a:off x="457200" y="1000108"/>
            <a:ext cx="8229600" cy="5643602"/>
          </a:xfrm>
          <a:gradFill flip="none" rotWithShape="1">
            <a:gsLst>
              <a:gs pos="23000">
                <a:schemeClr val="accent3"/>
              </a:gs>
              <a:gs pos="50000">
                <a:srgbClr val="9CB86E"/>
              </a:gs>
              <a:gs pos="100000">
                <a:srgbClr val="156B13"/>
              </a:gs>
            </a:gsLst>
            <a:lin ang="16200000" scaled="1"/>
            <a:tileRect/>
          </a:gradFill>
          <a:ln w="19050">
            <a:solidFill>
              <a:schemeClr val="tx1"/>
            </a:solidFill>
          </a:ln>
        </p:spPr>
        <p:txBody>
          <a:bodyPr>
            <a:normAutofit fontScale="25000" lnSpcReduction="20000"/>
          </a:bodyPr>
          <a:lstStyle/>
          <a:p>
            <a:pPr>
              <a:buNone/>
            </a:pPr>
            <a:r>
              <a:rPr lang="en-IN" dirty="0" smtClean="0"/>
              <a:t>	</a:t>
            </a:r>
            <a:r>
              <a:rPr lang="en-IN" sz="8000" b="1" dirty="0" smtClean="0"/>
              <a:t>Concatenation</a:t>
            </a:r>
            <a:r>
              <a:rPr lang="en-IN" sz="7200" dirty="0" smtClean="0"/>
              <a:t> is done by + operator. Concatenation is supported by sequence data types(string, list, </a:t>
            </a:r>
            <a:r>
              <a:rPr lang="en-IN" sz="7200" dirty="0" err="1" smtClean="0"/>
              <a:t>tuple</a:t>
            </a:r>
            <a:r>
              <a:rPr lang="en-IN" sz="7200" dirty="0" smtClean="0"/>
              <a:t>). Concatenation is done between the </a:t>
            </a:r>
            <a:r>
              <a:rPr lang="en-IN" sz="7200" b="1" dirty="0" smtClean="0"/>
              <a:t>same data types </a:t>
            </a:r>
            <a:r>
              <a:rPr lang="en-IN" sz="7200" dirty="0" smtClean="0"/>
              <a:t>only.</a:t>
            </a:r>
          </a:p>
          <a:p>
            <a:pPr>
              <a:buNone/>
            </a:pPr>
            <a:r>
              <a:rPr lang="en-IN" sz="7200" b="1" dirty="0" smtClean="0"/>
              <a:t>	Concatenating two list objects</a:t>
            </a:r>
            <a:endParaRPr lang="en-IN" sz="7200" dirty="0" smtClean="0"/>
          </a:p>
          <a:p>
            <a:pPr>
              <a:buNone/>
            </a:pPr>
            <a:r>
              <a:rPr lang="en-IN" sz="7200" dirty="0" smtClean="0"/>
              <a:t>		l1=[1,2]</a:t>
            </a:r>
            <a:br>
              <a:rPr lang="en-IN" sz="7200" dirty="0" smtClean="0"/>
            </a:br>
            <a:r>
              <a:rPr lang="en-IN" sz="7200" dirty="0" smtClean="0"/>
              <a:t>	l2=[3,4]</a:t>
            </a:r>
            <a:br>
              <a:rPr lang="en-IN" sz="7200" dirty="0" smtClean="0"/>
            </a:br>
            <a:r>
              <a:rPr lang="en-IN" sz="7200" dirty="0" smtClean="0"/>
              <a:t>	print (l1+l2)</a:t>
            </a:r>
            <a:br>
              <a:rPr lang="en-IN" sz="7200" dirty="0" smtClean="0"/>
            </a:br>
            <a:r>
              <a:rPr lang="en-IN" sz="7200" dirty="0" smtClean="0"/>
              <a:t>	Output:</a:t>
            </a:r>
          </a:p>
          <a:p>
            <a:pPr>
              <a:buNone/>
            </a:pPr>
            <a:r>
              <a:rPr lang="en-IN" sz="7200" dirty="0" smtClean="0"/>
              <a:t>		[1, 2, 3, 4]</a:t>
            </a:r>
          </a:p>
          <a:p>
            <a:pPr>
              <a:buNone/>
            </a:pPr>
            <a:endParaRPr lang="en-IN" sz="7200" dirty="0" smtClean="0"/>
          </a:p>
          <a:p>
            <a:pPr>
              <a:buNone/>
            </a:pPr>
            <a:r>
              <a:rPr lang="en-IN" sz="7200" dirty="0" smtClean="0"/>
              <a:t>	</a:t>
            </a:r>
            <a:r>
              <a:rPr lang="en-IN" sz="8000" b="1" dirty="0" smtClean="0"/>
              <a:t>Repetition</a:t>
            </a:r>
            <a:r>
              <a:rPr lang="en-IN" sz="7200" dirty="0" smtClean="0"/>
              <a:t> :Sequences </a:t>
            </a:r>
            <a:r>
              <a:rPr lang="en-IN" sz="7200" dirty="0" err="1" smtClean="0"/>
              <a:t>datatypes</a:t>
            </a:r>
            <a:r>
              <a:rPr lang="en-IN" sz="7200" dirty="0" smtClean="0"/>
              <a:t> support a </a:t>
            </a:r>
            <a:r>
              <a:rPr lang="en-IN" sz="7200" b="1" dirty="0" smtClean="0"/>
              <a:t>repetition </a:t>
            </a:r>
            <a:r>
              <a:rPr lang="en-IN" sz="7200" dirty="0" smtClean="0"/>
              <a:t>operator *. The repetition operator * will make multiple copies of that particular object and combines them together. When * is used with an integer it performs multiplication but with list, </a:t>
            </a:r>
            <a:r>
              <a:rPr lang="en-IN" sz="7200" dirty="0" err="1" smtClean="0"/>
              <a:t>tuple</a:t>
            </a:r>
            <a:r>
              <a:rPr lang="en-IN" sz="7200" dirty="0" smtClean="0"/>
              <a:t> or strings it performs a repetition.</a:t>
            </a:r>
          </a:p>
          <a:p>
            <a:pPr>
              <a:buNone/>
            </a:pPr>
            <a:r>
              <a:rPr lang="en-IN" sz="7200" b="1" dirty="0" smtClean="0"/>
              <a:t>	Repetition operator on List</a:t>
            </a:r>
            <a:endParaRPr lang="en-IN" sz="7200" dirty="0" smtClean="0"/>
          </a:p>
          <a:p>
            <a:pPr>
              <a:buNone/>
            </a:pPr>
            <a:r>
              <a:rPr lang="en-IN" sz="7200" dirty="0" smtClean="0"/>
              <a:t>		l1=[1,2,3]</a:t>
            </a:r>
            <a:br>
              <a:rPr lang="en-IN" sz="7200" dirty="0" smtClean="0"/>
            </a:br>
            <a:r>
              <a:rPr lang="en-IN" sz="7200" dirty="0" smtClean="0"/>
              <a:t>	print (l1 * 3)</a:t>
            </a:r>
            <a:br>
              <a:rPr lang="en-IN" sz="7200" dirty="0" smtClean="0"/>
            </a:br>
            <a:r>
              <a:rPr lang="en-IN" sz="7200" dirty="0" smtClean="0"/>
              <a:t>	Output:</a:t>
            </a:r>
          </a:p>
          <a:p>
            <a:pPr>
              <a:buNone/>
            </a:pPr>
            <a:r>
              <a:rPr lang="en-IN" sz="7200" dirty="0" smtClean="0"/>
              <a:t>		[1, 2, 3, 1, 2, 3, 1, 2, 3]</a:t>
            </a:r>
          </a:p>
          <a:p>
            <a:pPr>
              <a:buNone/>
            </a:pPr>
            <a:r>
              <a:rPr lang="en-IN" sz="7200" dirty="0" smtClean="0"/>
              <a:t>	The concatenation and repetition operators are supported only by </a:t>
            </a:r>
            <a:r>
              <a:rPr lang="en-IN" sz="7200" b="1" dirty="0" smtClean="0"/>
              <a:t>sequence </a:t>
            </a:r>
            <a:r>
              <a:rPr lang="en-IN" sz="7200" b="1" dirty="0" err="1" smtClean="0"/>
              <a:t>datatypes</a:t>
            </a:r>
            <a:r>
              <a:rPr lang="en-IN" sz="7200" dirty="0" smtClean="0"/>
              <a:t> . Both concatenation and repetition always result in a </a:t>
            </a:r>
            <a:r>
              <a:rPr lang="en-IN" sz="7200" b="1" dirty="0" smtClean="0"/>
              <a:t>new object</a:t>
            </a:r>
            <a:r>
              <a:rPr lang="en-IN" sz="7200" dirty="0" smtClean="0"/>
              <a:t>. Concatenation is done only between the same </a:t>
            </a:r>
            <a:r>
              <a:rPr lang="en-IN" sz="7200" dirty="0" err="1" smtClean="0"/>
              <a:t>datatypes</a:t>
            </a:r>
            <a:r>
              <a:rPr lang="en-IN" sz="7200" dirty="0" smtClean="0"/>
              <a:t> .</a:t>
            </a:r>
          </a:p>
          <a:p>
            <a:pPr>
              <a:buNone/>
            </a:pPr>
            <a:r>
              <a:rPr lang="en-IN" sz="7200" dirty="0" smtClean="0"/>
              <a:t> </a:t>
            </a:r>
          </a:p>
          <a:p>
            <a:pPr>
              <a:buNone/>
            </a:pPr>
            <a:endParaRPr lang="en-IN" dirty="0" smtClean="0"/>
          </a:p>
          <a:p>
            <a:endParaRPr lang="en-IN" i="1" dirty="0" smtClean="0"/>
          </a:p>
          <a:p>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a:gradFill>
            <a:gsLst>
              <a:gs pos="24000">
                <a:srgbClr val="DDEBCF">
                  <a:alpha val="67000"/>
                </a:srgbClr>
              </a:gs>
              <a:gs pos="50000">
                <a:srgbClr val="9CB86E"/>
              </a:gs>
              <a:gs pos="100000">
                <a:srgbClr val="156B13"/>
              </a:gs>
            </a:gsLst>
            <a:lin ang="5400000" scaled="0"/>
          </a:gradFill>
        </p:spPr>
        <p:style>
          <a:lnRef idx="1">
            <a:schemeClr val="accent2"/>
          </a:lnRef>
          <a:fillRef idx="2">
            <a:schemeClr val="accent2"/>
          </a:fillRef>
          <a:effectRef idx="1">
            <a:schemeClr val="accent2"/>
          </a:effectRef>
          <a:fontRef idx="minor">
            <a:schemeClr val="dk1"/>
          </a:fontRef>
        </p:style>
        <p:txBody>
          <a:bodyPr>
            <a:normAutofit fontScale="90000"/>
          </a:bodyPr>
          <a:lstStyle/>
          <a:p>
            <a:r>
              <a:rPr lang="en-IN" b="1" dirty="0" smtClean="0"/>
              <a:t>Membership</a:t>
            </a:r>
            <a:r>
              <a:rPr lang="en-IN" dirty="0" smtClean="0"/>
              <a:t> Operation</a:t>
            </a:r>
            <a:endParaRPr lang="en-IN" dirty="0"/>
          </a:p>
        </p:txBody>
      </p:sp>
      <p:sp>
        <p:nvSpPr>
          <p:cNvPr id="3" name="Content Placeholder 2"/>
          <p:cNvSpPr>
            <a:spLocks noGrp="1"/>
          </p:cNvSpPr>
          <p:nvPr>
            <p:ph idx="1"/>
          </p:nvPr>
        </p:nvSpPr>
        <p:spPr>
          <a:xfrm>
            <a:off x="457200" y="1142984"/>
            <a:ext cx="8229600" cy="5357850"/>
          </a:xfrm>
          <a:ln w="19050">
            <a:solidFill>
              <a:schemeClr val="tx1"/>
            </a:solidFill>
          </a:ln>
        </p:spPr>
        <p:txBody>
          <a:bodyPr>
            <a:normAutofit fontScale="77500" lnSpcReduction="20000"/>
          </a:bodyPr>
          <a:lstStyle/>
          <a:p>
            <a:pPr>
              <a:buNone/>
            </a:pPr>
            <a:r>
              <a:rPr lang="en-IN" b="1" dirty="0" smtClean="0"/>
              <a:t>	Membership</a:t>
            </a:r>
            <a:r>
              <a:rPr lang="en-IN" dirty="0" smtClean="0"/>
              <a:t> </a:t>
            </a:r>
            <a:r>
              <a:rPr lang="en-IN" sz="3100" dirty="0" smtClean="0"/>
              <a:t>Operators are the operators, which are used to check whether a value/variable exists in the sequence. This operator returns either True or False, if a value/variable is found in the </a:t>
            </a:r>
            <a:r>
              <a:rPr lang="en-IN" sz="3100" b="1" dirty="0" smtClean="0"/>
              <a:t>list</a:t>
            </a:r>
            <a:r>
              <a:rPr lang="en-IN" sz="3100" dirty="0" smtClean="0"/>
              <a:t>, it returns True otherwise it returns False.</a:t>
            </a:r>
          </a:p>
          <a:p>
            <a:pPr>
              <a:buNone/>
            </a:pPr>
            <a:r>
              <a:rPr lang="en-IN" sz="3100" dirty="0" smtClean="0"/>
              <a:t>	</a:t>
            </a:r>
          </a:p>
          <a:p>
            <a:pPr>
              <a:buNone/>
            </a:pPr>
            <a:r>
              <a:rPr lang="en-IN" sz="3100" dirty="0" smtClean="0"/>
              <a:t>	x = ["apple", "banana"]</a:t>
            </a:r>
          </a:p>
          <a:p>
            <a:pPr>
              <a:buNone/>
            </a:pPr>
            <a:r>
              <a:rPr lang="en-IN" sz="3100" dirty="0" smtClean="0"/>
              <a:t>	print("banana" in x)</a:t>
            </a:r>
          </a:p>
          <a:p>
            <a:pPr>
              <a:buNone/>
            </a:pPr>
            <a:r>
              <a:rPr lang="en-IN" sz="3100" dirty="0" smtClean="0"/>
              <a:t>	# returns True because a sequence with the value "banana" is in the list</a:t>
            </a:r>
          </a:p>
          <a:p>
            <a:pPr>
              <a:buNone/>
            </a:pPr>
            <a:r>
              <a:rPr lang="en-IN" sz="3100" dirty="0" smtClean="0"/>
              <a:t>	</a:t>
            </a:r>
          </a:p>
          <a:p>
            <a:pPr>
              <a:buNone/>
            </a:pPr>
            <a:r>
              <a:rPr lang="en-IN" sz="3100" dirty="0" smtClean="0"/>
              <a:t>	x = ["apple", "banana"]</a:t>
            </a:r>
          </a:p>
          <a:p>
            <a:pPr>
              <a:buNone/>
            </a:pPr>
            <a:r>
              <a:rPr lang="en-IN" sz="3100" dirty="0" smtClean="0"/>
              <a:t>	print("pineapple" not in x)</a:t>
            </a:r>
          </a:p>
          <a:p>
            <a:pPr>
              <a:buNone/>
            </a:pPr>
            <a:endParaRPr lang="en-IN" sz="3100" dirty="0" smtClean="0"/>
          </a:p>
          <a:p>
            <a:pPr>
              <a:buNone/>
            </a:pPr>
            <a:r>
              <a:rPr lang="en-IN" sz="3100" dirty="0" smtClean="0"/>
              <a:t>	# returns True because a sequence with the value "pineapple" is not in the list</a:t>
            </a:r>
            <a:endParaRPr lang="en-IN" sz="31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a:gradFill>
            <a:gsLst>
              <a:gs pos="24000">
                <a:srgbClr val="DDEBCF">
                  <a:alpha val="67000"/>
                </a:srgbClr>
              </a:gs>
              <a:gs pos="50000">
                <a:srgbClr val="9CB86E"/>
              </a:gs>
              <a:gs pos="100000">
                <a:srgbClr val="156B13"/>
              </a:gs>
            </a:gsLst>
            <a:lin ang="5400000" scaled="0"/>
          </a:gradFill>
        </p:spPr>
        <p:style>
          <a:lnRef idx="1">
            <a:schemeClr val="accent2"/>
          </a:lnRef>
          <a:fillRef idx="2">
            <a:schemeClr val="accent2"/>
          </a:fillRef>
          <a:effectRef idx="1">
            <a:schemeClr val="accent2"/>
          </a:effectRef>
          <a:fontRef idx="minor">
            <a:schemeClr val="dk1"/>
          </a:fontRef>
        </p:style>
        <p:txBody>
          <a:bodyPr>
            <a:normAutofit fontScale="90000"/>
          </a:bodyPr>
          <a:lstStyle/>
          <a:p>
            <a:pPr lvl="0"/>
            <a:r>
              <a:rPr lang="en-US" b="1" u="sng" dirty="0" smtClean="0">
                <a:solidFill>
                  <a:srgbClr val="C00000"/>
                </a:solidFill>
                <a:latin typeface="Cambria" pitchFamily="18" charset="0"/>
                <a:cs typeface="Arial" pitchFamily="34" charset="0"/>
              </a:rPr>
              <a:t/>
            </a:r>
            <a:br>
              <a:rPr lang="en-US" b="1" u="sng" dirty="0" smtClean="0">
                <a:solidFill>
                  <a:srgbClr val="C00000"/>
                </a:solidFill>
                <a:latin typeface="Cambria" pitchFamily="18" charset="0"/>
                <a:cs typeface="Arial" pitchFamily="34" charset="0"/>
              </a:rPr>
            </a:br>
            <a:r>
              <a:rPr lang="en-IN" dirty="0" smtClean="0"/>
              <a:t>Traversing a List</a:t>
            </a:r>
            <a:r>
              <a:rPr lang="en-US" dirty="0" smtClean="0">
                <a:solidFill>
                  <a:srgbClr val="333333"/>
                </a:solidFill>
                <a:latin typeface="Helvetica Neue"/>
                <a:cs typeface="Arial" pitchFamily="34" charset="0"/>
              </a:rPr>
              <a:t/>
            </a:r>
            <a:br>
              <a:rPr lang="en-US" dirty="0" smtClean="0">
                <a:solidFill>
                  <a:srgbClr val="333333"/>
                </a:solidFill>
                <a:latin typeface="Helvetica Neue"/>
                <a:cs typeface="Arial" pitchFamily="34" charset="0"/>
              </a:rPr>
            </a:br>
            <a:endParaRPr lang="en-IN" dirty="0"/>
          </a:p>
        </p:txBody>
      </p:sp>
      <p:sp>
        <p:nvSpPr>
          <p:cNvPr id="3" name="Content Placeholder 2"/>
          <p:cNvSpPr>
            <a:spLocks noGrp="1"/>
          </p:cNvSpPr>
          <p:nvPr>
            <p:ph idx="1"/>
          </p:nvPr>
        </p:nvSpPr>
        <p:spPr>
          <a:xfrm>
            <a:off x="285720" y="1000109"/>
            <a:ext cx="8643998" cy="857255"/>
          </a:xfrm>
        </p:spPr>
        <p:txBody>
          <a:bodyPr>
            <a:normAutofit fontScale="40000" lnSpcReduction="20000"/>
          </a:bodyPr>
          <a:lstStyle/>
          <a:p>
            <a:pPr>
              <a:buNone/>
            </a:pPr>
            <a:r>
              <a:rPr lang="en-IN" sz="3400" dirty="0" smtClean="0"/>
              <a:t>	</a:t>
            </a:r>
            <a:r>
              <a:rPr lang="en-IN" sz="6000" dirty="0" smtClean="0"/>
              <a:t>We can access each element of the list or traverse a list using a </a:t>
            </a:r>
            <a:r>
              <a:rPr lang="en-IN" sz="6000" b="1" dirty="0" smtClean="0"/>
              <a:t>for</a:t>
            </a:r>
            <a:r>
              <a:rPr lang="en-IN" sz="6000" dirty="0" smtClean="0"/>
              <a:t> loop or a </a:t>
            </a:r>
            <a:r>
              <a:rPr lang="en-IN" sz="6000" b="1" dirty="0" smtClean="0"/>
              <a:t>while</a:t>
            </a:r>
            <a:r>
              <a:rPr lang="en-IN" sz="6000" dirty="0" smtClean="0"/>
              <a:t> loop.</a:t>
            </a:r>
          </a:p>
          <a:p>
            <a:pPr marL="0" lvl="0" indent="0" algn="just" eaLnBrk="0" fontAlgn="base" hangingPunct="0">
              <a:spcBef>
                <a:spcPct val="0"/>
              </a:spcBef>
              <a:spcAft>
                <a:spcPct val="0"/>
              </a:spcAft>
              <a:buNone/>
            </a:pPr>
            <a:r>
              <a:rPr lang="en-US" dirty="0" smtClean="0">
                <a:solidFill>
                  <a:srgbClr val="333333"/>
                </a:solidFill>
                <a:latin typeface="Cambria" pitchFamily="18" charset="0"/>
                <a:cs typeface="Arial" pitchFamily="34" charset="0"/>
              </a:rPr>
              <a:t> </a:t>
            </a:r>
            <a:endParaRPr lang="en-US" sz="1600" dirty="0" smtClean="0">
              <a:latin typeface="Arial" pitchFamily="34" charset="0"/>
              <a:cs typeface="Arial" pitchFamily="34" charset="0"/>
            </a:endParaRPr>
          </a:p>
          <a:p>
            <a:pPr marL="0" lvl="0" indent="0" algn="just" eaLnBrk="0" fontAlgn="base" hangingPunct="0">
              <a:spcBef>
                <a:spcPct val="0"/>
              </a:spcBef>
              <a:spcAft>
                <a:spcPct val="0"/>
              </a:spcAft>
              <a:buNone/>
            </a:pPr>
            <a:endParaRPr lang="en-US" sz="1600" dirty="0" smtClean="0">
              <a:latin typeface="Arial" pitchFamily="34" charset="0"/>
              <a:cs typeface="Arial" pitchFamily="34" charset="0"/>
            </a:endParaRPr>
          </a:p>
          <a:p>
            <a:pPr marL="0" lvl="0" indent="0" algn="just" eaLnBrk="0" fontAlgn="base" hangingPunct="0">
              <a:spcBef>
                <a:spcPct val="0"/>
              </a:spcBef>
              <a:spcAft>
                <a:spcPct val="0"/>
              </a:spcAft>
              <a:buNone/>
            </a:pPr>
            <a:endParaRPr lang="en-US" sz="4000" dirty="0" smtClean="0">
              <a:latin typeface="Arial" pitchFamily="34" charset="0"/>
              <a:cs typeface="Arial" pitchFamily="34" charset="0"/>
            </a:endParaRPr>
          </a:p>
          <a:p>
            <a:endParaRPr lang="en-IN" dirty="0"/>
          </a:p>
        </p:txBody>
      </p:sp>
      <p:pic>
        <p:nvPicPr>
          <p:cNvPr id="4" name="Picture 1" descr="C:\Users\AECS\Desktop\Xgpz7P8.jpg"/>
          <p:cNvPicPr>
            <a:picLocks noChangeAspect="1" noChangeArrowheads="1"/>
          </p:cNvPicPr>
          <p:nvPr/>
        </p:nvPicPr>
        <p:blipFill>
          <a:blip r:embed="rId2">
            <a:duotone>
              <a:prstClr val="black"/>
              <a:schemeClr val="accent3">
                <a:tint val="45000"/>
                <a:satMod val="400000"/>
              </a:schemeClr>
            </a:duotone>
            <a:lum bright="-34000"/>
          </a:blip>
          <a:srcRect/>
          <a:stretch>
            <a:fillRect/>
          </a:stretch>
        </p:blipFill>
        <p:spPr bwMode="auto">
          <a:xfrm>
            <a:off x="285720" y="2000241"/>
            <a:ext cx="8572560" cy="464347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642942"/>
          </a:xfrm>
          <a:gradFill>
            <a:gsLst>
              <a:gs pos="24000">
                <a:srgbClr val="DDEBCF">
                  <a:alpha val="67000"/>
                </a:srgbClr>
              </a:gs>
              <a:gs pos="50000">
                <a:srgbClr val="9CB86E"/>
              </a:gs>
              <a:gs pos="100000">
                <a:srgbClr val="156B13"/>
              </a:gs>
            </a:gsLst>
            <a:lin ang="5400000" scaled="0"/>
          </a:gradFill>
        </p:spPr>
        <p:style>
          <a:lnRef idx="1">
            <a:schemeClr val="accent2"/>
          </a:lnRef>
          <a:fillRef idx="2">
            <a:schemeClr val="accent2"/>
          </a:fillRef>
          <a:effectRef idx="1">
            <a:schemeClr val="accent2"/>
          </a:effectRef>
          <a:fontRef idx="minor">
            <a:schemeClr val="dk1"/>
          </a:fontRef>
        </p:style>
        <p:txBody>
          <a:bodyPr>
            <a:normAutofit fontScale="90000"/>
          </a:bodyPr>
          <a:lstStyle/>
          <a:p>
            <a:r>
              <a:rPr lang="en-IN" b="1" dirty="0" smtClean="0"/>
              <a:t>List using While loop</a:t>
            </a:r>
            <a:endParaRPr lang="en-IN" dirty="0"/>
          </a:p>
        </p:txBody>
      </p:sp>
      <p:sp>
        <p:nvSpPr>
          <p:cNvPr id="3" name="Content Placeholder 2"/>
          <p:cNvSpPr>
            <a:spLocks noGrp="1"/>
          </p:cNvSpPr>
          <p:nvPr>
            <p:ph idx="1"/>
          </p:nvPr>
        </p:nvSpPr>
        <p:spPr>
          <a:xfrm>
            <a:off x="285720" y="1000108"/>
            <a:ext cx="8572560" cy="1714512"/>
          </a:xfrm>
          <a:ln w="19050">
            <a:solidFill>
              <a:schemeClr val="tx1"/>
            </a:solidFill>
          </a:ln>
        </p:spPr>
        <p:txBody>
          <a:bodyPr>
            <a:normAutofit fontScale="55000" lnSpcReduction="20000"/>
          </a:bodyPr>
          <a:lstStyle/>
          <a:p>
            <a:pPr>
              <a:buNone/>
            </a:pPr>
            <a:r>
              <a:rPr lang="en-IN" dirty="0" smtClean="0"/>
              <a:t> 	</a:t>
            </a:r>
            <a:r>
              <a:rPr lang="en-IN" sz="3800" dirty="0" smtClean="0"/>
              <a:t>The </a:t>
            </a:r>
            <a:r>
              <a:rPr lang="en-IN" sz="3800" b="1" dirty="0" smtClean="0"/>
              <a:t>while</a:t>
            </a:r>
            <a:r>
              <a:rPr lang="en-IN" sz="3800" dirty="0" smtClean="0"/>
              <a:t> loop in Python is used to iterate over a block of code as long as the test expression (condition) is</a:t>
            </a:r>
          </a:p>
          <a:p>
            <a:pPr>
              <a:buNone/>
            </a:pPr>
            <a:r>
              <a:rPr lang="en-IN" sz="3800" b="1" dirty="0" smtClean="0"/>
              <a:t> Syntax:</a:t>
            </a:r>
            <a:endParaRPr lang="en-IN" sz="3800" dirty="0" smtClean="0"/>
          </a:p>
          <a:p>
            <a:pPr>
              <a:buNone/>
            </a:pPr>
            <a:r>
              <a:rPr lang="en-IN" sz="3800" b="1" dirty="0" smtClean="0"/>
              <a:t> while (condition):</a:t>
            </a:r>
            <a:endParaRPr lang="en-IN" sz="3800" dirty="0" smtClean="0"/>
          </a:p>
          <a:p>
            <a:pPr>
              <a:buNone/>
            </a:pPr>
            <a:r>
              <a:rPr lang="en-IN" sz="3800" b="1" dirty="0" smtClean="0"/>
              <a:t>	body of while</a:t>
            </a:r>
            <a:endParaRPr lang="en-IN" sz="3800" dirty="0" smtClean="0"/>
          </a:p>
          <a:p>
            <a:endParaRPr lang="en-IN" dirty="0"/>
          </a:p>
        </p:txBody>
      </p:sp>
      <p:sp>
        <p:nvSpPr>
          <p:cNvPr id="4" name="Rectangle 3"/>
          <p:cNvSpPr/>
          <p:nvPr/>
        </p:nvSpPr>
        <p:spPr>
          <a:xfrm>
            <a:off x="2285984" y="2857496"/>
            <a:ext cx="4286280" cy="3785652"/>
          </a:xfrm>
          <a:prstGeom prst="rect">
            <a:avLst/>
          </a:prstGeom>
          <a:ln w="12700">
            <a:solidFill>
              <a:schemeClr val="tx1"/>
            </a:solidFill>
            <a:prstDash val="sysDash"/>
          </a:ln>
        </p:spPr>
        <p:txBody>
          <a:bodyPr wrap="square">
            <a:spAutoFit/>
          </a:bodyPr>
          <a:lstStyle/>
          <a:p>
            <a:pPr>
              <a:buNone/>
            </a:pPr>
            <a:r>
              <a:rPr lang="en-IN" sz="2400" b="1" dirty="0" smtClean="0"/>
              <a:t>Sum of elements in list</a:t>
            </a:r>
          </a:p>
          <a:p>
            <a:pPr>
              <a:buNone/>
            </a:pPr>
            <a:r>
              <a:rPr lang="en-IN" sz="2400" dirty="0" smtClean="0"/>
              <a:t>a=[1,2,3,4,5]</a:t>
            </a:r>
          </a:p>
          <a:p>
            <a:pPr>
              <a:buNone/>
            </a:pPr>
            <a:r>
              <a:rPr lang="en-IN" sz="2400" dirty="0" err="1" smtClean="0"/>
              <a:t>i</a:t>
            </a:r>
            <a:r>
              <a:rPr lang="en-IN" sz="2400" dirty="0" smtClean="0"/>
              <a:t>=0</a:t>
            </a:r>
          </a:p>
          <a:p>
            <a:pPr>
              <a:buNone/>
            </a:pPr>
            <a:r>
              <a:rPr lang="en-IN" sz="2400" dirty="0" smtClean="0"/>
              <a:t>sum=0</a:t>
            </a:r>
          </a:p>
          <a:p>
            <a:pPr>
              <a:buNone/>
            </a:pPr>
            <a:r>
              <a:rPr lang="en-IN" sz="2400" dirty="0" smtClean="0"/>
              <a:t>while </a:t>
            </a:r>
            <a:r>
              <a:rPr lang="en-IN" sz="2400" dirty="0" err="1" smtClean="0"/>
              <a:t>i</a:t>
            </a:r>
            <a:r>
              <a:rPr lang="en-IN" sz="2400" dirty="0" smtClean="0"/>
              <a:t>&lt;</a:t>
            </a:r>
            <a:r>
              <a:rPr lang="en-IN" sz="2400" dirty="0" err="1" smtClean="0"/>
              <a:t>len</a:t>
            </a:r>
            <a:r>
              <a:rPr lang="en-IN" sz="2400" dirty="0" smtClean="0"/>
              <a:t>(a):</a:t>
            </a:r>
          </a:p>
          <a:p>
            <a:pPr>
              <a:buNone/>
            </a:pPr>
            <a:r>
              <a:rPr lang="en-IN" sz="2400" dirty="0" smtClean="0"/>
              <a:t>     sum=</a:t>
            </a:r>
            <a:r>
              <a:rPr lang="en-IN" sz="2400" dirty="0" err="1" smtClean="0"/>
              <a:t>sum+a</a:t>
            </a:r>
            <a:r>
              <a:rPr lang="en-IN" sz="2400" dirty="0" smtClean="0"/>
              <a:t>[</a:t>
            </a:r>
            <a:r>
              <a:rPr lang="en-IN" sz="2400" dirty="0" err="1" smtClean="0"/>
              <a:t>i</a:t>
            </a:r>
            <a:r>
              <a:rPr lang="en-IN" sz="2400" dirty="0" smtClean="0"/>
              <a:t>]</a:t>
            </a:r>
          </a:p>
          <a:p>
            <a:pPr>
              <a:buNone/>
            </a:pPr>
            <a:r>
              <a:rPr lang="en-IN" sz="2400" dirty="0" smtClean="0"/>
              <a:t>     </a:t>
            </a:r>
            <a:r>
              <a:rPr lang="en-IN" sz="2400" dirty="0" err="1" smtClean="0"/>
              <a:t>i</a:t>
            </a:r>
            <a:r>
              <a:rPr lang="en-IN" sz="2400" dirty="0" smtClean="0"/>
              <a:t>=i+1</a:t>
            </a:r>
          </a:p>
          <a:p>
            <a:pPr>
              <a:buNone/>
            </a:pPr>
            <a:r>
              <a:rPr lang="en-IN" sz="2400" dirty="0" smtClean="0"/>
              <a:t>print(sum)</a:t>
            </a:r>
          </a:p>
          <a:p>
            <a:pPr>
              <a:buNone/>
            </a:pPr>
            <a:r>
              <a:rPr lang="en-IN" sz="2400" b="1" dirty="0" smtClean="0"/>
              <a:t>Output:</a:t>
            </a:r>
          </a:p>
          <a:p>
            <a:pPr>
              <a:buNone/>
            </a:pPr>
            <a:r>
              <a:rPr lang="en-IN" sz="2400" dirty="0" smtClean="0"/>
              <a:t>15</a:t>
            </a:r>
            <a:endParaRPr lang="en-IN"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27000">
              <a:schemeClr val="accent3">
                <a:lumMod val="60000"/>
                <a:lumOff val="40000"/>
              </a:schemeClr>
            </a:gs>
            <a:gs pos="50000">
              <a:srgbClr val="9CB86E"/>
            </a:gs>
            <a:gs pos="100000">
              <a:srgbClr val="156B13"/>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14291"/>
            <a:ext cx="7772400" cy="571503"/>
          </a:xfrm>
          <a:gradFill>
            <a:gsLst>
              <a:gs pos="24000">
                <a:srgbClr val="DDEBCF">
                  <a:alpha val="67000"/>
                </a:srgbClr>
              </a:gs>
              <a:gs pos="50000">
                <a:srgbClr val="9CB86E"/>
              </a:gs>
              <a:gs pos="100000">
                <a:srgbClr val="156B13"/>
              </a:gs>
            </a:gsLst>
            <a:lin ang="5400000" scaled="0"/>
          </a:gradFill>
        </p:spPr>
        <p:style>
          <a:lnRef idx="1">
            <a:schemeClr val="accent2"/>
          </a:lnRef>
          <a:fillRef idx="2">
            <a:schemeClr val="accent2"/>
          </a:fillRef>
          <a:effectRef idx="1">
            <a:schemeClr val="accent2"/>
          </a:effectRef>
          <a:fontRef idx="minor">
            <a:schemeClr val="dk1"/>
          </a:fontRef>
        </p:style>
        <p:txBody>
          <a:bodyPr>
            <a:normAutofit fontScale="90000"/>
          </a:bodyPr>
          <a:lstStyle/>
          <a:p>
            <a:r>
              <a:rPr lang="en-IN" dirty="0" smtClean="0"/>
              <a:t/>
            </a:r>
            <a:br>
              <a:rPr lang="en-IN" dirty="0" smtClean="0"/>
            </a:br>
            <a:r>
              <a:rPr lang="en-IN" dirty="0" smtClean="0"/>
              <a:t>Basic List Operations</a:t>
            </a:r>
            <a:br>
              <a:rPr lang="en-IN" dirty="0" smtClean="0"/>
            </a:br>
            <a:endParaRPr lang="en-IN" dirty="0"/>
          </a:p>
        </p:txBody>
      </p:sp>
      <p:graphicFrame>
        <p:nvGraphicFramePr>
          <p:cNvPr id="5" name="Table 4"/>
          <p:cNvGraphicFramePr>
            <a:graphicFrameLocks noGrp="1"/>
          </p:cNvGraphicFramePr>
          <p:nvPr/>
        </p:nvGraphicFramePr>
        <p:xfrm>
          <a:off x="214281" y="2857496"/>
          <a:ext cx="8715438" cy="3796685"/>
        </p:xfrm>
        <a:graphic>
          <a:graphicData uri="http://schemas.openxmlformats.org/drawingml/2006/table">
            <a:tbl>
              <a:tblPr/>
              <a:tblGrid>
                <a:gridCol w="2905146"/>
                <a:gridCol w="2905146"/>
                <a:gridCol w="2905146"/>
              </a:tblGrid>
              <a:tr h="619129">
                <a:tc>
                  <a:txBody>
                    <a:bodyPr/>
                    <a:lstStyle/>
                    <a:p>
                      <a:pPr algn="ctr" fontAlgn="t"/>
                      <a:r>
                        <a:rPr lang="en-IN" b="1" dirty="0"/>
                        <a:t>Python Expression</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chemeClr val="accent3">
                        <a:lumMod val="60000"/>
                        <a:lumOff val="40000"/>
                        <a:alpha val="80000"/>
                      </a:schemeClr>
                    </a:solidFill>
                  </a:tcPr>
                </a:tc>
                <a:tc>
                  <a:txBody>
                    <a:bodyPr/>
                    <a:lstStyle/>
                    <a:p>
                      <a:pPr algn="ctr" fontAlgn="t"/>
                      <a:r>
                        <a:rPr lang="en-IN" b="1" dirty="0"/>
                        <a:t>Results</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chemeClr val="accent3">
                        <a:lumMod val="60000"/>
                        <a:lumOff val="40000"/>
                      </a:schemeClr>
                    </a:solidFill>
                  </a:tcPr>
                </a:tc>
                <a:tc>
                  <a:txBody>
                    <a:bodyPr/>
                    <a:lstStyle/>
                    <a:p>
                      <a:pPr algn="ctr" fontAlgn="t"/>
                      <a:r>
                        <a:rPr lang="en-IN" b="1" dirty="0"/>
                        <a:t>Description</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chemeClr val="accent3">
                        <a:lumMod val="60000"/>
                        <a:lumOff val="40000"/>
                      </a:schemeClr>
                    </a:solidFill>
                  </a:tcPr>
                </a:tc>
              </a:tr>
              <a:tr h="619129">
                <a:tc>
                  <a:txBody>
                    <a:bodyPr/>
                    <a:lstStyle/>
                    <a:p>
                      <a:pPr fontAlgn="t"/>
                      <a:r>
                        <a:rPr lang="en-IN" dirty="0" err="1"/>
                        <a:t>len</a:t>
                      </a:r>
                      <a:r>
                        <a:rPr lang="en-IN" dirty="0"/>
                        <a:t>([1, 2, 3])</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dirty="0"/>
                        <a:t>3</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a:t>Length</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619129">
                <a:tc>
                  <a:txBody>
                    <a:bodyPr/>
                    <a:lstStyle/>
                    <a:p>
                      <a:pPr fontAlgn="t"/>
                      <a:r>
                        <a:rPr lang="en-IN" dirty="0"/>
                        <a:t>[1, 2, 3] + [4, 5, 6]</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a:t>[1, 2, 3, 4, 5, 6]</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dirty="0"/>
                        <a:t>Concatenation</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619129">
                <a:tc>
                  <a:txBody>
                    <a:bodyPr/>
                    <a:lstStyle/>
                    <a:p>
                      <a:pPr fontAlgn="t"/>
                      <a:r>
                        <a:rPr lang="en-IN"/>
                        <a:t>['Hi!'] * 4</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a:t>['Hi!', 'Hi!', 'Hi!', 'Hi!']</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a:t>Repetition</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619129">
                <a:tc>
                  <a:txBody>
                    <a:bodyPr/>
                    <a:lstStyle/>
                    <a:p>
                      <a:pPr fontAlgn="t"/>
                      <a:r>
                        <a:rPr lang="en-IN"/>
                        <a:t>3 in [1, 2, 3]</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dirty="0"/>
                        <a:t>True</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a:t>Membership</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619129">
                <a:tc>
                  <a:txBody>
                    <a:bodyPr/>
                    <a:lstStyle/>
                    <a:p>
                      <a:pPr fontAlgn="t"/>
                      <a:r>
                        <a:rPr lang="en-IN" dirty="0"/>
                        <a:t>for x in [1, 2, 3]: </a:t>
                      </a:r>
                      <a:endParaRPr lang="en-IN" dirty="0" smtClean="0"/>
                    </a:p>
                    <a:p>
                      <a:pPr fontAlgn="t"/>
                      <a:r>
                        <a:rPr lang="en-IN" dirty="0" smtClean="0"/>
                        <a:t>       print(x)</a:t>
                      </a:r>
                      <a:endParaRPr lang="en-IN" dirty="0"/>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dirty="0"/>
                        <a:t>1 2 3</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dirty="0"/>
                        <a:t>Iteration</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bl>
          </a:graphicData>
        </a:graphic>
      </p:graphicFrame>
      <p:sp>
        <p:nvSpPr>
          <p:cNvPr id="6" name="Rectangle 5"/>
          <p:cNvSpPr/>
          <p:nvPr/>
        </p:nvSpPr>
        <p:spPr>
          <a:xfrm>
            <a:off x="214282" y="857232"/>
            <a:ext cx="8643998" cy="1754326"/>
          </a:xfrm>
          <a:prstGeom prst="rect">
            <a:avLst/>
          </a:prstGeom>
          <a:ln w="19050">
            <a:solidFill>
              <a:schemeClr val="tx1"/>
            </a:solidFill>
          </a:ln>
        </p:spPr>
        <p:txBody>
          <a:bodyPr wrap="square">
            <a:spAutoFit/>
          </a:bodyPr>
          <a:lstStyle/>
          <a:p>
            <a:r>
              <a:rPr lang="en-IN" dirty="0" smtClean="0"/>
              <a:t>The </a:t>
            </a:r>
            <a:r>
              <a:rPr lang="en-IN" b="1" dirty="0" smtClean="0"/>
              <a:t>concatenation (+) and repetition (*) </a:t>
            </a:r>
            <a:r>
              <a:rPr lang="en-IN" dirty="0" smtClean="0"/>
              <a:t>operators work in the same way as they were working with the strings. The repetition operator enables  the list elements to be repeated multiple times. Concatenation  operator concatenates the list mentioned on either side of the operator. </a:t>
            </a:r>
            <a:r>
              <a:rPr lang="en-IN" b="1" dirty="0" smtClean="0"/>
              <a:t>Membership </a:t>
            </a:r>
            <a:r>
              <a:rPr lang="en-IN" dirty="0" smtClean="0"/>
              <a:t>operator returns true if a particular item exists in a particular list otherwise returns false. The </a:t>
            </a:r>
            <a:r>
              <a:rPr lang="en-IN" b="1" dirty="0" smtClean="0"/>
              <a:t>for loop </a:t>
            </a:r>
            <a:r>
              <a:rPr lang="en-IN" dirty="0" smtClean="0"/>
              <a:t>is used to iterate over the list elements </a:t>
            </a:r>
            <a:r>
              <a:rPr lang="en-IN" dirty="0" smtClean="0"/>
              <a:t>.</a:t>
            </a: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2&quot; unique_id=&quot;11990&quot;&gt;&lt;object type=&quot;3&quot; unique_id=&quot;11992&quot;&gt;&lt;property id=&quot;20148&quot; value=&quot;5&quot;/&gt;&lt;property id=&quot;20300&quot; value=&quot;Slide 9 - &amp;quot;&amp;#x0D;&amp;#x0A;Basic List Operations&amp;#x0D;&amp;#x0A;&amp;quot;&quot;/&gt;&lt;property id=&quot;20307&quot; value=&quot;257&quot;/&gt;&lt;/object&gt;&lt;object type=&quot;3&quot; unique_id=&quot;11993&quot;&gt;&lt;property id=&quot;20148&quot; value=&quot;5&quot;/&gt;&lt;property id=&quot;20300&quot; value=&quot;Slide 10 - &amp;quot;&amp;#x0D;&amp;#x0A;Updating List values&amp;#x0D;&amp;#x0A;&amp;quot;&quot;/&gt;&lt;property id=&quot;20307&quot; value=&quot;258&quot;/&gt;&lt;/object&gt;&lt;object type=&quot;3&quot; unique_id=&quot;11994&quot;&gt;&lt;property id=&quot;20148&quot; value=&quot;5&quot;/&gt;&lt;property id=&quot;20300&quot; value=&quot;Slide 11 - &amp;quot;Deletion of list values&amp;quot;&quot;/&gt;&lt;property id=&quot;20307&quot; value=&quot;259&quot;/&gt;&lt;/object&gt;&lt;object type=&quot;3&quot; unique_id=&quot;11995&quot;&gt;&lt;property id=&quot;20148&quot; value=&quot;5&quot;/&gt;&lt;property id=&quot;20300&quot; value=&quot;Slide 12 - &amp;quot;List operations&amp;quot;&quot;/&gt;&lt;property id=&quot;20307&quot; value=&quot;260&quot;/&gt;&lt;/object&gt;&lt;object type=&quot;3&quot; unique_id=&quot;12420&quot;&gt;&lt;property id=&quot;20148&quot; value=&quot;5&quot;/&gt;&lt;property id=&quot;20300&quot; value=&quot;Slide 1&quot;/&gt;&lt;property id=&quot;20307&quot; value=&quot;266&quot;/&gt;&lt;/object&gt;&lt;object type=&quot;3&quot; unique_id=&quot;12421&quot;&gt;&lt;property id=&quot;20148&quot; value=&quot;5&quot;/&gt;&lt;property id=&quot;20300&quot; value=&quot;Slide 2 - &amp;quot;&amp;#x0D;&amp;#x0A;&amp;#x0D;&amp;#x0A;Lists &amp;amp; Operations on list:&amp;#x0D;&amp;#x0A;&amp;#x0D;&amp;#x0A;&amp;quot;&quot;/&gt;&lt;property id=&quot;20307&quot; value=&quot;265&quot;/&gt;&lt;/object&gt;&lt;object type=&quot;3&quot; unique_id=&quot;12527&quot;&gt;&lt;property id=&quot;20148&quot; value=&quot;5&quot;/&gt;&lt;property id=&quot;20300&quot; value=&quot;Slide 3 - &amp;quot;&amp;#x0D;&amp;#x0A;Indexing&amp;#x0D;&amp;#x0A;&amp;quot;&quot;/&gt;&lt;property id=&quot;20307&quot; value=&quot;272&quot;/&gt;&lt;/object&gt;&lt;object type=&quot;3&quot; unique_id=&quot;12528&quot;&gt;&lt;property id=&quot;20148&quot; value=&quot;5&quot;/&gt;&lt;property id=&quot;20300&quot; value=&quot;Slide 4 - &amp;quot;Slicing&amp;quot;&quot;/&gt;&lt;property id=&quot;20307&quot; value=&quot;271&quot;/&gt;&lt;/object&gt;&lt;object type=&quot;3&quot; unique_id=&quot;12529&quot;&gt;&lt;property id=&quot;20148&quot; value=&quot;5&quot;/&gt;&lt;property id=&quot;20300&quot; value=&quot;Slide 5 - &amp;quot;&amp;#x0D;&amp;#x0A;Concatenation &amp;amp; Repetition &amp;#x0D;&amp;#x0A;&amp;quot;&quot;/&gt;&lt;property id=&quot;20307&quot; value=&quot;269&quot;/&gt;&lt;/object&gt;&lt;object type=&quot;3&quot; unique_id=&quot;12530&quot;&gt;&lt;property id=&quot;20148&quot; value=&quot;5&quot;/&gt;&lt;property id=&quot;20300&quot; value=&quot;Slide 6 - &amp;quot;Membership Operation&amp;quot;&quot;/&gt;&lt;property id=&quot;20307&quot; value=&quot;273&quot;/&gt;&lt;/object&gt;&lt;object type=&quot;3&quot; unique_id=&quot;12534&quot;&gt;&lt;property id=&quot;20148&quot; value=&quot;5&quot;/&gt;&lt;property id=&quot;20300&quot; value=&quot;Slide 14&quot;/&gt;&lt;property id=&quot;20307&quot; value=&quot;268&quot;/&gt;&lt;/object&gt;&lt;object type=&quot;3&quot; unique_id=&quot;12727&quot;&gt;&lt;property id=&quot;20148&quot; value=&quot;5&quot;/&gt;&lt;property id=&quot;20300&quot; value=&quot;Slide 7 - &amp;quot;&amp;#x0D;&amp;#x0A;Traversing a List&amp;#x0D;&amp;#x0A;&amp;quot;&quot;/&gt;&lt;property id=&quot;20307&quot; value=&quot;276&quot;/&gt;&lt;/object&gt;&lt;object type=&quot;3&quot; unique_id=&quot;12728&quot;&gt;&lt;property id=&quot;20148&quot; value=&quot;5&quot;/&gt;&lt;property id=&quot;20300&quot; value=&quot;Slide 8 - &amp;quot;List using While loop&amp;quot;&quot;/&gt;&lt;property id=&quot;20307&quot; value=&quot;277&quot;/&gt;&lt;/object&gt;&lt;object type=&quot;3&quot; unique_id=&quot;12810&quot;&gt;&lt;property id=&quot;20148&quot; value=&quot;5&quot;/&gt;&lt;property id=&quot;20300&quot; value=&quot;Slide 13 - &amp;quot;SUMMARY&amp;quot;&quot;/&gt;&lt;property id=&quot;20307&quot; value=&quot;278&quot;/&gt;&lt;/object&gt;&lt;/object&gt;&lt;object type=&quot;8&quot; unique_id=&quot;12006&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TotalTime>
  <Words>425</Words>
  <Application>Microsoft Office PowerPoint</Application>
  <PresentationFormat>On-screen Show (4:3)</PresentationFormat>
  <Paragraphs>136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  Lists &amp; Operations on list:  </vt:lpstr>
      <vt:lpstr> Indexing </vt:lpstr>
      <vt:lpstr>Slicing</vt:lpstr>
      <vt:lpstr> Concatenation &amp; Repetition  </vt:lpstr>
      <vt:lpstr>Membership Operation</vt:lpstr>
      <vt:lpstr> Traversing a List </vt:lpstr>
      <vt:lpstr>List using While loop</vt:lpstr>
      <vt:lpstr> Basic List Operations </vt:lpstr>
      <vt:lpstr> Updating List values </vt:lpstr>
      <vt:lpstr>Deletion of list values</vt:lpstr>
      <vt:lpstr>List operations</vt:lpstr>
      <vt:lpstr>SUMMARY</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AECS</dc:creator>
  <cp:lastModifiedBy>AECS</cp:lastModifiedBy>
  <cp:revision>28</cp:revision>
  <dcterms:created xsi:type="dcterms:W3CDTF">2020-10-18T08:19:40Z</dcterms:created>
  <dcterms:modified xsi:type="dcterms:W3CDTF">2020-10-24T17:22:38Z</dcterms:modified>
</cp:coreProperties>
</file>