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2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65FF-FF22-422C-9695-14E589ACB909}" type="datetimeFigureOut">
              <a:rPr lang="en-US" smtClean="0"/>
              <a:pPr/>
              <a:t>10/25/2020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169F-517E-41AA-AD39-B59870746A5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071546"/>
            <a:ext cx="6572296" cy="5054617"/>
          </a:xfrm>
          <a:gradFill>
            <a:gsLst>
              <a:gs pos="50000">
                <a:schemeClr val="accent2">
                  <a:alpha val="54000"/>
                </a:schemeClr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2700000" scaled="0"/>
          </a:gradFill>
        </p:spPr>
        <p:txBody>
          <a:bodyPr/>
          <a:lstStyle/>
          <a:p>
            <a:pPr algn="ctr">
              <a:buNone/>
            </a:pPr>
            <a:r>
              <a:rPr lang="en-IN" sz="4000" b="1" spc="-5" dirty="0" smtClean="0">
                <a:cs typeface="Calibri"/>
              </a:rPr>
              <a:t>PYTHON</a:t>
            </a:r>
            <a:r>
              <a:rPr lang="en-IN" sz="4000" b="1" spc="-125" dirty="0" smtClean="0">
                <a:cs typeface="Calibri"/>
              </a:rPr>
              <a:t> </a:t>
            </a:r>
            <a:r>
              <a:rPr lang="en-IN" sz="4000" b="1" spc="-15" dirty="0" smtClean="0">
                <a:cs typeface="Calibri"/>
              </a:rPr>
              <a:t>LIST </a:t>
            </a:r>
          </a:p>
          <a:p>
            <a:pPr algn="ctr">
              <a:buNone/>
            </a:pPr>
            <a:r>
              <a:rPr lang="en-IN" sz="4000" b="1" spc="-15" dirty="0" smtClean="0">
                <a:cs typeface="Calibri"/>
              </a:rPr>
              <a:t> </a:t>
            </a:r>
            <a:r>
              <a:rPr lang="en-IN" sz="4000" b="1" spc="-5" dirty="0" smtClean="0">
                <a:cs typeface="Calibri"/>
              </a:rPr>
              <a:t>CLASS XI </a:t>
            </a:r>
          </a:p>
          <a:p>
            <a:pPr algn="ctr">
              <a:buNone/>
            </a:pPr>
            <a:r>
              <a:rPr lang="en-IN" sz="4000" b="1" spc="-5" dirty="0" smtClean="0">
                <a:cs typeface="Calibri"/>
              </a:rPr>
              <a:t> </a:t>
            </a:r>
            <a:r>
              <a:rPr lang="en-IN" sz="4000" b="1" dirty="0" smtClean="0">
                <a:cs typeface="Calibri"/>
              </a:rPr>
              <a:t>(MODULE-4) </a:t>
            </a:r>
          </a:p>
          <a:p>
            <a:pPr algn="ctr">
              <a:buNone/>
            </a:pPr>
            <a:r>
              <a:rPr lang="en-IN" sz="4000" b="1" dirty="0" smtClean="0">
                <a:cs typeface="Calibri"/>
              </a:rPr>
              <a:t> </a:t>
            </a:r>
            <a:r>
              <a:rPr lang="en-IN" sz="4000" b="1" spc="-55" dirty="0" smtClean="0">
                <a:cs typeface="Calibri"/>
              </a:rPr>
              <a:t>BY</a:t>
            </a:r>
          </a:p>
          <a:p>
            <a:pPr algn="ctr">
              <a:lnSpc>
                <a:spcPct val="100000"/>
              </a:lnSpc>
              <a:spcBef>
                <a:spcPts val="95"/>
              </a:spcBef>
              <a:buNone/>
            </a:pPr>
            <a:r>
              <a:rPr lang="en-IN" sz="4400" b="1" spc="-20" dirty="0" smtClean="0">
                <a:cs typeface="Calibri"/>
              </a:rPr>
              <a:t>Mrs. </a:t>
            </a:r>
            <a:r>
              <a:rPr lang="en-IN" sz="4400" b="1" spc="-125" dirty="0" smtClean="0">
                <a:cs typeface="Calibri"/>
              </a:rPr>
              <a:t>SUJATA</a:t>
            </a:r>
            <a:r>
              <a:rPr lang="en-IN" sz="4400" b="1" spc="-35" dirty="0" smtClean="0">
                <a:cs typeface="Calibri"/>
              </a:rPr>
              <a:t> </a:t>
            </a:r>
            <a:r>
              <a:rPr lang="en-IN" sz="4400" b="1" dirty="0" smtClean="0">
                <a:cs typeface="Calibri"/>
              </a:rPr>
              <a:t>PRADHAN,</a:t>
            </a:r>
          </a:p>
          <a:p>
            <a:pPr marL="244475" marR="246379" algn="ctr">
              <a:lnSpc>
                <a:spcPct val="100000"/>
              </a:lnSpc>
              <a:spcBef>
                <a:spcPts val="35"/>
              </a:spcBef>
              <a:buNone/>
            </a:pPr>
            <a:r>
              <a:rPr lang="en-IN" b="1" spc="-5" dirty="0" smtClean="0">
                <a:cs typeface="Calibri"/>
              </a:rPr>
              <a:t>PGT(SS), </a:t>
            </a:r>
            <a:r>
              <a:rPr lang="en-IN" b="1" spc="-10" dirty="0" smtClean="0">
                <a:cs typeface="Calibri"/>
              </a:rPr>
              <a:t>Computer</a:t>
            </a:r>
            <a:r>
              <a:rPr lang="en-IN" b="1" spc="-65" dirty="0" smtClean="0">
                <a:cs typeface="Calibri"/>
              </a:rPr>
              <a:t> </a:t>
            </a:r>
            <a:r>
              <a:rPr lang="en-IN" b="1" spc="-5" dirty="0" smtClean="0">
                <a:cs typeface="Calibri"/>
              </a:rPr>
              <a:t>Science, </a:t>
            </a:r>
          </a:p>
          <a:p>
            <a:pPr marL="244475" marR="246379" algn="ctr">
              <a:lnSpc>
                <a:spcPct val="100000"/>
              </a:lnSpc>
              <a:spcBef>
                <a:spcPts val="35"/>
              </a:spcBef>
              <a:buNone/>
            </a:pPr>
            <a:r>
              <a:rPr lang="en-IN" b="1" spc="-5" dirty="0" smtClean="0">
                <a:cs typeface="Calibri"/>
              </a:rPr>
              <a:t> </a:t>
            </a:r>
            <a:r>
              <a:rPr lang="en-IN" b="1" dirty="0" smtClean="0">
                <a:cs typeface="Calibri"/>
              </a:rPr>
              <a:t>AECS,ANUPURAM</a:t>
            </a:r>
          </a:p>
          <a:p>
            <a:pPr>
              <a:buNone/>
            </a:pPr>
            <a:endParaRPr lang="en-IN" dirty="0" smtClean="0">
              <a:cs typeface="Calibri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accent2">
                <a:lumMod val="60000"/>
                <a:lumOff val="40000"/>
                <a:alpha val="72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036" y="214884"/>
            <a:ext cx="8644255" cy="725805"/>
          </a:xfrm>
          <a:prstGeom prst="rect">
            <a:avLst/>
          </a:prstGeom>
          <a:gradFill flip="none" rotWithShape="1">
            <a:gsLst>
              <a:gs pos="67000">
                <a:schemeClr val="tx2">
                  <a:lumMod val="60000"/>
                  <a:lumOff val="40000"/>
                  <a:alpha val="67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 w="9144">
            <a:solidFill>
              <a:srgbClr val="BD4A47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419100">
              <a:lnSpc>
                <a:spcPct val="100000"/>
              </a:lnSpc>
              <a:spcBef>
                <a:spcPts val="735"/>
              </a:spcBef>
            </a:pPr>
            <a:r>
              <a:rPr sz="3200" spc="-25" dirty="0"/>
              <a:t>Program </a:t>
            </a:r>
            <a:r>
              <a:rPr sz="3200" spc="-10" dirty="0"/>
              <a:t>to </a:t>
            </a:r>
            <a:r>
              <a:rPr sz="3200" spc="-5" dirty="0"/>
              <a:t>add </a:t>
            </a:r>
            <a:r>
              <a:rPr sz="3200" spc="-15" dirty="0"/>
              <a:t>two </a:t>
            </a:r>
            <a:r>
              <a:rPr sz="3200" spc="-5" dirty="0"/>
              <a:t>matrices using </a:t>
            </a:r>
            <a:r>
              <a:rPr sz="3200" spc="-20" dirty="0"/>
              <a:t>nested</a:t>
            </a:r>
            <a:r>
              <a:rPr sz="3200" spc="175" dirty="0"/>
              <a:t> </a:t>
            </a:r>
            <a:r>
              <a:rPr sz="3200" spc="-5" dirty="0"/>
              <a:t>loop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213359" y="1072896"/>
            <a:ext cx="5715000" cy="5572125"/>
          </a:xfrm>
          <a:custGeom>
            <a:avLst/>
            <a:gdLst/>
            <a:ahLst/>
            <a:cxnLst/>
            <a:rect l="l" t="t" r="r" b="b"/>
            <a:pathLst>
              <a:path w="5715000" h="5572125">
                <a:moveTo>
                  <a:pt x="0" y="5571744"/>
                </a:moveTo>
                <a:lnTo>
                  <a:pt x="5715000" y="5571744"/>
                </a:lnTo>
                <a:lnTo>
                  <a:pt x="5715000" y="0"/>
                </a:lnTo>
                <a:lnTo>
                  <a:pt x="0" y="0"/>
                </a:lnTo>
                <a:lnTo>
                  <a:pt x="0" y="5571744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05714" y="1392921"/>
            <a:ext cx="3654425" cy="514921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585"/>
              </a:spcBef>
              <a:tabLst>
                <a:tab pos="427355" algn="l"/>
                <a:tab pos="897890" algn="l"/>
              </a:tabLst>
            </a:pPr>
            <a:r>
              <a:rPr sz="2000" b="1" spc="-5" dirty="0">
                <a:latin typeface="Calibri"/>
                <a:cs typeface="Calibri"/>
              </a:rPr>
              <a:t>X	=	[[12,7,3],</a:t>
            </a:r>
            <a:endParaRPr sz="2000">
              <a:latin typeface="Calibri"/>
              <a:cs typeface="Calibri"/>
            </a:endParaRPr>
          </a:p>
          <a:p>
            <a:pPr marR="1929764" algn="r">
              <a:lnSpc>
                <a:spcPct val="100000"/>
              </a:lnSpc>
              <a:spcBef>
                <a:spcPts val="484"/>
              </a:spcBef>
            </a:pPr>
            <a:r>
              <a:rPr sz="2000" b="1" spc="-5" dirty="0">
                <a:latin typeface="Calibri"/>
                <a:cs typeface="Calibri"/>
              </a:rPr>
              <a:t>[4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,5,6],</a:t>
            </a:r>
            <a:endParaRPr sz="2000">
              <a:latin typeface="Calibri"/>
              <a:cs typeface="Calibri"/>
            </a:endParaRPr>
          </a:p>
          <a:p>
            <a:pPr marR="1911985" algn="r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alibri"/>
                <a:cs typeface="Calibri"/>
              </a:rPr>
              <a:t>[7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,8,9]]</a:t>
            </a:r>
            <a:endParaRPr sz="2000">
              <a:latin typeface="Calibri"/>
              <a:cs typeface="Calibri"/>
            </a:endParaRPr>
          </a:p>
          <a:p>
            <a:pPr marR="1873885" algn="r">
              <a:lnSpc>
                <a:spcPct val="100000"/>
              </a:lnSpc>
              <a:spcBef>
                <a:spcPts val="480"/>
              </a:spcBef>
              <a:tabLst>
                <a:tab pos="360045" algn="l"/>
                <a:tab pos="888365" algn="l"/>
              </a:tabLst>
            </a:pPr>
            <a:r>
              <a:rPr sz="2000" b="1" spc="-5" dirty="0">
                <a:latin typeface="Calibri"/>
                <a:cs typeface="Calibri"/>
              </a:rPr>
              <a:t>Y	=	[[5</a:t>
            </a:r>
            <a:r>
              <a:rPr sz="2000" b="1" spc="-15" dirty="0">
                <a:latin typeface="Calibri"/>
                <a:cs typeface="Calibri"/>
              </a:rPr>
              <a:t>,</a:t>
            </a:r>
            <a:r>
              <a:rPr sz="2000" b="1" spc="-5" dirty="0">
                <a:latin typeface="Calibri"/>
                <a:cs typeface="Calibri"/>
              </a:rPr>
              <a:t>8</a:t>
            </a:r>
            <a:r>
              <a:rPr sz="2000" b="1" spc="-15" dirty="0">
                <a:latin typeface="Calibri"/>
                <a:cs typeface="Calibri"/>
              </a:rPr>
              <a:t>,</a:t>
            </a:r>
            <a:r>
              <a:rPr sz="2000" b="1" spc="-5" dirty="0">
                <a:latin typeface="Calibri"/>
                <a:cs typeface="Calibri"/>
              </a:rPr>
              <a:t>1],</a:t>
            </a:r>
            <a:endParaRPr sz="2000">
              <a:latin typeface="Calibri"/>
              <a:cs typeface="Calibri"/>
            </a:endParaRPr>
          </a:p>
          <a:p>
            <a:pPr marR="1987550" algn="r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alibri"/>
                <a:cs typeface="Calibri"/>
              </a:rPr>
              <a:t>[6</a:t>
            </a:r>
            <a:r>
              <a:rPr sz="2000" b="1" spc="-15" dirty="0">
                <a:latin typeface="Calibri"/>
                <a:cs typeface="Calibri"/>
              </a:rPr>
              <a:t>,</a:t>
            </a:r>
            <a:r>
              <a:rPr sz="2000" b="1" spc="-5" dirty="0">
                <a:latin typeface="Calibri"/>
                <a:cs typeface="Calibri"/>
              </a:rPr>
              <a:t>7</a:t>
            </a:r>
            <a:r>
              <a:rPr sz="2000" b="1" spc="-15" dirty="0">
                <a:latin typeface="Calibri"/>
                <a:cs typeface="Calibri"/>
              </a:rPr>
              <a:t>,</a:t>
            </a:r>
            <a:r>
              <a:rPr sz="2000" b="1" spc="-5" dirty="0">
                <a:latin typeface="Calibri"/>
                <a:cs typeface="Calibri"/>
              </a:rPr>
              <a:t>3],</a:t>
            </a:r>
            <a:endParaRPr sz="2000">
              <a:latin typeface="Calibri"/>
              <a:cs typeface="Calibri"/>
            </a:endParaRPr>
          </a:p>
          <a:p>
            <a:pPr marR="1971039" algn="r">
              <a:lnSpc>
                <a:spcPct val="100000"/>
              </a:lnSpc>
              <a:spcBef>
                <a:spcPts val="484"/>
              </a:spcBef>
            </a:pPr>
            <a:r>
              <a:rPr sz="2000" b="1" spc="-5" dirty="0">
                <a:latin typeface="Calibri"/>
                <a:cs typeface="Calibri"/>
              </a:rPr>
              <a:t>[4,5</a:t>
            </a:r>
            <a:r>
              <a:rPr sz="2000" b="1" spc="-20" dirty="0">
                <a:latin typeface="Calibri"/>
                <a:cs typeface="Calibri"/>
              </a:rPr>
              <a:t>,</a:t>
            </a:r>
            <a:r>
              <a:rPr sz="2000" b="1" spc="-5" dirty="0">
                <a:latin typeface="Calibri"/>
                <a:cs typeface="Calibri"/>
              </a:rPr>
              <a:t>9]]</a:t>
            </a:r>
            <a:endParaRPr sz="2000">
              <a:latin typeface="Calibri"/>
              <a:cs typeface="Calibri"/>
            </a:endParaRPr>
          </a:p>
          <a:p>
            <a:pPr marR="2033905" algn="r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alibri"/>
                <a:cs typeface="Calibri"/>
              </a:rPr>
              <a:t>result</a:t>
            </a:r>
            <a:r>
              <a:rPr sz="2000" b="1" spc="-7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=[[0,0,0],</a:t>
            </a:r>
            <a:endParaRPr sz="2000">
              <a:latin typeface="Calibri"/>
              <a:cs typeface="Calibri"/>
            </a:endParaRPr>
          </a:p>
          <a:p>
            <a:pPr marR="1190625" algn="ctr">
              <a:lnSpc>
                <a:spcPct val="100000"/>
              </a:lnSpc>
              <a:spcBef>
                <a:spcPts val="480"/>
              </a:spcBef>
            </a:pPr>
            <a:r>
              <a:rPr sz="2000" b="1" spc="-10" dirty="0">
                <a:latin typeface="Calibri"/>
                <a:cs typeface="Calibri"/>
              </a:rPr>
              <a:t>[0,0,0],</a:t>
            </a:r>
            <a:endParaRPr sz="2000">
              <a:latin typeface="Calibri"/>
              <a:cs typeface="Calibri"/>
            </a:endParaRPr>
          </a:p>
          <a:p>
            <a:pPr marR="1173480" algn="ctr">
              <a:lnSpc>
                <a:spcPct val="100000"/>
              </a:lnSpc>
              <a:spcBef>
                <a:spcPts val="484"/>
              </a:spcBef>
            </a:pPr>
            <a:r>
              <a:rPr sz="2000" b="1" spc="-10" dirty="0">
                <a:latin typeface="Calibri"/>
                <a:cs typeface="Calibri"/>
              </a:rPr>
              <a:t>[0,0,0]]</a:t>
            </a:r>
            <a:endParaRPr sz="2000">
              <a:latin typeface="Calibri"/>
              <a:cs typeface="Calibri"/>
            </a:endParaRPr>
          </a:p>
          <a:p>
            <a:pPr marR="1466850" algn="ctr">
              <a:lnSpc>
                <a:spcPct val="100000"/>
              </a:lnSpc>
              <a:spcBef>
                <a:spcPts val="480"/>
              </a:spcBef>
            </a:pPr>
            <a:r>
              <a:rPr sz="2000" b="1" spc="-15" dirty="0">
                <a:latin typeface="Calibri"/>
                <a:cs typeface="Calibri"/>
              </a:rPr>
              <a:t>for </a:t>
            </a:r>
            <a:r>
              <a:rPr sz="2000" b="1" spc="-5" dirty="0">
                <a:latin typeface="Calibri"/>
                <a:cs typeface="Calibri"/>
              </a:rPr>
              <a:t>i </a:t>
            </a:r>
            <a:r>
              <a:rPr sz="2000" b="1" spc="-10" dirty="0">
                <a:latin typeface="Calibri"/>
                <a:cs typeface="Calibri"/>
              </a:rPr>
              <a:t>in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range(len(X)):</a:t>
            </a:r>
            <a:endParaRPr sz="2000">
              <a:latin typeface="Calibri"/>
              <a:cs typeface="Calibri"/>
            </a:endParaRPr>
          </a:p>
          <a:p>
            <a:pPr marR="366395" algn="ctr">
              <a:lnSpc>
                <a:spcPct val="100000"/>
              </a:lnSpc>
              <a:spcBef>
                <a:spcPts val="480"/>
              </a:spcBef>
            </a:pPr>
            <a:r>
              <a:rPr sz="2000" b="1" spc="-15" dirty="0">
                <a:latin typeface="Calibri"/>
                <a:cs typeface="Calibri"/>
              </a:rPr>
              <a:t>for </a:t>
            </a:r>
            <a:r>
              <a:rPr sz="2000" b="1" spc="-5" dirty="0">
                <a:latin typeface="Calibri"/>
                <a:cs typeface="Calibri"/>
              </a:rPr>
              <a:t>j </a:t>
            </a:r>
            <a:r>
              <a:rPr sz="2000" b="1" spc="-10" dirty="0">
                <a:latin typeface="Calibri"/>
                <a:cs typeface="Calibri"/>
              </a:rPr>
              <a:t>in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range(len(X[0])):</a:t>
            </a:r>
            <a:endParaRPr sz="2000">
              <a:latin typeface="Calibri"/>
              <a:cs typeface="Calibri"/>
            </a:endParaRPr>
          </a:p>
          <a:p>
            <a:pPr marL="901700" algn="ctr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alibri"/>
                <a:cs typeface="Calibri"/>
              </a:rPr>
              <a:t>result[i][j] = X[i][j] +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Y[i][j]</a:t>
            </a:r>
            <a:endParaRPr sz="2000">
              <a:latin typeface="Calibri"/>
              <a:cs typeface="Calibri"/>
            </a:endParaRPr>
          </a:p>
          <a:p>
            <a:pPr marR="2089785" algn="ctr">
              <a:lnSpc>
                <a:spcPct val="100000"/>
              </a:lnSpc>
              <a:spcBef>
                <a:spcPts val="484"/>
              </a:spcBef>
            </a:pPr>
            <a:r>
              <a:rPr sz="2000" b="1" spc="-15" dirty="0">
                <a:latin typeface="Calibri"/>
                <a:cs typeface="Calibri"/>
              </a:rPr>
              <a:t>for </a:t>
            </a:r>
            <a:r>
              <a:rPr sz="2000" b="1" spc="-5" dirty="0">
                <a:latin typeface="Calibri"/>
                <a:cs typeface="Calibri"/>
              </a:rPr>
              <a:t>r </a:t>
            </a:r>
            <a:r>
              <a:rPr sz="2000" b="1" spc="-10" dirty="0">
                <a:latin typeface="Calibri"/>
                <a:cs typeface="Calibri"/>
              </a:rPr>
              <a:t>in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result:</a:t>
            </a:r>
            <a:endParaRPr sz="2000">
              <a:latin typeface="Calibri"/>
              <a:cs typeface="Calibri"/>
            </a:endParaRPr>
          </a:p>
          <a:p>
            <a:pPr marR="2079625" algn="ctr">
              <a:lnSpc>
                <a:spcPct val="100000"/>
              </a:lnSpc>
              <a:spcBef>
                <a:spcPts val="480"/>
              </a:spcBef>
            </a:pPr>
            <a:r>
              <a:rPr sz="2000" b="1" spc="-5" dirty="0">
                <a:latin typeface="Calibri"/>
                <a:cs typeface="Calibri"/>
              </a:rPr>
              <a:t>print(r)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44767" y="3072383"/>
            <a:ext cx="2786380" cy="1569720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20"/>
              </a:spcBef>
            </a:pPr>
            <a:r>
              <a:rPr sz="2400" b="1" spc="5" dirty="0">
                <a:latin typeface="Calibri"/>
                <a:cs typeface="Calibri"/>
              </a:rPr>
              <a:t>Output</a:t>
            </a:r>
            <a:endParaRPr sz="24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Calibri"/>
                <a:cs typeface="Calibri"/>
              </a:rPr>
              <a:t>[17, 15,</a:t>
            </a:r>
            <a:r>
              <a:rPr sz="2400" b="1" spc="-1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4]</a:t>
            </a:r>
            <a:endParaRPr sz="24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[10, 12,</a:t>
            </a:r>
            <a:r>
              <a:rPr sz="2400" b="1" spc="-1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9]</a:t>
            </a:r>
            <a:endParaRPr sz="2400">
              <a:latin typeface="Calibri"/>
              <a:cs typeface="Calibri"/>
            </a:endParaRPr>
          </a:p>
          <a:p>
            <a:pPr marL="159385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[11, 13,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18]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53150" y="1804238"/>
            <a:ext cx="244729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000" spc="-15" dirty="0">
                <a:latin typeface="Calibri"/>
                <a:cs typeface="Calibri"/>
              </a:rPr>
              <a:t>N</a:t>
            </a:r>
            <a:r>
              <a:rPr sz="2000" b="1" spc="-15" dirty="0">
                <a:latin typeface="Calibri"/>
                <a:cs typeface="Calibri"/>
              </a:rPr>
              <a:t>ested </a:t>
            </a:r>
            <a:r>
              <a:rPr sz="2000" b="1" spc="-5" dirty="0">
                <a:latin typeface="Calibri"/>
                <a:cs typeface="Calibri"/>
              </a:rPr>
              <a:t>loops </a:t>
            </a:r>
            <a:r>
              <a:rPr sz="2000" spc="-10" dirty="0">
                <a:latin typeface="Calibri"/>
                <a:cs typeface="Calibri"/>
              </a:rPr>
              <a:t>are used  </a:t>
            </a:r>
            <a:r>
              <a:rPr sz="2000" spc="-15" dirty="0">
                <a:latin typeface="Calibri"/>
                <a:cs typeface="Calibri"/>
              </a:rPr>
              <a:t>to </a:t>
            </a:r>
            <a:r>
              <a:rPr sz="2000" spc="-20" dirty="0">
                <a:latin typeface="Calibri"/>
                <a:cs typeface="Calibri"/>
              </a:rPr>
              <a:t>iterate </a:t>
            </a:r>
            <a:r>
              <a:rPr sz="2000" spc="-10" dirty="0">
                <a:latin typeface="Calibri"/>
                <a:cs typeface="Calibri"/>
              </a:rPr>
              <a:t>through each  </a:t>
            </a:r>
            <a:r>
              <a:rPr sz="2000" spc="-15" dirty="0">
                <a:latin typeface="Calibri"/>
                <a:cs typeface="Calibri"/>
              </a:rPr>
              <a:t>row </a:t>
            </a:r>
            <a:r>
              <a:rPr sz="2000" dirty="0">
                <a:latin typeface="Calibri"/>
                <a:cs typeface="Calibri"/>
              </a:rPr>
              <a:t>and </a:t>
            </a:r>
            <a:r>
              <a:rPr sz="2000" spc="-5" dirty="0">
                <a:latin typeface="Calibri"/>
                <a:cs typeface="Calibri"/>
              </a:rPr>
              <a:t>each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column.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  <a:gradFill flip="none" rotWithShape="1">
            <a:gsLst>
              <a:gs pos="0">
                <a:schemeClr val="accent2">
                  <a:lumMod val="60000"/>
                  <a:lumOff val="40000"/>
                  <a:alpha val="74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IN" spc="-25" dirty="0" smtClean="0"/>
              <a:t>program </a:t>
            </a:r>
            <a:r>
              <a:rPr lang="en-IN" spc="-15" dirty="0" smtClean="0"/>
              <a:t>to </a:t>
            </a:r>
            <a:r>
              <a:rPr lang="en-IN" spc="-20" dirty="0" smtClean="0"/>
              <a:t>remove duplicate</a:t>
            </a:r>
            <a:r>
              <a:rPr lang="en-IN" spc="-10" dirty="0" smtClean="0"/>
              <a:t> </a:t>
            </a:r>
            <a:r>
              <a:rPr lang="en-IN" spc="-5" dirty="0" smtClean="0"/>
              <a:t>elements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1"/>
            <a:ext cx="8458200" cy="3505200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12700">
              <a:buNone/>
            </a:pPr>
            <a:r>
              <a:rPr lang="en-IN" sz="2000" spc="-10" dirty="0" smtClean="0">
                <a:cs typeface="Calibri"/>
              </a:rPr>
              <a:t> List1 </a:t>
            </a:r>
            <a:r>
              <a:rPr lang="en-IN" sz="2000" spc="-5" dirty="0" smtClean="0">
                <a:cs typeface="Calibri"/>
              </a:rPr>
              <a:t>=</a:t>
            </a:r>
            <a:r>
              <a:rPr lang="en-IN" sz="2000" spc="10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[]</a:t>
            </a:r>
            <a:endParaRPr lang="en-IN" sz="2000" dirty="0" smtClean="0">
              <a:cs typeface="Calibri"/>
            </a:endParaRPr>
          </a:p>
          <a:p>
            <a:pPr marL="12700">
              <a:buNone/>
            </a:pPr>
            <a:r>
              <a:rPr lang="en-IN" sz="2000" spc="-5" dirty="0" smtClean="0">
                <a:cs typeface="Calibri"/>
              </a:rPr>
              <a:t> n = </a:t>
            </a:r>
            <a:r>
              <a:rPr lang="en-IN" sz="2000" spc="-10" dirty="0" err="1" smtClean="0">
                <a:cs typeface="Calibri"/>
              </a:rPr>
              <a:t>int</a:t>
            </a:r>
            <a:r>
              <a:rPr lang="en-IN" sz="2000" spc="-10" dirty="0" smtClean="0">
                <a:cs typeface="Calibri"/>
              </a:rPr>
              <a:t>(input("Enter </a:t>
            </a:r>
            <a:r>
              <a:rPr lang="en-IN" sz="2000" spc="-5" dirty="0" smtClean="0">
                <a:cs typeface="Calibri"/>
              </a:rPr>
              <a:t>the number of </a:t>
            </a:r>
            <a:r>
              <a:rPr lang="en-IN" sz="2000" spc="-10" dirty="0" smtClean="0">
                <a:cs typeface="Calibri"/>
              </a:rPr>
              <a:t>elements </a:t>
            </a:r>
            <a:r>
              <a:rPr lang="en-IN" sz="2000" dirty="0" smtClean="0">
                <a:cs typeface="Calibri"/>
              </a:rPr>
              <a:t>in </a:t>
            </a:r>
            <a:r>
              <a:rPr lang="en-IN" sz="2000" spc="-5" dirty="0" smtClean="0">
                <a:cs typeface="Calibri"/>
              </a:rPr>
              <a:t>the</a:t>
            </a:r>
            <a:r>
              <a:rPr lang="en-IN" sz="2000" spc="50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list:"))</a:t>
            </a:r>
            <a:endParaRPr lang="en-IN" sz="2000" dirty="0" smtClean="0">
              <a:cs typeface="Calibri"/>
            </a:endParaRPr>
          </a:p>
          <a:p>
            <a:pPr marL="12700">
              <a:buNone/>
            </a:pPr>
            <a:r>
              <a:rPr lang="en-IN" sz="2000" b="1" spc="-25" dirty="0" smtClean="0">
                <a:cs typeface="Calibri"/>
              </a:rPr>
              <a:t> for </a:t>
            </a:r>
            <a:r>
              <a:rPr lang="en-IN" sz="2000" spc="-5" dirty="0" err="1" smtClean="0">
                <a:cs typeface="Calibri"/>
              </a:rPr>
              <a:t>i</a:t>
            </a:r>
            <a:r>
              <a:rPr lang="en-IN" sz="2000" spc="-5" dirty="0" smtClean="0">
                <a:cs typeface="Calibri"/>
              </a:rPr>
              <a:t> </a:t>
            </a:r>
            <a:r>
              <a:rPr lang="en-IN" sz="2000" b="1" dirty="0" smtClean="0">
                <a:cs typeface="Calibri"/>
              </a:rPr>
              <a:t>in</a:t>
            </a:r>
            <a:r>
              <a:rPr lang="en-IN" sz="2000" b="1" spc="50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range(0,n):</a:t>
            </a:r>
            <a:endParaRPr lang="en-IN" sz="2000" dirty="0" smtClean="0">
              <a:cs typeface="Calibri"/>
            </a:endParaRPr>
          </a:p>
          <a:p>
            <a:pPr marL="12700" marR="1849755" indent="596900">
              <a:buNone/>
              <a:tabLst>
                <a:tab pos="3692525" algn="l"/>
                <a:tab pos="4290060" algn="l"/>
              </a:tabLst>
            </a:pPr>
            <a:r>
              <a:rPr lang="en-IN" sz="2000" spc="-5" dirty="0" smtClean="0">
                <a:cs typeface="Calibri"/>
              </a:rPr>
              <a:t>list1.a</a:t>
            </a:r>
            <a:r>
              <a:rPr lang="en-IN" sz="2000" spc="10" dirty="0" smtClean="0">
                <a:cs typeface="Calibri"/>
              </a:rPr>
              <a:t>p</a:t>
            </a:r>
            <a:r>
              <a:rPr lang="en-IN" sz="2000" dirty="0" smtClean="0">
                <a:cs typeface="Calibri"/>
              </a:rPr>
              <a:t>p</a:t>
            </a:r>
            <a:r>
              <a:rPr lang="en-IN" sz="2000" spc="-5" dirty="0" smtClean="0">
                <a:cs typeface="Calibri"/>
              </a:rPr>
              <a:t>e</a:t>
            </a:r>
            <a:r>
              <a:rPr lang="en-IN" sz="2000" spc="10" dirty="0" smtClean="0">
                <a:cs typeface="Calibri"/>
              </a:rPr>
              <a:t>n</a:t>
            </a:r>
            <a:r>
              <a:rPr lang="en-IN" sz="2000" spc="-10" dirty="0" smtClean="0">
                <a:cs typeface="Calibri"/>
              </a:rPr>
              <a:t>d(</a:t>
            </a:r>
            <a:r>
              <a:rPr lang="en-IN" sz="2000" dirty="0" smtClean="0">
                <a:cs typeface="Calibri"/>
              </a:rPr>
              <a:t>i</a:t>
            </a:r>
            <a:r>
              <a:rPr lang="en-IN" sz="2000" spc="-10" dirty="0" smtClean="0">
                <a:cs typeface="Calibri"/>
              </a:rPr>
              <a:t>n</a:t>
            </a:r>
            <a:r>
              <a:rPr lang="en-IN" sz="2000" spc="5" dirty="0" smtClean="0">
                <a:cs typeface="Calibri"/>
              </a:rPr>
              <a:t>p</a:t>
            </a:r>
            <a:r>
              <a:rPr lang="en-IN" sz="2000" spc="-10" dirty="0" smtClean="0">
                <a:cs typeface="Calibri"/>
              </a:rPr>
              <a:t>ut</a:t>
            </a:r>
            <a:r>
              <a:rPr lang="en-IN" sz="2000" dirty="0" smtClean="0">
                <a:cs typeface="Calibri"/>
              </a:rPr>
              <a:t>(</a:t>
            </a:r>
            <a:r>
              <a:rPr lang="en-IN" sz="2000" spc="-5" dirty="0" smtClean="0">
                <a:cs typeface="Calibri"/>
              </a:rPr>
              <a:t>"E</a:t>
            </a:r>
            <a:r>
              <a:rPr lang="en-IN" sz="2000" spc="-25" dirty="0" smtClean="0">
                <a:cs typeface="Calibri"/>
              </a:rPr>
              <a:t>n</a:t>
            </a:r>
            <a:r>
              <a:rPr lang="en-IN" sz="2000" spc="-35" dirty="0" smtClean="0">
                <a:cs typeface="Calibri"/>
              </a:rPr>
              <a:t>t</a:t>
            </a:r>
            <a:r>
              <a:rPr lang="en-IN" sz="2000" spc="-5" dirty="0" smtClean="0">
                <a:cs typeface="Calibri"/>
              </a:rPr>
              <a:t>er    the e</a:t>
            </a:r>
            <a:r>
              <a:rPr lang="en-IN" sz="2000" spc="5" dirty="0" smtClean="0">
                <a:cs typeface="Calibri"/>
              </a:rPr>
              <a:t>l</a:t>
            </a:r>
            <a:r>
              <a:rPr lang="en-IN" sz="2000" spc="-10" dirty="0" smtClean="0">
                <a:cs typeface="Calibri"/>
              </a:rPr>
              <a:t>em</a:t>
            </a:r>
            <a:r>
              <a:rPr lang="en-IN" sz="2000" dirty="0" smtClean="0">
                <a:cs typeface="Calibri"/>
              </a:rPr>
              <a:t>e</a:t>
            </a:r>
            <a:r>
              <a:rPr lang="en-IN" sz="2000" spc="-25" dirty="0" smtClean="0">
                <a:cs typeface="Calibri"/>
              </a:rPr>
              <a:t>n</a:t>
            </a:r>
            <a:r>
              <a:rPr lang="en-IN" sz="2000" spc="-5" dirty="0" smtClean="0">
                <a:cs typeface="Calibri"/>
              </a:rPr>
              <a:t>t:"))</a:t>
            </a:r>
          </a:p>
          <a:p>
            <a:pPr marL="12700">
              <a:buNone/>
            </a:pPr>
            <a:r>
              <a:rPr lang="en-US" sz="2000" spc="-5" dirty="0" smtClean="0">
                <a:cs typeface="Calibri"/>
              </a:rPr>
              <a:t> print(“List1=“, list1)</a:t>
            </a:r>
            <a:endParaRPr lang="en-IN" sz="2000" spc="-5" dirty="0" smtClean="0">
              <a:cs typeface="Calibri"/>
            </a:endParaRPr>
          </a:p>
          <a:p>
            <a:pPr marL="12700">
              <a:buNone/>
            </a:pPr>
            <a:r>
              <a:rPr lang="en-IN" sz="2000" spc="-5" dirty="0" smtClean="0">
                <a:cs typeface="Calibri"/>
              </a:rPr>
              <a:t> # </a:t>
            </a:r>
            <a:r>
              <a:rPr lang="en-IN" sz="2000" spc="-10" dirty="0" smtClean="0">
                <a:cs typeface="Calibri"/>
              </a:rPr>
              <a:t>Declare </a:t>
            </a:r>
            <a:r>
              <a:rPr lang="en-IN" sz="2000" spc="-5" dirty="0" smtClean="0">
                <a:cs typeface="Calibri"/>
              </a:rPr>
              <a:t>an empty </a:t>
            </a:r>
            <a:r>
              <a:rPr lang="en-IN" sz="2000" spc="-10" dirty="0" smtClean="0">
                <a:cs typeface="Calibri"/>
              </a:rPr>
              <a:t>list that </a:t>
            </a:r>
            <a:r>
              <a:rPr lang="en-IN" sz="2000" spc="-5" dirty="0" smtClean="0">
                <a:cs typeface="Calibri"/>
              </a:rPr>
              <a:t>will </a:t>
            </a:r>
            <a:r>
              <a:rPr lang="en-IN" sz="2000" spc="-25" dirty="0" smtClean="0">
                <a:cs typeface="Calibri"/>
              </a:rPr>
              <a:t>store </a:t>
            </a:r>
            <a:r>
              <a:rPr lang="en-IN" sz="2000" spc="-5" dirty="0" smtClean="0">
                <a:cs typeface="Calibri"/>
              </a:rPr>
              <a:t>unique</a:t>
            </a:r>
            <a:r>
              <a:rPr lang="en-IN" sz="2000" spc="90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values</a:t>
            </a:r>
            <a:endParaRPr lang="en-IN" sz="2000" dirty="0" smtClean="0">
              <a:cs typeface="Calibri"/>
            </a:endParaRPr>
          </a:p>
          <a:p>
            <a:pPr marL="12700">
              <a:buNone/>
            </a:pPr>
            <a:r>
              <a:rPr lang="en-IN" sz="2000" spc="-10" dirty="0" smtClean="0">
                <a:cs typeface="Calibri"/>
              </a:rPr>
              <a:t> list2 </a:t>
            </a:r>
            <a:r>
              <a:rPr lang="en-IN" sz="2000" spc="-5" dirty="0" smtClean="0">
                <a:cs typeface="Calibri"/>
              </a:rPr>
              <a:t>=</a:t>
            </a:r>
            <a:r>
              <a:rPr lang="en-IN" sz="2000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[]</a:t>
            </a:r>
            <a:endParaRPr lang="en-IN" sz="2000" dirty="0" smtClean="0">
              <a:cs typeface="Calibri"/>
            </a:endParaRPr>
          </a:p>
          <a:p>
            <a:pPr marL="12700">
              <a:buNone/>
            </a:pPr>
            <a:r>
              <a:rPr lang="en-IN" sz="2000" b="1" spc="-25" dirty="0" smtClean="0">
                <a:cs typeface="Calibri"/>
              </a:rPr>
              <a:t> for </a:t>
            </a:r>
            <a:r>
              <a:rPr lang="en-IN" sz="2000" spc="-5" dirty="0" err="1" smtClean="0">
                <a:cs typeface="Calibri"/>
              </a:rPr>
              <a:t>i</a:t>
            </a:r>
            <a:r>
              <a:rPr lang="en-IN" sz="2000" spc="-5" dirty="0" smtClean="0">
                <a:cs typeface="Calibri"/>
              </a:rPr>
              <a:t> </a:t>
            </a:r>
            <a:r>
              <a:rPr lang="en-IN" sz="2000" b="1" dirty="0" smtClean="0">
                <a:cs typeface="Calibri"/>
              </a:rPr>
              <a:t>in</a:t>
            </a:r>
            <a:r>
              <a:rPr lang="en-IN" sz="2000" b="1" spc="45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list1:</a:t>
            </a:r>
            <a:endParaRPr lang="en-IN" sz="2000" dirty="0" smtClean="0">
              <a:cs typeface="Calibri"/>
            </a:endParaRPr>
          </a:p>
          <a:p>
            <a:pPr marL="609600" marR="5080" indent="-299085">
              <a:buNone/>
            </a:pPr>
            <a:r>
              <a:rPr lang="en-IN" sz="2000" b="1" dirty="0" smtClean="0">
                <a:cs typeface="Calibri"/>
              </a:rPr>
              <a:t>if </a:t>
            </a:r>
            <a:r>
              <a:rPr lang="en-IN" sz="2000" spc="-5" dirty="0" err="1" smtClean="0">
                <a:cs typeface="Calibri"/>
              </a:rPr>
              <a:t>i</a:t>
            </a:r>
            <a:r>
              <a:rPr lang="en-IN" sz="2000" spc="-5" dirty="0" smtClean="0">
                <a:cs typeface="Calibri"/>
              </a:rPr>
              <a:t> </a:t>
            </a:r>
            <a:r>
              <a:rPr lang="en-IN" sz="2000" b="1" spc="-5" dirty="0" smtClean="0">
                <a:cs typeface="Calibri"/>
              </a:rPr>
              <a:t>not </a:t>
            </a:r>
            <a:r>
              <a:rPr lang="en-IN" sz="2000" b="1" dirty="0" smtClean="0">
                <a:cs typeface="Calibri"/>
              </a:rPr>
              <a:t>in </a:t>
            </a:r>
            <a:r>
              <a:rPr lang="en-IN" sz="2000" spc="-10" dirty="0" smtClean="0">
                <a:cs typeface="Calibri"/>
              </a:rPr>
              <a:t>list2:</a:t>
            </a:r>
          </a:p>
          <a:p>
            <a:pPr marL="609600" marR="5080" indent="-299085">
              <a:buNone/>
            </a:pPr>
            <a:r>
              <a:rPr lang="en-IN" sz="2000" spc="-10" dirty="0" smtClean="0">
                <a:cs typeface="Calibri"/>
              </a:rPr>
              <a:t>  	</a:t>
            </a:r>
            <a:r>
              <a:rPr lang="en-IN" sz="2000" spc="-5" dirty="0" smtClean="0">
                <a:cs typeface="Calibri"/>
              </a:rPr>
              <a:t>li</a:t>
            </a:r>
            <a:r>
              <a:rPr lang="en-IN" sz="2000" spc="-30" dirty="0" smtClean="0">
                <a:cs typeface="Calibri"/>
              </a:rPr>
              <a:t>s</a:t>
            </a:r>
            <a:r>
              <a:rPr lang="en-IN" sz="2000" spc="-5" dirty="0" smtClean="0">
                <a:cs typeface="Calibri"/>
              </a:rPr>
              <a:t>t2.a</a:t>
            </a:r>
            <a:r>
              <a:rPr lang="en-IN" sz="2000" spc="5" dirty="0" smtClean="0">
                <a:cs typeface="Calibri"/>
              </a:rPr>
              <a:t>p</a:t>
            </a:r>
            <a:r>
              <a:rPr lang="en-IN" sz="2000" spc="-5" dirty="0" smtClean="0">
                <a:cs typeface="Calibri"/>
              </a:rPr>
              <a:t>pe</a:t>
            </a:r>
            <a:r>
              <a:rPr lang="en-IN" sz="2000" spc="5" dirty="0" smtClean="0">
                <a:cs typeface="Calibri"/>
              </a:rPr>
              <a:t>n</a:t>
            </a:r>
            <a:r>
              <a:rPr lang="en-IN" sz="2000" spc="-5" dirty="0" smtClean="0">
                <a:cs typeface="Calibri"/>
              </a:rPr>
              <a:t>d</a:t>
            </a:r>
            <a:r>
              <a:rPr lang="en-IN" sz="2000" spc="-10" dirty="0" smtClean="0">
                <a:cs typeface="Calibri"/>
              </a:rPr>
              <a:t>(</a:t>
            </a:r>
            <a:r>
              <a:rPr lang="en-IN" sz="2000" spc="-5" dirty="0" err="1" smtClean="0">
                <a:cs typeface="Calibri"/>
              </a:rPr>
              <a:t>i</a:t>
            </a:r>
            <a:r>
              <a:rPr lang="en-IN" sz="2000" spc="-5" dirty="0" smtClean="0">
                <a:cs typeface="Calibri"/>
              </a:rPr>
              <a:t>)</a:t>
            </a:r>
          </a:p>
          <a:p>
            <a:pPr marL="12700">
              <a:buNone/>
            </a:pPr>
            <a:r>
              <a:rPr lang="en-IN" sz="2000" b="1" spc="-20" dirty="0" smtClean="0">
                <a:cs typeface="Calibri"/>
              </a:rPr>
              <a:t> print</a:t>
            </a:r>
            <a:r>
              <a:rPr lang="en-IN" sz="2000" spc="-20" dirty="0" smtClean="0">
                <a:cs typeface="Calibri"/>
              </a:rPr>
              <a:t>(“List2=”,list2)</a:t>
            </a:r>
          </a:p>
          <a:p>
            <a:pPr marL="12700"/>
            <a:endParaRPr lang="en-IN" spc="-20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en-IN" dirty="0" smtClean="0">
              <a:cs typeface="Calibri"/>
            </a:endParaRPr>
          </a:p>
          <a:p>
            <a:pPr marL="12700" marR="1849755" indent="596900">
              <a:lnSpc>
                <a:spcPts val="3750"/>
              </a:lnSpc>
              <a:spcBef>
                <a:spcPts val="225"/>
              </a:spcBef>
              <a:tabLst>
                <a:tab pos="3692525" algn="l"/>
                <a:tab pos="4290060" algn="l"/>
              </a:tabLst>
            </a:pP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1828800" y="4572000"/>
            <a:ext cx="5791200" cy="2031325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marL="92075">
              <a:lnSpc>
                <a:spcPct val="100000"/>
              </a:lnSpc>
              <a:spcBef>
                <a:spcPts val="244"/>
              </a:spcBef>
            </a:pPr>
            <a:r>
              <a:rPr lang="en-IN" b="1" spc="-5" dirty="0">
                <a:cs typeface="Calibri"/>
              </a:rPr>
              <a:t>Output:</a:t>
            </a:r>
            <a:endParaRPr lang="en-IN" dirty="0">
              <a:cs typeface="Calibri"/>
            </a:endParaRPr>
          </a:p>
          <a:p>
            <a:pPr marL="143510">
              <a:lnSpc>
                <a:spcPct val="100000"/>
              </a:lnSpc>
            </a:pPr>
            <a:r>
              <a:rPr lang="en-IN" spc="-15" dirty="0">
                <a:cs typeface="Calibri"/>
              </a:rPr>
              <a:t>Enter </a:t>
            </a:r>
            <a:r>
              <a:rPr lang="en-IN" spc="-5" dirty="0">
                <a:cs typeface="Calibri"/>
              </a:rPr>
              <a:t>the </a:t>
            </a:r>
            <a:r>
              <a:rPr lang="en-IN" spc="-10" dirty="0">
                <a:cs typeface="Calibri"/>
              </a:rPr>
              <a:t>number </a:t>
            </a:r>
            <a:r>
              <a:rPr lang="en-IN" dirty="0">
                <a:cs typeface="Calibri"/>
              </a:rPr>
              <a:t>of </a:t>
            </a:r>
            <a:r>
              <a:rPr lang="en-IN" spc="-10" dirty="0">
                <a:cs typeface="Calibri"/>
              </a:rPr>
              <a:t>elements </a:t>
            </a:r>
            <a:r>
              <a:rPr lang="en-IN" spc="-5" dirty="0">
                <a:cs typeface="Calibri"/>
              </a:rPr>
              <a:t>in the</a:t>
            </a:r>
            <a:r>
              <a:rPr lang="en-IN" spc="195" dirty="0">
                <a:cs typeface="Calibri"/>
              </a:rPr>
              <a:t> </a:t>
            </a:r>
            <a:r>
              <a:rPr lang="en-IN" spc="-10" dirty="0" smtClean="0">
                <a:cs typeface="Calibri"/>
              </a:rPr>
              <a:t>list:4</a:t>
            </a:r>
            <a:endParaRPr lang="en-IN" dirty="0">
              <a:cs typeface="Calibri"/>
            </a:endParaRPr>
          </a:p>
          <a:p>
            <a:pPr marL="92075" marR="2253615" indent="51435" algn="just">
              <a:lnSpc>
                <a:spcPct val="100000"/>
              </a:lnSpc>
            </a:pPr>
            <a:r>
              <a:rPr lang="en-IN" spc="-15" dirty="0">
                <a:cs typeface="Calibri"/>
              </a:rPr>
              <a:t>Enter </a:t>
            </a:r>
            <a:r>
              <a:rPr lang="en-IN" spc="-5" dirty="0">
                <a:cs typeface="Calibri"/>
              </a:rPr>
              <a:t>the </a:t>
            </a:r>
            <a:r>
              <a:rPr lang="en-IN" spc="-10" dirty="0">
                <a:cs typeface="Calibri"/>
              </a:rPr>
              <a:t>element:25 </a:t>
            </a:r>
            <a:endParaRPr lang="en-IN" spc="-10" dirty="0" smtClean="0">
              <a:cs typeface="Calibri"/>
            </a:endParaRPr>
          </a:p>
          <a:p>
            <a:pPr marL="92075" marR="2253615" indent="51435" algn="just">
              <a:lnSpc>
                <a:spcPct val="100000"/>
              </a:lnSpc>
            </a:pPr>
            <a:r>
              <a:rPr lang="en-IN" spc="-15" dirty="0" smtClean="0">
                <a:cs typeface="Calibri"/>
              </a:rPr>
              <a:t>Enter </a:t>
            </a:r>
            <a:r>
              <a:rPr lang="en-IN" spc="-5" dirty="0">
                <a:cs typeface="Calibri"/>
              </a:rPr>
              <a:t>the </a:t>
            </a:r>
            <a:r>
              <a:rPr lang="en-IN" spc="-10" dirty="0" smtClean="0">
                <a:cs typeface="Calibri"/>
              </a:rPr>
              <a:t>element:46</a:t>
            </a:r>
          </a:p>
          <a:p>
            <a:pPr marL="92075" marR="2253615" indent="51435" algn="just">
              <a:lnSpc>
                <a:spcPct val="100000"/>
              </a:lnSpc>
            </a:pPr>
            <a:r>
              <a:rPr lang="en-IN" spc="-15" dirty="0" smtClean="0">
                <a:cs typeface="Calibri"/>
              </a:rPr>
              <a:t>Enter </a:t>
            </a:r>
            <a:r>
              <a:rPr lang="en-IN" spc="-5" dirty="0">
                <a:cs typeface="Calibri"/>
              </a:rPr>
              <a:t>the </a:t>
            </a:r>
            <a:r>
              <a:rPr lang="en-IN" spc="-10" dirty="0" smtClean="0">
                <a:cs typeface="Calibri"/>
              </a:rPr>
              <a:t>element:25</a:t>
            </a:r>
          </a:p>
          <a:p>
            <a:pPr marL="92075" marR="2253615" indent="51435" algn="just">
              <a:lnSpc>
                <a:spcPct val="100000"/>
              </a:lnSpc>
            </a:pPr>
            <a:r>
              <a:rPr lang="en-IN" spc="-5" dirty="0" smtClean="0">
                <a:cs typeface="Calibri"/>
              </a:rPr>
              <a:t>List1</a:t>
            </a:r>
            <a:r>
              <a:rPr lang="en-IN" spc="-5" dirty="0">
                <a:cs typeface="Calibri"/>
              </a:rPr>
              <a:t>=[</a:t>
            </a:r>
            <a:r>
              <a:rPr lang="en-IN" spc="-5" dirty="0" smtClean="0">
                <a:cs typeface="Calibri"/>
              </a:rPr>
              <a:t>25,46,25]</a:t>
            </a:r>
          </a:p>
          <a:p>
            <a:pPr marL="92075" marR="2253615" indent="51435" algn="just">
              <a:lnSpc>
                <a:spcPct val="100000"/>
              </a:lnSpc>
            </a:pPr>
            <a:r>
              <a:rPr lang="en-IN" spc="-5" dirty="0" smtClean="0">
                <a:cs typeface="Calibri"/>
              </a:rPr>
              <a:t>  </a:t>
            </a:r>
            <a:r>
              <a:rPr lang="en-IN" spc="-5" dirty="0">
                <a:cs typeface="Calibri"/>
              </a:rPr>
              <a:t>List2=[</a:t>
            </a:r>
            <a:r>
              <a:rPr lang="en-IN" spc="-5" dirty="0" smtClean="0">
                <a:cs typeface="Calibri"/>
              </a:rPr>
              <a:t>25,46]</a:t>
            </a:r>
            <a:endParaRPr lang="en-IN" dirty="0"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1314" y="2853588"/>
            <a:ext cx="510222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600" spc="-10" dirty="0"/>
              <a:t>Thank</a:t>
            </a:r>
            <a:r>
              <a:rPr sz="9600" spc="-65" dirty="0"/>
              <a:t> </a:t>
            </a:r>
            <a:r>
              <a:rPr sz="9600" spc="-240" dirty="0"/>
              <a:t>You</a:t>
            </a:r>
            <a:endParaRPr sz="9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1104" y="259041"/>
            <a:ext cx="8325484" cy="665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11224" y="88442"/>
            <a:ext cx="6402197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1395" y="288036"/>
            <a:ext cx="8229600" cy="5699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1395" y="288036"/>
            <a:ext cx="8229600" cy="57023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380"/>
              </a:lnSpc>
            </a:pPr>
            <a:r>
              <a:rPr sz="4000" spc="-5" dirty="0"/>
              <a:t>SUMMARY </a:t>
            </a:r>
            <a:r>
              <a:rPr sz="4000" dirty="0"/>
              <a:t>OF </a:t>
            </a:r>
            <a:r>
              <a:rPr sz="4000" spc="-10" dirty="0"/>
              <a:t>PYTHON</a:t>
            </a:r>
            <a:r>
              <a:rPr sz="4000" spc="-130" dirty="0"/>
              <a:t> </a:t>
            </a:r>
            <a:r>
              <a:rPr sz="4000" spc="-10" dirty="0"/>
              <a:t>LIST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457200" y="1072896"/>
            <a:ext cx="8229600" cy="5428615"/>
          </a:xfrm>
          <a:custGeom>
            <a:avLst/>
            <a:gdLst/>
            <a:ahLst/>
            <a:cxnLst/>
            <a:rect l="l" t="t" r="r" b="b"/>
            <a:pathLst>
              <a:path w="8229600" h="5428615">
                <a:moveTo>
                  <a:pt x="0" y="5428488"/>
                </a:moveTo>
                <a:lnTo>
                  <a:pt x="8229600" y="5428488"/>
                </a:lnTo>
                <a:lnTo>
                  <a:pt x="8229600" y="0"/>
                </a:lnTo>
                <a:lnTo>
                  <a:pt x="0" y="0"/>
                </a:lnTo>
                <a:lnTo>
                  <a:pt x="0" y="5428488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35532" y="1467688"/>
            <a:ext cx="5798185" cy="4327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527685" algn="l"/>
                <a:tab pos="528320" algn="l"/>
              </a:tabLst>
            </a:pPr>
            <a:r>
              <a:rPr sz="3100" b="1" spc="-10" dirty="0">
                <a:latin typeface="Calibri"/>
                <a:cs typeface="Calibri"/>
              </a:rPr>
              <a:t>List structure </a:t>
            </a:r>
            <a:r>
              <a:rPr sz="3100" b="1" spc="-5" dirty="0">
                <a:latin typeface="Calibri"/>
                <a:cs typeface="Calibri"/>
              </a:rPr>
              <a:t>and</a:t>
            </a:r>
            <a:r>
              <a:rPr sz="3100" b="1" spc="-25" dirty="0">
                <a:latin typeface="Calibri"/>
                <a:cs typeface="Calibri"/>
              </a:rPr>
              <a:t> </a:t>
            </a:r>
            <a:r>
              <a:rPr sz="3100" b="1" spc="-15" dirty="0">
                <a:latin typeface="Calibri"/>
                <a:cs typeface="Calibri"/>
              </a:rPr>
              <a:t>characteristics</a:t>
            </a:r>
            <a:endParaRPr sz="31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527685" algn="l"/>
                <a:tab pos="528320" algn="l"/>
              </a:tabLst>
            </a:pPr>
            <a:r>
              <a:rPr sz="3100" b="1" spc="-5" dirty="0">
                <a:latin typeface="Calibri"/>
                <a:cs typeface="Calibri"/>
              </a:rPr>
              <a:t>Mutability</a:t>
            </a:r>
            <a:endParaRPr sz="31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Font typeface="Wingdings"/>
              <a:buChar char=""/>
              <a:tabLst>
                <a:tab pos="527685" algn="l"/>
                <a:tab pos="528320" algn="l"/>
              </a:tabLst>
            </a:pPr>
            <a:r>
              <a:rPr sz="3100" b="1" spc="-5" dirty="0">
                <a:latin typeface="Calibri"/>
                <a:cs typeface="Calibri"/>
              </a:rPr>
              <a:t>Basic </a:t>
            </a:r>
            <a:r>
              <a:rPr sz="3100" b="1" spc="-10" dirty="0">
                <a:latin typeface="Calibri"/>
                <a:cs typeface="Calibri"/>
              </a:rPr>
              <a:t>List</a:t>
            </a:r>
            <a:r>
              <a:rPr sz="3100" b="1" dirty="0">
                <a:latin typeface="Calibri"/>
                <a:cs typeface="Calibri"/>
              </a:rPr>
              <a:t> </a:t>
            </a:r>
            <a:r>
              <a:rPr sz="3100" b="1" spc="-15" dirty="0">
                <a:latin typeface="Calibri"/>
                <a:cs typeface="Calibri"/>
              </a:rPr>
              <a:t>operations</a:t>
            </a:r>
            <a:endParaRPr sz="31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spcBef>
                <a:spcPts val="20"/>
              </a:spcBef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spc="-10" dirty="0">
                <a:latin typeface="Calibri"/>
                <a:cs typeface="Calibri"/>
              </a:rPr>
              <a:t>Positive </a:t>
            </a:r>
            <a:r>
              <a:rPr sz="2700" b="1" spc="10" dirty="0">
                <a:latin typeface="Calibri"/>
                <a:cs typeface="Calibri"/>
              </a:rPr>
              <a:t>&amp; </a:t>
            </a:r>
            <a:r>
              <a:rPr sz="2700" b="1" spc="-10" dirty="0">
                <a:latin typeface="Calibri"/>
                <a:cs typeface="Calibri"/>
              </a:rPr>
              <a:t>Negative</a:t>
            </a:r>
            <a:r>
              <a:rPr sz="2700" b="1" spc="-114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Indexing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dirty="0">
                <a:latin typeface="Calibri"/>
                <a:cs typeface="Calibri"/>
              </a:rPr>
              <a:t>List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spc="5" dirty="0">
                <a:latin typeface="Calibri"/>
                <a:cs typeface="Calibri"/>
              </a:rPr>
              <a:t>slicing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spc="-5" dirty="0">
                <a:latin typeface="Calibri"/>
                <a:cs typeface="Calibri"/>
              </a:rPr>
              <a:t>Concatenation </a:t>
            </a:r>
            <a:r>
              <a:rPr sz="2700" b="1" spc="5" dirty="0">
                <a:latin typeface="Calibri"/>
                <a:cs typeface="Calibri"/>
              </a:rPr>
              <a:t>&amp;</a:t>
            </a:r>
            <a:r>
              <a:rPr sz="2700" b="1" spc="-110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Repetition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dirty="0">
                <a:latin typeface="Calibri"/>
                <a:cs typeface="Calibri"/>
              </a:rPr>
              <a:t>Membership</a:t>
            </a:r>
            <a:r>
              <a:rPr sz="2700" b="1" spc="-65" dirty="0">
                <a:latin typeface="Calibri"/>
                <a:cs typeface="Calibri"/>
              </a:rPr>
              <a:t> </a:t>
            </a:r>
            <a:r>
              <a:rPr sz="2700" b="1" spc="-5" dirty="0">
                <a:latin typeface="Calibri"/>
                <a:cs typeface="Calibri"/>
              </a:rPr>
              <a:t>Operation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spc="-5" dirty="0">
                <a:latin typeface="Calibri"/>
                <a:cs typeface="Calibri"/>
              </a:rPr>
              <a:t>List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spc="-15" dirty="0">
                <a:latin typeface="Calibri"/>
                <a:cs typeface="Calibri"/>
              </a:rPr>
              <a:t>traversal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spc="-5" dirty="0">
                <a:latin typeface="Calibri"/>
                <a:cs typeface="Calibri"/>
              </a:rPr>
              <a:t>List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spc="5" dirty="0">
                <a:latin typeface="Calibri"/>
                <a:cs typeface="Calibri"/>
              </a:rPr>
              <a:t>updation</a:t>
            </a:r>
            <a:endParaRPr sz="2700">
              <a:latin typeface="Calibri"/>
              <a:cs typeface="Calibri"/>
            </a:endParaRPr>
          </a:p>
          <a:p>
            <a:pPr marL="1442720" lvl="1" indent="-1028065">
              <a:lnSpc>
                <a:spcPct val="100000"/>
              </a:lnSpc>
              <a:buFont typeface="Wingdings"/>
              <a:buChar char=""/>
              <a:tabLst>
                <a:tab pos="1442720" algn="l"/>
                <a:tab pos="1443355" algn="l"/>
              </a:tabLst>
            </a:pPr>
            <a:r>
              <a:rPr sz="2700" b="1" dirty="0">
                <a:latin typeface="Calibri"/>
                <a:cs typeface="Calibri"/>
              </a:rPr>
              <a:t>List</a:t>
            </a:r>
            <a:r>
              <a:rPr sz="2700" b="1" spc="-45" dirty="0">
                <a:latin typeface="Calibri"/>
                <a:cs typeface="Calibri"/>
              </a:rPr>
              <a:t> </a:t>
            </a:r>
            <a:r>
              <a:rPr sz="2700" b="1" dirty="0">
                <a:latin typeface="Calibri"/>
                <a:cs typeface="Calibri"/>
              </a:rPr>
              <a:t>comparison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1104" y="185978"/>
            <a:ext cx="8325484" cy="6688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13888" y="18338"/>
            <a:ext cx="3396741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1395" y="214884"/>
            <a:ext cx="8229600" cy="5730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01395" y="214884"/>
            <a:ext cx="8229600" cy="573405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4395"/>
              </a:lnSpc>
            </a:pPr>
            <a:r>
              <a:rPr sz="4000" b="1" spc="-5" dirty="0">
                <a:latin typeface="Calibri"/>
                <a:cs typeface="Calibri"/>
              </a:rPr>
              <a:t>List</a:t>
            </a:r>
            <a:r>
              <a:rPr sz="4000" b="1" spc="-20" dirty="0">
                <a:latin typeface="Calibri"/>
                <a:cs typeface="Calibri"/>
              </a:rPr>
              <a:t> </a:t>
            </a:r>
            <a:r>
              <a:rPr sz="4000" b="1" dirty="0">
                <a:latin typeface="Calibri"/>
                <a:cs typeface="Calibri"/>
              </a:rPr>
              <a:t>methods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999744"/>
            <a:ext cx="3971925" cy="2216150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00480" indent="-294640">
              <a:lnSpc>
                <a:spcPts val="3000"/>
              </a:lnSpc>
              <a:buSzPct val="96153"/>
              <a:buFont typeface="Wingdings"/>
              <a:buChar char=""/>
              <a:tabLst>
                <a:tab pos="1301115" algn="l"/>
              </a:tabLst>
            </a:pPr>
            <a:r>
              <a:rPr sz="2600" spc="-5" dirty="0">
                <a:latin typeface="Calibri"/>
                <a:cs typeface="Calibri"/>
              </a:rPr>
              <a:t>append()</a:t>
            </a:r>
            <a:endParaRPr sz="2600">
              <a:latin typeface="Calibri"/>
              <a:cs typeface="Calibri"/>
            </a:endParaRPr>
          </a:p>
          <a:p>
            <a:pPr marL="1299845" indent="-294005">
              <a:lnSpc>
                <a:spcPct val="100000"/>
              </a:lnSpc>
              <a:spcBef>
                <a:spcPts val="315"/>
              </a:spcBef>
              <a:buSzPct val="96153"/>
              <a:buFont typeface="Wingdings"/>
              <a:buChar char=""/>
              <a:tabLst>
                <a:tab pos="1300480" algn="l"/>
              </a:tabLst>
            </a:pPr>
            <a:r>
              <a:rPr sz="2600" spc="-15" dirty="0">
                <a:latin typeface="Calibri"/>
                <a:cs typeface="Calibri"/>
              </a:rPr>
              <a:t>extend()</a:t>
            </a:r>
            <a:endParaRPr sz="2600">
              <a:latin typeface="Calibri"/>
              <a:cs typeface="Calibri"/>
            </a:endParaRPr>
          </a:p>
          <a:p>
            <a:pPr marL="1299845" indent="-294005">
              <a:lnSpc>
                <a:spcPct val="100000"/>
              </a:lnSpc>
              <a:spcBef>
                <a:spcPts val="315"/>
              </a:spcBef>
              <a:buSzPct val="96153"/>
              <a:buFont typeface="Wingdings"/>
              <a:buChar char=""/>
              <a:tabLst>
                <a:tab pos="1300480" algn="l"/>
              </a:tabLst>
            </a:pPr>
            <a:r>
              <a:rPr sz="2600" spc="-5" dirty="0">
                <a:latin typeface="Calibri"/>
                <a:cs typeface="Calibri"/>
              </a:rPr>
              <a:t>insert()</a:t>
            </a:r>
            <a:endParaRPr sz="2600">
              <a:latin typeface="Calibri"/>
              <a:cs typeface="Calibri"/>
            </a:endParaRPr>
          </a:p>
          <a:p>
            <a:pPr marL="1300480" indent="-294640">
              <a:lnSpc>
                <a:spcPct val="100000"/>
              </a:lnSpc>
              <a:spcBef>
                <a:spcPts val="310"/>
              </a:spcBef>
              <a:buSzPct val="96153"/>
              <a:buFont typeface="Wingdings"/>
              <a:buChar char=""/>
              <a:tabLst>
                <a:tab pos="1301115" algn="l"/>
              </a:tabLst>
            </a:pPr>
            <a:r>
              <a:rPr sz="2600" spc="-10" dirty="0">
                <a:latin typeface="Calibri"/>
                <a:cs typeface="Calibri"/>
              </a:rPr>
              <a:t>index()</a:t>
            </a:r>
            <a:endParaRPr sz="2600">
              <a:latin typeface="Calibri"/>
              <a:cs typeface="Calibri"/>
            </a:endParaRPr>
          </a:p>
          <a:p>
            <a:pPr marL="1299845" indent="-294005">
              <a:lnSpc>
                <a:spcPct val="100000"/>
              </a:lnSpc>
              <a:spcBef>
                <a:spcPts val="315"/>
              </a:spcBef>
              <a:buSzPct val="96153"/>
              <a:buFont typeface="Wingdings"/>
              <a:buChar char=""/>
              <a:tabLst>
                <a:tab pos="1300480" algn="l"/>
              </a:tabLst>
            </a:pPr>
            <a:r>
              <a:rPr sz="2600" spc="-10" dirty="0">
                <a:latin typeface="Calibri"/>
                <a:cs typeface="Calibri"/>
              </a:rPr>
              <a:t>sort()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3523" y="1001267"/>
            <a:ext cx="4002404" cy="22466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1324610" indent="-319405">
              <a:lnSpc>
                <a:spcPct val="100000"/>
              </a:lnSpc>
              <a:spcBef>
                <a:spcPts val="170"/>
              </a:spcBef>
              <a:buSzPct val="96428"/>
              <a:buFont typeface="Wingdings"/>
              <a:buChar char=""/>
              <a:tabLst>
                <a:tab pos="1325245" algn="l"/>
              </a:tabLst>
            </a:pPr>
            <a:r>
              <a:rPr sz="2800" spc="-15" dirty="0">
                <a:latin typeface="Calibri"/>
                <a:cs typeface="Calibri"/>
              </a:rPr>
              <a:t>count()</a:t>
            </a:r>
            <a:endParaRPr sz="2800">
              <a:latin typeface="Calibri"/>
              <a:cs typeface="Calibri"/>
            </a:endParaRPr>
          </a:p>
          <a:p>
            <a:pPr marL="1324610" indent="-319405">
              <a:lnSpc>
                <a:spcPct val="100000"/>
              </a:lnSpc>
              <a:buSzPct val="96428"/>
              <a:buFont typeface="Wingdings"/>
              <a:buChar char=""/>
              <a:tabLst>
                <a:tab pos="1325245" algn="l"/>
              </a:tabLst>
            </a:pPr>
            <a:r>
              <a:rPr sz="2800" spc="-20" dirty="0">
                <a:latin typeface="Calibri"/>
                <a:cs typeface="Calibri"/>
              </a:rPr>
              <a:t>reverse()</a:t>
            </a:r>
            <a:endParaRPr sz="2800">
              <a:latin typeface="Calibri"/>
              <a:cs typeface="Calibri"/>
            </a:endParaRPr>
          </a:p>
          <a:p>
            <a:pPr marL="1323975" indent="-318770">
              <a:lnSpc>
                <a:spcPct val="100000"/>
              </a:lnSpc>
              <a:spcBef>
                <a:spcPts val="5"/>
              </a:spcBef>
              <a:buSzPct val="96428"/>
              <a:buFont typeface="Wingdings"/>
              <a:buChar char=""/>
              <a:tabLst>
                <a:tab pos="1324610" algn="l"/>
              </a:tabLst>
            </a:pPr>
            <a:r>
              <a:rPr sz="2800" spc="-5" dirty="0">
                <a:latin typeface="Calibri"/>
                <a:cs typeface="Calibri"/>
              </a:rPr>
              <a:t>pop()</a:t>
            </a:r>
            <a:endParaRPr sz="2800">
              <a:latin typeface="Calibri"/>
              <a:cs typeface="Calibri"/>
            </a:endParaRPr>
          </a:p>
          <a:p>
            <a:pPr marL="1324610" indent="-319405">
              <a:lnSpc>
                <a:spcPct val="100000"/>
              </a:lnSpc>
              <a:buSzPct val="96428"/>
              <a:buFont typeface="Wingdings"/>
              <a:buChar char=""/>
              <a:tabLst>
                <a:tab pos="1325245" algn="l"/>
              </a:tabLst>
            </a:pPr>
            <a:r>
              <a:rPr sz="2800" spc="-15" dirty="0">
                <a:latin typeface="Calibri"/>
                <a:cs typeface="Calibri"/>
              </a:rPr>
              <a:t>remove()</a:t>
            </a:r>
            <a:endParaRPr sz="2800">
              <a:latin typeface="Calibri"/>
              <a:cs typeface="Calibri"/>
            </a:endParaRPr>
          </a:p>
          <a:p>
            <a:pPr marL="1323975" indent="-318770">
              <a:lnSpc>
                <a:spcPct val="100000"/>
              </a:lnSpc>
              <a:buSzPct val="96428"/>
              <a:buFont typeface="Wingdings"/>
              <a:buChar char=""/>
              <a:tabLst>
                <a:tab pos="1324610" algn="l"/>
              </a:tabLst>
            </a:pPr>
            <a:r>
              <a:rPr sz="2800" spc="-5" dirty="0">
                <a:latin typeface="Calibri"/>
                <a:cs typeface="Calibri"/>
              </a:rPr>
              <a:t>clear()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6615" y="3572255"/>
            <a:ext cx="8357870" cy="2676525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25"/>
              </a:spcBef>
            </a:pPr>
            <a:r>
              <a:rPr sz="2400" b="1" dirty="0">
                <a:latin typeface="Calibri"/>
                <a:cs typeface="Calibri"/>
              </a:rPr>
              <a:t>Insert an </a:t>
            </a:r>
            <a:r>
              <a:rPr sz="2400" b="1" spc="-10" dirty="0">
                <a:latin typeface="Calibri"/>
                <a:cs typeface="Calibri"/>
              </a:rPr>
              <a:t>element </a:t>
            </a:r>
            <a:r>
              <a:rPr sz="2400" b="1" dirty="0">
                <a:latin typeface="Calibri"/>
                <a:cs typeface="Calibri"/>
              </a:rPr>
              <a:t>in a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list:</a:t>
            </a:r>
            <a:endParaRPr sz="2400">
              <a:latin typeface="Calibri"/>
              <a:cs typeface="Calibri"/>
            </a:endParaRPr>
          </a:p>
          <a:p>
            <a:pPr marL="689610" indent="-140970">
              <a:lnSpc>
                <a:spcPct val="100000"/>
              </a:lnSpc>
              <a:buSzPct val="95833"/>
              <a:buFont typeface="Wingdings"/>
              <a:buChar char=""/>
              <a:tabLst>
                <a:tab pos="690245" algn="l"/>
              </a:tabLst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b="1" dirty="0">
                <a:latin typeface="Calibri"/>
                <a:cs typeface="Calibri"/>
              </a:rPr>
              <a:t>list.insert(i,x)</a:t>
            </a:r>
            <a:r>
              <a:rPr sz="2400" b="1" spc="-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method</a:t>
            </a:r>
            <a:endParaRPr sz="2400">
              <a:latin typeface="Calibri"/>
              <a:cs typeface="Calibri"/>
            </a:endParaRPr>
          </a:p>
          <a:p>
            <a:pPr marL="689610" indent="-140970">
              <a:lnSpc>
                <a:spcPct val="100000"/>
              </a:lnSpc>
              <a:spcBef>
                <a:spcPts val="5"/>
              </a:spcBef>
              <a:buSzPct val="95833"/>
              <a:buFont typeface="Wingdings"/>
              <a:buChar char=""/>
              <a:tabLst>
                <a:tab pos="690245" algn="l"/>
              </a:tabLst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b="1" dirty="0">
                <a:latin typeface="Calibri"/>
                <a:cs typeface="Calibri"/>
              </a:rPr>
              <a:t>list.append(x)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method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2500">
              <a:latin typeface="Times New Roman"/>
              <a:cs typeface="Times New Roman"/>
            </a:endParaRPr>
          </a:p>
          <a:p>
            <a:pPr marL="91440">
              <a:lnSpc>
                <a:spcPct val="100000"/>
              </a:lnSpc>
            </a:pPr>
            <a:r>
              <a:rPr sz="2400" b="1" spc="-15" dirty="0">
                <a:latin typeface="Calibri"/>
                <a:cs typeface="Calibri"/>
              </a:rPr>
              <a:t>Concatenate </a:t>
            </a:r>
            <a:r>
              <a:rPr sz="2400" b="1" dirty="0">
                <a:latin typeface="Calibri"/>
                <a:cs typeface="Calibri"/>
              </a:rPr>
              <a:t>two</a:t>
            </a:r>
            <a:r>
              <a:rPr sz="2400" b="1" spc="-5" dirty="0">
                <a:latin typeface="Calibri"/>
                <a:cs typeface="Calibri"/>
              </a:rPr>
              <a:t> lists:</a:t>
            </a:r>
            <a:endParaRPr sz="2400">
              <a:latin typeface="Calibri"/>
              <a:cs typeface="Calibri"/>
            </a:endParaRPr>
          </a:p>
          <a:p>
            <a:pPr marL="549275">
              <a:lnSpc>
                <a:spcPct val="100000"/>
              </a:lnSpc>
            </a:pPr>
            <a:r>
              <a:rPr sz="2400" dirty="0">
                <a:latin typeface="Wingdings"/>
                <a:cs typeface="Wingdings"/>
              </a:rPr>
              <a:t>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Calibri"/>
                <a:cs typeface="Calibri"/>
              </a:rPr>
              <a:t>+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operator</a:t>
            </a:r>
            <a:endParaRPr sz="2400">
              <a:latin typeface="Calibri"/>
              <a:cs typeface="Calibri"/>
            </a:endParaRPr>
          </a:p>
          <a:p>
            <a:pPr marL="756285" indent="-207645">
              <a:lnSpc>
                <a:spcPct val="100000"/>
              </a:lnSpc>
              <a:spcBef>
                <a:spcPts val="5"/>
              </a:spcBef>
              <a:buSzPct val="95833"/>
              <a:buFont typeface="Wingdings"/>
              <a:buChar char=""/>
              <a:tabLst>
                <a:tab pos="756920" algn="l"/>
              </a:tabLst>
            </a:pPr>
            <a:r>
              <a:rPr sz="2400" b="1" spc="-10" dirty="0">
                <a:latin typeface="Calibri"/>
                <a:cs typeface="Calibri"/>
              </a:rPr>
              <a:t>list.extend(iterable)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431" y="246849"/>
            <a:ext cx="8325484" cy="7511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43000" y="118922"/>
            <a:ext cx="6850253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8723" y="275843"/>
            <a:ext cx="8229600" cy="655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23" y="275843"/>
            <a:ext cx="8229600" cy="655320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10"/>
              </a:lnSpc>
            </a:pPr>
            <a:r>
              <a:rPr sz="4000" spc="-10" dirty="0"/>
              <a:t>removing </a:t>
            </a:r>
            <a:r>
              <a:rPr sz="4000" spc="-5" dirty="0"/>
              <a:t>elements </a:t>
            </a:r>
            <a:r>
              <a:rPr sz="4000" spc="-20" dirty="0"/>
              <a:t>from </a:t>
            </a:r>
            <a:r>
              <a:rPr sz="4000" spc="5" dirty="0"/>
              <a:t>a</a:t>
            </a:r>
            <a:r>
              <a:rPr sz="4000" spc="-30" dirty="0"/>
              <a:t> </a:t>
            </a:r>
            <a:r>
              <a:rPr sz="4000" spc="-15" dirty="0"/>
              <a:t>list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286511" y="1213103"/>
            <a:ext cx="8644255" cy="5358765"/>
          </a:xfrm>
          <a:custGeom>
            <a:avLst/>
            <a:gdLst/>
            <a:ahLst/>
            <a:cxnLst/>
            <a:rect l="l" t="t" r="r" b="b"/>
            <a:pathLst>
              <a:path w="8644255" h="5358765">
                <a:moveTo>
                  <a:pt x="0" y="5358384"/>
                </a:moveTo>
                <a:lnTo>
                  <a:pt x="8644128" y="5358384"/>
                </a:lnTo>
                <a:lnTo>
                  <a:pt x="8644128" y="0"/>
                </a:lnTo>
                <a:lnTo>
                  <a:pt x="0" y="0"/>
                </a:lnTo>
                <a:lnTo>
                  <a:pt x="0" y="5358384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64642" y="1132799"/>
            <a:ext cx="8477885" cy="513143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3000" spc="-10" dirty="0">
                <a:latin typeface="Calibri"/>
                <a:cs typeface="Calibri"/>
              </a:rPr>
              <a:t>There </a:t>
            </a:r>
            <a:r>
              <a:rPr sz="3000" spc="-15" dirty="0">
                <a:latin typeface="Calibri"/>
                <a:cs typeface="Calibri"/>
              </a:rPr>
              <a:t>are </a:t>
            </a:r>
            <a:r>
              <a:rPr sz="3000" spc="-10" dirty="0">
                <a:latin typeface="Calibri"/>
                <a:cs typeface="Calibri"/>
              </a:rPr>
              <a:t>three </a:t>
            </a:r>
            <a:r>
              <a:rPr sz="3000" spc="-25" dirty="0">
                <a:latin typeface="Calibri"/>
                <a:cs typeface="Calibri"/>
              </a:rPr>
              <a:t>ways </a:t>
            </a:r>
            <a:r>
              <a:rPr sz="3000" spc="-5" dirty="0">
                <a:latin typeface="Calibri"/>
                <a:cs typeface="Calibri"/>
              </a:rPr>
              <a:t>of </a:t>
            </a:r>
            <a:r>
              <a:rPr sz="3000" spc="-10" dirty="0">
                <a:latin typeface="Calibri"/>
                <a:cs typeface="Calibri"/>
              </a:rPr>
              <a:t>removing </a:t>
            </a:r>
            <a:r>
              <a:rPr sz="3000" spc="-5" dirty="0">
                <a:latin typeface="Calibri"/>
                <a:cs typeface="Calibri"/>
              </a:rPr>
              <a:t>elements </a:t>
            </a:r>
            <a:r>
              <a:rPr sz="3000" spc="-15" dirty="0">
                <a:latin typeface="Calibri"/>
                <a:cs typeface="Calibri"/>
              </a:rPr>
              <a:t>from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list:</a:t>
            </a:r>
            <a:endParaRPr sz="3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6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Calibri"/>
                <a:cs typeface="Calibri"/>
              </a:rPr>
              <a:t>Using the </a:t>
            </a:r>
            <a:r>
              <a:rPr sz="3000" b="1" dirty="0">
                <a:latin typeface="Calibri"/>
                <a:cs typeface="Calibri"/>
              </a:rPr>
              <a:t>del</a:t>
            </a:r>
            <a:r>
              <a:rPr sz="3000" b="1" spc="-50" dirty="0">
                <a:latin typeface="Calibri"/>
                <a:cs typeface="Calibri"/>
              </a:rPr>
              <a:t> </a:t>
            </a:r>
            <a:r>
              <a:rPr sz="3000" b="1" spc="-30" dirty="0">
                <a:latin typeface="Calibri"/>
                <a:cs typeface="Calibri"/>
              </a:rPr>
              <a:t>keyword</a:t>
            </a:r>
            <a:endParaRPr sz="3000">
              <a:latin typeface="Calibri"/>
              <a:cs typeface="Calibri"/>
            </a:endParaRPr>
          </a:p>
          <a:p>
            <a:pPr marL="756285" marR="1067435" lvl="1" indent="-287020">
              <a:lnSpc>
                <a:spcPts val="281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10" dirty="0">
                <a:latin typeface="Calibri"/>
                <a:cs typeface="Calibri"/>
              </a:rPr>
              <a:t>delete one </a:t>
            </a:r>
            <a:r>
              <a:rPr sz="2600" spc="-5" dirty="0">
                <a:latin typeface="Calibri"/>
                <a:cs typeface="Calibri"/>
              </a:rPr>
              <a:t>or multiple </a:t>
            </a:r>
            <a:r>
              <a:rPr sz="2600" spc="-10" dirty="0">
                <a:latin typeface="Calibri"/>
                <a:cs typeface="Calibri"/>
              </a:rPr>
              <a:t>items </a:t>
            </a:r>
            <a:r>
              <a:rPr sz="2600" spc="-5" dirty="0">
                <a:latin typeface="Calibri"/>
                <a:cs typeface="Calibri"/>
              </a:rPr>
              <a:t>of a </a:t>
            </a:r>
            <a:r>
              <a:rPr sz="2600" spc="-10" dirty="0">
                <a:latin typeface="Calibri"/>
                <a:cs typeface="Calibri"/>
              </a:rPr>
              <a:t>list using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b="1" spc="-10" dirty="0">
                <a:latin typeface="Calibri"/>
                <a:cs typeface="Calibri"/>
              </a:rPr>
              <a:t>del  </a:t>
            </a:r>
            <a:r>
              <a:rPr sz="2600" b="1" spc="-25" dirty="0">
                <a:latin typeface="Calibri"/>
                <a:cs typeface="Calibri"/>
              </a:rPr>
              <a:t>keyword</a:t>
            </a:r>
            <a:r>
              <a:rPr sz="2600" spc="-25" dirty="0"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Calibri"/>
                <a:cs typeface="Calibri"/>
              </a:rPr>
              <a:t>Using the </a:t>
            </a:r>
            <a:r>
              <a:rPr sz="3000" b="1" spc="-10" dirty="0">
                <a:latin typeface="Calibri"/>
                <a:cs typeface="Calibri"/>
              </a:rPr>
              <a:t>list.remove(x)</a:t>
            </a:r>
            <a:r>
              <a:rPr sz="3000" b="1" spc="-8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method</a:t>
            </a:r>
            <a:endParaRPr sz="3000">
              <a:latin typeface="Calibri"/>
              <a:cs typeface="Calibri"/>
            </a:endParaRPr>
          </a:p>
          <a:p>
            <a:pPr marL="756285" marR="626110" lvl="1" indent="-287020">
              <a:lnSpc>
                <a:spcPts val="281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b="1" spc="-15" dirty="0">
                <a:latin typeface="Calibri"/>
                <a:cs typeface="Calibri"/>
              </a:rPr>
              <a:t>list.remove(x) </a:t>
            </a:r>
            <a:r>
              <a:rPr sz="2600" spc="-10" dirty="0">
                <a:latin typeface="Calibri"/>
                <a:cs typeface="Calibri"/>
              </a:rPr>
              <a:t>method deletes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20" dirty="0">
                <a:latin typeface="Calibri"/>
                <a:cs typeface="Calibri"/>
              </a:rPr>
              <a:t>first </a:t>
            </a:r>
            <a:r>
              <a:rPr sz="2600" spc="-10" dirty="0">
                <a:latin typeface="Calibri"/>
                <a:cs typeface="Calibri"/>
              </a:rPr>
              <a:t>matching  element </a:t>
            </a:r>
            <a:r>
              <a:rPr sz="2600" spc="-20" dirty="0">
                <a:latin typeface="Calibri"/>
                <a:cs typeface="Calibri"/>
              </a:rPr>
              <a:t>from </a:t>
            </a:r>
            <a:r>
              <a:rPr sz="2600" spc="-5">
                <a:latin typeface="Calibri"/>
                <a:cs typeface="Calibri"/>
              </a:rPr>
              <a:t>the </a:t>
            </a:r>
            <a:r>
              <a:rPr sz="2600" spc="-10" smtClean="0">
                <a:latin typeface="Calibri"/>
                <a:cs typeface="Calibri"/>
              </a:rPr>
              <a:t>list</a:t>
            </a:r>
            <a:r>
              <a:rPr sz="2600" b="1" spc="-10" smtClean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3000" dirty="0">
                <a:latin typeface="Calibri"/>
                <a:cs typeface="Calibri"/>
              </a:rPr>
              <a:t>Using the </a:t>
            </a:r>
            <a:r>
              <a:rPr sz="3000" b="1" spc="-5" dirty="0">
                <a:latin typeface="Calibri"/>
                <a:cs typeface="Calibri"/>
              </a:rPr>
              <a:t>list.pop([x])</a:t>
            </a:r>
            <a:r>
              <a:rPr sz="3000" b="1" spc="-5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method</a:t>
            </a:r>
            <a:endParaRPr sz="3000">
              <a:latin typeface="Calibri"/>
              <a:cs typeface="Calibri"/>
            </a:endParaRPr>
          </a:p>
          <a:p>
            <a:pPr marL="756285" marR="296545" lvl="1" indent="-287020">
              <a:lnSpc>
                <a:spcPts val="2810"/>
              </a:lnSpc>
              <a:spcBef>
                <a:spcPts val="685"/>
              </a:spcBef>
              <a:buFont typeface="Arial"/>
              <a:buChar char="–"/>
              <a:tabLst>
                <a:tab pos="756920" algn="l"/>
              </a:tabLst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b="1" spc="-10" dirty="0">
                <a:latin typeface="Calibri"/>
                <a:cs typeface="Calibri"/>
              </a:rPr>
              <a:t>list.pop([x]) </a:t>
            </a:r>
            <a:r>
              <a:rPr sz="2600" b="1" spc="-15" dirty="0">
                <a:latin typeface="Calibri"/>
                <a:cs typeface="Calibri"/>
              </a:rPr>
              <a:t>method </a:t>
            </a:r>
            <a:r>
              <a:rPr sz="2600" spc="-10" dirty="0">
                <a:latin typeface="Calibri"/>
                <a:cs typeface="Calibri"/>
              </a:rPr>
              <a:t>removes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item at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given  </a:t>
            </a:r>
            <a:r>
              <a:rPr sz="2600" spc="-15" dirty="0">
                <a:latin typeface="Calibri"/>
                <a:cs typeface="Calibri"/>
              </a:rPr>
              <a:t>index, </a:t>
            </a:r>
            <a:r>
              <a:rPr sz="2600" spc="-5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returns </a:t>
            </a:r>
            <a:r>
              <a:rPr sz="2600" spc="-5" dirty="0">
                <a:latin typeface="Calibri"/>
                <a:cs typeface="Calibri"/>
              </a:rPr>
              <a:t>it. If the </a:t>
            </a:r>
            <a:r>
              <a:rPr sz="2600" spc="-15" dirty="0">
                <a:latin typeface="Calibri"/>
                <a:cs typeface="Calibri"/>
              </a:rPr>
              <a:t>index </a:t>
            </a:r>
            <a:r>
              <a:rPr sz="2600" spc="-5" dirty="0">
                <a:latin typeface="Calibri"/>
                <a:cs typeface="Calibri"/>
              </a:rPr>
              <a:t>is not</a:t>
            </a:r>
            <a:r>
              <a:rPr sz="2600" spc="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provided,</a:t>
            </a:r>
            <a:endParaRPr sz="2600">
              <a:latin typeface="Calibri"/>
              <a:cs typeface="Calibri"/>
            </a:endParaRPr>
          </a:p>
          <a:p>
            <a:pPr marL="756285">
              <a:lnSpc>
                <a:spcPts val="2610"/>
              </a:lnSpc>
            </a:pP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b="1" spc="-10" dirty="0">
                <a:latin typeface="Calibri"/>
                <a:cs typeface="Calibri"/>
              </a:rPr>
              <a:t>list.pop() </a:t>
            </a:r>
            <a:r>
              <a:rPr sz="2600" b="1" spc="-15" dirty="0">
                <a:latin typeface="Calibri"/>
                <a:cs typeface="Calibri"/>
              </a:rPr>
              <a:t>method </a:t>
            </a:r>
            <a:r>
              <a:rPr sz="2600" spc="-10" dirty="0">
                <a:latin typeface="Calibri"/>
                <a:cs typeface="Calibri"/>
              </a:rPr>
              <a:t>removes </a:t>
            </a:r>
            <a:r>
              <a:rPr sz="2600" spc="-5" dirty="0">
                <a:latin typeface="Calibri"/>
                <a:cs typeface="Calibri"/>
              </a:rPr>
              <a:t>and </a:t>
            </a:r>
            <a:r>
              <a:rPr sz="2600" spc="-10" dirty="0">
                <a:latin typeface="Calibri"/>
                <a:cs typeface="Calibri"/>
              </a:rPr>
              <a:t>returns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last</a:t>
            </a:r>
            <a:r>
              <a:rPr sz="2600" spc="1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item</a:t>
            </a:r>
            <a:endParaRPr sz="2600">
              <a:latin typeface="Calibri"/>
              <a:cs typeface="Calibri"/>
            </a:endParaRPr>
          </a:p>
          <a:p>
            <a:pPr marL="756285">
              <a:lnSpc>
                <a:spcPts val="2965"/>
              </a:lnSpc>
            </a:pPr>
            <a:r>
              <a:rPr sz="2600" spc="-10" dirty="0">
                <a:latin typeface="Calibri"/>
                <a:cs typeface="Calibri"/>
              </a:rPr>
              <a:t>of </a:t>
            </a:r>
            <a:r>
              <a:rPr sz="2600" spc="-5" dirty="0">
                <a:latin typeface="Calibri"/>
                <a:cs typeface="Calibri"/>
              </a:rPr>
              <a:t>the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list.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4463" y="185864"/>
            <a:ext cx="7813294" cy="7389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16736" y="51866"/>
            <a:ext cx="6505829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755" y="214884"/>
            <a:ext cx="7717535" cy="6431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4755" y="214884"/>
            <a:ext cx="7717790" cy="643255"/>
          </a:xfrm>
          <a:prstGeom prst="rect">
            <a:avLst/>
          </a:prstGeom>
          <a:ln w="9144">
            <a:solidFill>
              <a:srgbClr val="7C5F9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675"/>
              </a:lnSpc>
            </a:pPr>
            <a:r>
              <a:rPr sz="4000" b="1" spc="10" dirty="0">
                <a:latin typeface="Calibri"/>
                <a:cs typeface="Calibri"/>
              </a:rPr>
              <a:t>Python </a:t>
            </a:r>
            <a:r>
              <a:rPr sz="4000" b="1" dirty="0">
                <a:latin typeface="Calibri"/>
                <a:cs typeface="Calibri"/>
              </a:rPr>
              <a:t>Linear </a:t>
            </a:r>
            <a:r>
              <a:rPr sz="4000" b="1" spc="-10" dirty="0">
                <a:latin typeface="Calibri"/>
                <a:cs typeface="Calibri"/>
              </a:rPr>
              <a:t>search </a:t>
            </a:r>
            <a:r>
              <a:rPr sz="4000" b="1" spc="5" dirty="0">
                <a:latin typeface="Calibri"/>
                <a:cs typeface="Calibri"/>
              </a:rPr>
              <a:t>on</a:t>
            </a:r>
            <a:r>
              <a:rPr sz="4000" b="1" spc="-9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list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86511" y="999744"/>
            <a:ext cx="8571230" cy="5645150"/>
          </a:xfrm>
          <a:custGeom>
            <a:avLst/>
            <a:gdLst/>
            <a:ahLst/>
            <a:cxnLst/>
            <a:rect l="l" t="t" r="r" b="b"/>
            <a:pathLst>
              <a:path w="8571230" h="5645150">
                <a:moveTo>
                  <a:pt x="0" y="5644896"/>
                </a:moveTo>
                <a:lnTo>
                  <a:pt x="8570976" y="5644896"/>
                </a:lnTo>
                <a:lnTo>
                  <a:pt x="8570976" y="0"/>
                </a:lnTo>
                <a:lnTo>
                  <a:pt x="0" y="0"/>
                </a:lnTo>
                <a:lnTo>
                  <a:pt x="0" y="5644896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94410" y="913445"/>
            <a:ext cx="7781925" cy="529209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95"/>
              </a:spcBef>
            </a:pPr>
            <a:r>
              <a:rPr sz="3000" b="1" spc="-10" dirty="0">
                <a:latin typeface="Calibri"/>
                <a:cs typeface="Calibri"/>
              </a:rPr>
              <a:t>What </a:t>
            </a:r>
            <a:r>
              <a:rPr sz="3000" b="1" dirty="0">
                <a:latin typeface="Calibri"/>
                <a:cs typeface="Calibri"/>
              </a:rPr>
              <a:t>is a Linear</a:t>
            </a:r>
            <a:r>
              <a:rPr sz="3000" b="1" spc="-45" dirty="0">
                <a:latin typeface="Calibri"/>
                <a:cs typeface="Calibri"/>
              </a:rPr>
              <a:t> </a:t>
            </a:r>
            <a:r>
              <a:rPr sz="3000" b="1" spc="-10" dirty="0">
                <a:latin typeface="Calibri"/>
                <a:cs typeface="Calibri"/>
              </a:rPr>
              <a:t>Search?</a:t>
            </a:r>
            <a:endParaRPr sz="3000">
              <a:latin typeface="Calibri"/>
              <a:cs typeface="Calibri"/>
            </a:endParaRPr>
          </a:p>
          <a:p>
            <a:pPr marL="497205" marR="267335">
              <a:lnSpc>
                <a:spcPct val="90000"/>
              </a:lnSpc>
              <a:spcBef>
                <a:spcPts val="640"/>
              </a:spcBef>
            </a:pPr>
            <a:r>
              <a:rPr sz="2600" spc="-5" dirty="0">
                <a:latin typeface="Calibri"/>
                <a:cs typeface="Calibri"/>
              </a:rPr>
              <a:t>A </a:t>
            </a:r>
            <a:r>
              <a:rPr sz="2600" b="1" spc="-5" dirty="0">
                <a:latin typeface="Calibri"/>
                <a:cs typeface="Calibri"/>
              </a:rPr>
              <a:t>linear </a:t>
            </a:r>
            <a:r>
              <a:rPr sz="2600" b="1" spc="-20" dirty="0">
                <a:latin typeface="Calibri"/>
                <a:cs typeface="Calibri"/>
              </a:rPr>
              <a:t>search </a:t>
            </a:r>
            <a:r>
              <a:rPr sz="2600" spc="-5" dirty="0">
                <a:latin typeface="Calibri"/>
                <a:cs typeface="Calibri"/>
              </a:rPr>
              <a:t>is also known as a sequential </a:t>
            </a:r>
            <a:r>
              <a:rPr sz="2600" spc="-10" dirty="0">
                <a:latin typeface="Calibri"/>
                <a:cs typeface="Calibri"/>
              </a:rPr>
              <a:t>search.  </a:t>
            </a:r>
            <a:r>
              <a:rPr sz="2600" spc="-5" dirty="0">
                <a:latin typeface="Calibri"/>
                <a:cs typeface="Calibri"/>
              </a:rPr>
              <a:t>It is a </a:t>
            </a:r>
            <a:r>
              <a:rPr sz="2600" spc="-10" dirty="0">
                <a:latin typeface="Calibri"/>
                <a:cs typeface="Calibri"/>
              </a:rPr>
              <a:t>method </a:t>
            </a:r>
            <a:r>
              <a:rPr sz="2600" spc="-5" dirty="0">
                <a:latin typeface="Calibri"/>
                <a:cs typeface="Calibri"/>
              </a:rPr>
              <a:t>of finding an </a:t>
            </a:r>
            <a:r>
              <a:rPr sz="2600" spc="-10" dirty="0">
                <a:latin typeface="Calibri"/>
                <a:cs typeface="Calibri"/>
              </a:rPr>
              <a:t>element </a:t>
            </a:r>
            <a:r>
              <a:rPr sz="2600" spc="-5" dirty="0">
                <a:latin typeface="Calibri"/>
                <a:cs typeface="Calibri"/>
              </a:rPr>
              <a:t>within a </a:t>
            </a:r>
            <a:r>
              <a:rPr sz="2600" spc="-10" dirty="0">
                <a:latin typeface="Calibri"/>
                <a:cs typeface="Calibri"/>
              </a:rPr>
              <a:t>list </a:t>
            </a:r>
            <a:r>
              <a:rPr sz="2600" spc="-15" dirty="0">
                <a:latin typeface="Calibri"/>
                <a:cs typeface="Calibri"/>
              </a:rPr>
              <a:t>by  </a:t>
            </a:r>
            <a:r>
              <a:rPr sz="2600" spc="-5" dirty="0">
                <a:latin typeface="Calibri"/>
                <a:cs typeface="Calibri"/>
              </a:rPr>
              <a:t>checking each element of the </a:t>
            </a:r>
            <a:r>
              <a:rPr sz="2600" spc="-10" dirty="0">
                <a:latin typeface="Calibri"/>
                <a:cs typeface="Calibri"/>
              </a:rPr>
              <a:t>list </a:t>
            </a:r>
            <a:r>
              <a:rPr sz="2600" spc="-5" dirty="0">
                <a:latin typeface="Calibri"/>
                <a:cs typeface="Calibri"/>
              </a:rPr>
              <a:t>sequentially </a:t>
            </a:r>
            <a:r>
              <a:rPr sz="2600" spc="-10" dirty="0">
                <a:latin typeface="Calibri"/>
                <a:cs typeface="Calibri"/>
              </a:rPr>
              <a:t>until </a:t>
            </a:r>
            <a:r>
              <a:rPr sz="2600" spc="-5" dirty="0">
                <a:latin typeface="Calibri"/>
                <a:cs typeface="Calibri"/>
              </a:rPr>
              <a:t>a  </a:t>
            </a:r>
            <a:r>
              <a:rPr sz="2600" spc="-20" dirty="0">
                <a:latin typeface="Calibri"/>
                <a:cs typeface="Calibri"/>
              </a:rPr>
              <a:t>match </a:t>
            </a:r>
            <a:r>
              <a:rPr sz="2600" spc="-5" dirty="0">
                <a:latin typeface="Calibri"/>
                <a:cs typeface="Calibri"/>
              </a:rPr>
              <a:t>is</a:t>
            </a:r>
            <a:r>
              <a:rPr sz="2600" spc="2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found.</a:t>
            </a:r>
            <a:endParaRPr sz="2600">
              <a:latin typeface="Calibri"/>
              <a:cs typeface="Calibri"/>
            </a:endParaRPr>
          </a:p>
          <a:p>
            <a:pPr marL="40005">
              <a:lnSpc>
                <a:spcPct val="100000"/>
              </a:lnSpc>
              <a:spcBef>
                <a:spcPts val="315"/>
              </a:spcBef>
            </a:pPr>
            <a:r>
              <a:rPr sz="2600" b="1" spc="-15" dirty="0">
                <a:latin typeface="Calibri"/>
                <a:cs typeface="Calibri"/>
              </a:rPr>
              <a:t>Procedure</a:t>
            </a:r>
            <a:r>
              <a:rPr sz="2600" spc="-15" dirty="0">
                <a:latin typeface="Calibri"/>
                <a:cs typeface="Calibri"/>
              </a:rPr>
              <a:t>:</a:t>
            </a:r>
            <a:endParaRPr sz="2600">
              <a:latin typeface="Calibri"/>
              <a:cs typeface="Calibri"/>
            </a:endParaRPr>
          </a:p>
          <a:p>
            <a:pPr marL="613410" indent="-116839">
              <a:lnSpc>
                <a:spcPct val="100000"/>
              </a:lnSpc>
              <a:spcBef>
                <a:spcPts val="315"/>
              </a:spcBef>
              <a:buSzPct val="96153"/>
              <a:buFont typeface="Arial"/>
              <a:buChar char="•"/>
              <a:tabLst>
                <a:tab pos="614045" algn="l"/>
              </a:tabLst>
            </a:pPr>
            <a:r>
              <a:rPr sz="2600" spc="-10" dirty="0">
                <a:latin typeface="Calibri"/>
                <a:cs typeface="Calibri"/>
              </a:rPr>
              <a:t>Start </a:t>
            </a:r>
            <a:r>
              <a:rPr sz="2600" spc="-15" dirty="0">
                <a:latin typeface="Calibri"/>
                <a:cs typeface="Calibri"/>
              </a:rPr>
              <a:t>search </a:t>
            </a:r>
            <a:r>
              <a:rPr sz="2600" spc="-20" dirty="0">
                <a:latin typeface="Calibri"/>
                <a:cs typeface="Calibri"/>
              </a:rPr>
              <a:t>from </a:t>
            </a:r>
            <a:r>
              <a:rPr sz="2600" spc="-5" dirty="0">
                <a:latin typeface="Calibri"/>
                <a:cs typeface="Calibri"/>
              </a:rPr>
              <a:t>the </a:t>
            </a:r>
            <a:r>
              <a:rPr sz="2600" spc="-15" dirty="0">
                <a:latin typeface="Calibri"/>
                <a:cs typeface="Calibri"/>
              </a:rPr>
              <a:t>leftmost </a:t>
            </a:r>
            <a:r>
              <a:rPr sz="2600" spc="-10" dirty="0">
                <a:latin typeface="Calibri"/>
                <a:cs typeface="Calibri"/>
              </a:rPr>
              <a:t>element of</a:t>
            </a:r>
            <a:r>
              <a:rPr sz="2600" spc="16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list.</a:t>
            </a:r>
            <a:endParaRPr sz="2600">
              <a:latin typeface="Calibri"/>
              <a:cs typeface="Calibri"/>
            </a:endParaRPr>
          </a:p>
          <a:p>
            <a:pPr marL="497205" marR="5080">
              <a:lnSpc>
                <a:spcPts val="2810"/>
              </a:lnSpc>
              <a:spcBef>
                <a:spcPts val="665"/>
              </a:spcBef>
              <a:buSzPct val="96153"/>
              <a:buFont typeface="Arial"/>
              <a:buChar char="•"/>
              <a:tabLst>
                <a:tab pos="687070" algn="l"/>
              </a:tabLst>
            </a:pPr>
            <a:r>
              <a:rPr sz="2600" spc="-15" dirty="0">
                <a:latin typeface="Calibri"/>
                <a:cs typeface="Calibri"/>
              </a:rPr>
              <a:t>compare </a:t>
            </a:r>
            <a:r>
              <a:rPr sz="2600" spc="-10" dirty="0">
                <a:latin typeface="Calibri"/>
                <a:cs typeface="Calibri"/>
              </a:rPr>
              <a:t>searched element </a:t>
            </a:r>
            <a:r>
              <a:rPr sz="2600" spc="-20" dirty="0">
                <a:latin typeface="Calibri"/>
                <a:cs typeface="Calibri"/>
              </a:rPr>
              <a:t>,say </a:t>
            </a:r>
            <a:r>
              <a:rPr sz="2600" spc="-5" dirty="0">
                <a:latin typeface="Calibri"/>
                <a:cs typeface="Calibri"/>
              </a:rPr>
              <a:t>X </a:t>
            </a:r>
            <a:r>
              <a:rPr sz="2600" b="1" spc="-10" dirty="0">
                <a:latin typeface="Calibri"/>
                <a:cs typeface="Calibri"/>
              </a:rPr>
              <a:t>with </a:t>
            </a:r>
            <a:r>
              <a:rPr sz="2600" spc="-5" dirty="0">
                <a:latin typeface="Calibri"/>
                <a:cs typeface="Calibri"/>
              </a:rPr>
              <a:t>each </a:t>
            </a:r>
            <a:r>
              <a:rPr sz="2600" spc="-10" dirty="0">
                <a:latin typeface="Calibri"/>
                <a:cs typeface="Calibri"/>
              </a:rPr>
              <a:t>element  </a:t>
            </a:r>
            <a:r>
              <a:rPr sz="2600" spc="-5" dirty="0">
                <a:latin typeface="Calibri"/>
                <a:cs typeface="Calibri"/>
              </a:rPr>
              <a:t>of the </a:t>
            </a:r>
            <a:r>
              <a:rPr sz="2600" b="1" spc="-10" dirty="0">
                <a:latin typeface="Calibri"/>
                <a:cs typeface="Calibri"/>
              </a:rPr>
              <a:t>list </a:t>
            </a:r>
            <a:r>
              <a:rPr sz="2600" spc="-5" dirty="0">
                <a:latin typeface="Calibri"/>
                <a:cs typeface="Calibri"/>
              </a:rPr>
              <a:t>one </a:t>
            </a:r>
            <a:r>
              <a:rPr sz="2600" spc="-20" dirty="0">
                <a:latin typeface="Calibri"/>
                <a:cs typeface="Calibri"/>
              </a:rPr>
              <a:t>by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one.</a:t>
            </a:r>
            <a:endParaRPr sz="2600">
              <a:latin typeface="Calibri"/>
              <a:cs typeface="Calibri"/>
            </a:endParaRPr>
          </a:p>
          <a:p>
            <a:pPr marL="497205" marR="451484">
              <a:lnSpc>
                <a:spcPts val="2810"/>
              </a:lnSpc>
              <a:spcBef>
                <a:spcPts val="620"/>
              </a:spcBef>
              <a:buSzPct val="96153"/>
              <a:buFont typeface="Arial"/>
              <a:buChar char="•"/>
              <a:tabLst>
                <a:tab pos="614045" algn="l"/>
              </a:tabLst>
            </a:pPr>
            <a:r>
              <a:rPr sz="2600" spc="-5" dirty="0">
                <a:latin typeface="Calibri"/>
                <a:cs typeface="Calibri"/>
              </a:rPr>
              <a:t>If X </a:t>
            </a:r>
            <a:r>
              <a:rPr sz="2600" spc="-15" dirty="0">
                <a:latin typeface="Calibri"/>
                <a:cs typeface="Calibri"/>
              </a:rPr>
              <a:t>matches </a:t>
            </a:r>
            <a:r>
              <a:rPr sz="2600" b="1" spc="-10" dirty="0">
                <a:latin typeface="Calibri"/>
                <a:cs typeface="Calibri"/>
              </a:rPr>
              <a:t>with </a:t>
            </a:r>
            <a:r>
              <a:rPr sz="2600" spc="-20" dirty="0">
                <a:latin typeface="Calibri"/>
                <a:cs typeface="Calibri"/>
              </a:rPr>
              <a:t>any </a:t>
            </a:r>
            <a:r>
              <a:rPr sz="2600" spc="-10" dirty="0">
                <a:latin typeface="Calibri"/>
                <a:cs typeface="Calibri"/>
              </a:rPr>
              <a:t>element of </a:t>
            </a:r>
            <a:r>
              <a:rPr sz="2600" spc="-15" dirty="0">
                <a:latin typeface="Calibri"/>
                <a:cs typeface="Calibri"/>
              </a:rPr>
              <a:t>the </a:t>
            </a:r>
            <a:r>
              <a:rPr sz="2600" spc="-10" dirty="0">
                <a:latin typeface="Calibri"/>
                <a:cs typeface="Calibri"/>
              </a:rPr>
              <a:t>list, </a:t>
            </a:r>
            <a:r>
              <a:rPr sz="2600" spc="-15" dirty="0">
                <a:latin typeface="Calibri"/>
                <a:cs typeface="Calibri"/>
              </a:rPr>
              <a:t>search </a:t>
            </a:r>
            <a:r>
              <a:rPr sz="2600" spc="-5" dirty="0">
                <a:latin typeface="Calibri"/>
                <a:cs typeface="Calibri"/>
              </a:rPr>
              <a:t>is  </a:t>
            </a:r>
            <a:r>
              <a:rPr sz="2600" spc="-10" dirty="0">
                <a:latin typeface="Calibri"/>
                <a:cs typeface="Calibri"/>
              </a:rPr>
              <a:t>successful.</a:t>
            </a:r>
            <a:endParaRPr sz="2600">
              <a:latin typeface="Calibri"/>
              <a:cs typeface="Calibri"/>
            </a:endParaRPr>
          </a:p>
          <a:p>
            <a:pPr marL="497205" marR="792480">
              <a:lnSpc>
                <a:spcPts val="2810"/>
              </a:lnSpc>
              <a:spcBef>
                <a:spcPts val="625"/>
              </a:spcBef>
              <a:buSzPct val="96153"/>
              <a:buFont typeface="Arial"/>
              <a:buChar char="•"/>
              <a:tabLst>
                <a:tab pos="614045" algn="l"/>
              </a:tabLst>
            </a:pPr>
            <a:r>
              <a:rPr sz="2600" spc="-5" dirty="0">
                <a:latin typeface="Calibri"/>
                <a:cs typeface="Calibri"/>
              </a:rPr>
              <a:t>If it doesn't </a:t>
            </a:r>
            <a:r>
              <a:rPr sz="2600" spc="-20" dirty="0">
                <a:latin typeface="Calibri"/>
                <a:cs typeface="Calibri"/>
              </a:rPr>
              <a:t>match </a:t>
            </a:r>
            <a:r>
              <a:rPr sz="2600" b="1" spc="-10" dirty="0">
                <a:latin typeface="Calibri"/>
                <a:cs typeface="Calibri"/>
              </a:rPr>
              <a:t>with </a:t>
            </a:r>
            <a:r>
              <a:rPr sz="2600" spc="-20" dirty="0">
                <a:latin typeface="Calibri"/>
                <a:cs typeface="Calibri"/>
              </a:rPr>
              <a:t>any </a:t>
            </a:r>
            <a:r>
              <a:rPr sz="2600" spc="-10" dirty="0">
                <a:latin typeface="Calibri"/>
                <a:cs typeface="Calibri"/>
              </a:rPr>
              <a:t>of elements, </a:t>
            </a:r>
            <a:r>
              <a:rPr sz="2600" spc="-5" dirty="0">
                <a:latin typeface="Calibri"/>
                <a:cs typeface="Calibri"/>
              </a:rPr>
              <a:t>it is an  </a:t>
            </a:r>
            <a:r>
              <a:rPr sz="2600" spc="-10" dirty="0">
                <a:latin typeface="Calibri"/>
                <a:cs typeface="Calibri"/>
              </a:rPr>
              <a:t>unsuccessful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search.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431" y="259041"/>
            <a:ext cx="8325484" cy="809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38272" y="158546"/>
            <a:ext cx="3259709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8723" y="288036"/>
            <a:ext cx="8229600" cy="713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23" y="288036"/>
            <a:ext cx="8229600" cy="713740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40"/>
              </a:spcBef>
            </a:pPr>
            <a:r>
              <a:rPr sz="4000" spc="-20" dirty="0"/>
              <a:t>List</a:t>
            </a:r>
            <a:r>
              <a:rPr sz="4000" spc="-5" dirty="0"/>
              <a:t> </a:t>
            </a:r>
            <a:r>
              <a:rPr sz="4000" spc="-15" dirty="0"/>
              <a:t>Creation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457200" y="1213103"/>
            <a:ext cx="8229600" cy="5358765"/>
          </a:xfrm>
          <a:custGeom>
            <a:avLst/>
            <a:gdLst/>
            <a:ahLst/>
            <a:cxnLst/>
            <a:rect l="l" t="t" r="r" b="b"/>
            <a:pathLst>
              <a:path w="8229600" h="5358765">
                <a:moveTo>
                  <a:pt x="0" y="5358384"/>
                </a:moveTo>
                <a:lnTo>
                  <a:pt x="8229600" y="5358384"/>
                </a:lnTo>
                <a:lnTo>
                  <a:pt x="8229600" y="0"/>
                </a:lnTo>
                <a:lnTo>
                  <a:pt x="0" y="0"/>
                </a:lnTo>
                <a:lnTo>
                  <a:pt x="0" y="5358384"/>
                </a:lnTo>
                <a:close/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6244" y="1223899"/>
            <a:ext cx="8061325" cy="414087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>
              <a:lnSpc>
                <a:spcPct val="100000"/>
              </a:lnSpc>
              <a:spcBef>
                <a:spcPts val="90"/>
              </a:spcBef>
            </a:pPr>
            <a:endParaRPr lang="en-US" sz="2400" spc="-5" dirty="0" smtClean="0">
              <a:latin typeface="Calibri"/>
              <a:cs typeface="Calibri"/>
            </a:endParaRPr>
          </a:p>
          <a:p>
            <a:pPr marL="356870" marR="5080">
              <a:lnSpc>
                <a:spcPct val="100000"/>
              </a:lnSpc>
              <a:spcBef>
                <a:spcPts val="90"/>
              </a:spcBef>
            </a:pPr>
            <a:r>
              <a:rPr sz="2400" spc="-5" smtClean="0">
                <a:latin typeface="Calibri"/>
                <a:cs typeface="Calibri"/>
              </a:rPr>
              <a:t>A </a:t>
            </a:r>
            <a:r>
              <a:rPr sz="2400" b="1" spc="-15" dirty="0">
                <a:latin typeface="Calibri"/>
                <a:cs typeface="Calibri"/>
              </a:rPr>
              <a:t>list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an </a:t>
            </a:r>
            <a:r>
              <a:rPr sz="2400" b="1" spc="-25" dirty="0">
                <a:latin typeface="Calibri"/>
                <a:cs typeface="Calibri"/>
              </a:rPr>
              <a:t>ordered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b="1" spc="-15" dirty="0">
                <a:latin typeface="Calibri"/>
                <a:cs typeface="Calibri"/>
              </a:rPr>
              <a:t>mutable </a:t>
            </a:r>
            <a:r>
              <a:rPr sz="2400">
                <a:latin typeface="Calibri"/>
                <a:cs typeface="Calibri"/>
              </a:rPr>
              <a:t>Python  </a:t>
            </a:r>
            <a:r>
              <a:rPr sz="2400" spc="-15" smtClean="0">
                <a:latin typeface="Calibri"/>
                <a:cs typeface="Calibri"/>
              </a:rPr>
              <a:t>container</a:t>
            </a:r>
            <a:r>
              <a:rPr sz="2400" smtClean="0">
                <a:latin typeface="Calibri"/>
                <a:cs typeface="Calibri"/>
              </a:rPr>
              <a:t>.It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one of 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most common data  structures </a:t>
            </a:r>
            <a:r>
              <a:rPr sz="2400" spc="-5">
                <a:latin typeface="Calibri"/>
                <a:cs typeface="Calibri"/>
              </a:rPr>
              <a:t>in </a:t>
            </a:r>
            <a:r>
              <a:rPr sz="2400" b="1" smtClean="0">
                <a:latin typeface="Calibri"/>
                <a:cs typeface="Calibri"/>
              </a:rPr>
              <a:t>Python</a:t>
            </a:r>
            <a:r>
              <a:rPr sz="2400" smtClean="0">
                <a:latin typeface="Calibri"/>
                <a:cs typeface="Calibri"/>
              </a:rPr>
              <a:t>.</a:t>
            </a:r>
            <a:r>
              <a:rPr sz="2400" spc="-150" smtClean="0">
                <a:latin typeface="Calibri"/>
                <a:cs typeface="Calibri"/>
              </a:rPr>
              <a:t>To </a:t>
            </a:r>
            <a:r>
              <a:rPr sz="2400" spc="-25" dirty="0">
                <a:latin typeface="Calibri"/>
                <a:cs typeface="Calibri"/>
              </a:rPr>
              <a:t>create </a:t>
            </a:r>
            <a:r>
              <a:rPr sz="2400" spc="-5" dirty="0">
                <a:latin typeface="Calibri"/>
                <a:cs typeface="Calibri"/>
              </a:rPr>
              <a:t>a </a:t>
            </a:r>
            <a:r>
              <a:rPr sz="2400" b="1" spc="-15" dirty="0">
                <a:latin typeface="Calibri"/>
                <a:cs typeface="Calibri"/>
              </a:rPr>
              <a:t>list</a:t>
            </a:r>
            <a:r>
              <a:rPr sz="2400" spc="-15" dirty="0">
                <a:latin typeface="Calibri"/>
                <a:cs typeface="Calibri"/>
              </a:rPr>
              <a:t>, </a:t>
            </a:r>
            <a:r>
              <a:rPr sz="2400" spc="-5" dirty="0">
                <a:latin typeface="Calibri"/>
                <a:cs typeface="Calibri"/>
              </a:rPr>
              <a:t>the  </a:t>
            </a:r>
            <a:r>
              <a:rPr sz="2400" spc="-10" dirty="0">
                <a:latin typeface="Calibri"/>
                <a:cs typeface="Calibri"/>
              </a:rPr>
              <a:t>elements </a:t>
            </a:r>
            <a:r>
              <a:rPr sz="2400" spc="-2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placed inside </a:t>
            </a:r>
            <a:r>
              <a:rPr sz="2400" spc="-15" dirty="0">
                <a:latin typeface="Calibri"/>
                <a:cs typeface="Calibri"/>
              </a:rPr>
              <a:t>square </a:t>
            </a:r>
            <a:r>
              <a:rPr sz="2400" spc="-35" dirty="0">
                <a:latin typeface="Calibri"/>
                <a:cs typeface="Calibri"/>
              </a:rPr>
              <a:t>brackets </a:t>
            </a:r>
            <a:r>
              <a:rPr sz="2400" spc="5" dirty="0">
                <a:latin typeface="Calibri"/>
                <a:cs typeface="Calibri"/>
              </a:rPr>
              <a:t>(</a:t>
            </a:r>
            <a:r>
              <a:rPr sz="2400" b="1" spc="5" dirty="0">
                <a:latin typeface="Calibri"/>
                <a:cs typeface="Calibri"/>
              </a:rPr>
              <a:t>[]</a:t>
            </a:r>
            <a:r>
              <a:rPr sz="2400" spc="5" dirty="0">
                <a:latin typeface="Calibri"/>
                <a:cs typeface="Calibri"/>
              </a:rPr>
              <a:t>) 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spc="-20" dirty="0">
                <a:latin typeface="Calibri"/>
                <a:cs typeface="Calibri"/>
              </a:rPr>
              <a:t>separated by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spc="-15">
                <a:latin typeface="Calibri"/>
                <a:cs typeface="Calibri"/>
              </a:rPr>
              <a:t>commas</a:t>
            </a:r>
            <a:r>
              <a:rPr sz="2400" spc="-15" smtClean="0">
                <a:latin typeface="Calibri"/>
                <a:cs typeface="Calibri"/>
              </a:rPr>
              <a:t>.</a:t>
            </a:r>
            <a:endParaRPr lang="en-US" sz="2400" spc="-15" dirty="0" smtClean="0">
              <a:latin typeface="Calibri"/>
              <a:cs typeface="Calibri"/>
            </a:endParaRPr>
          </a:p>
          <a:p>
            <a:pPr marL="356870" marR="5080">
              <a:lnSpc>
                <a:spcPct val="100000"/>
              </a:lnSpc>
              <a:spcBef>
                <a:spcPts val="90"/>
              </a:spcBef>
            </a:pPr>
            <a:endParaRPr sz="2400">
              <a:latin typeface="Calibri"/>
              <a:cs typeface="Calibri"/>
            </a:endParaRPr>
          </a:p>
          <a:p>
            <a:pPr marL="104139">
              <a:lnSpc>
                <a:spcPct val="100000"/>
              </a:lnSpc>
              <a:spcBef>
                <a:spcPts val="775"/>
              </a:spcBef>
            </a:pPr>
            <a:r>
              <a:rPr lang="en-US" sz="2400" spc="-15" dirty="0">
                <a:latin typeface="Calibri"/>
                <a:cs typeface="Calibri"/>
              </a:rPr>
              <a:t> </a:t>
            </a:r>
            <a:r>
              <a:rPr lang="en-US" sz="2400" spc="-15" dirty="0" smtClean="0">
                <a:latin typeface="Calibri"/>
                <a:cs typeface="Calibri"/>
              </a:rPr>
              <a:t>  </a:t>
            </a:r>
            <a:r>
              <a:rPr sz="2400" spc="-15" smtClean="0">
                <a:latin typeface="Calibri"/>
                <a:cs typeface="Calibri"/>
              </a:rPr>
              <a:t>Generally </a:t>
            </a:r>
            <a:r>
              <a:rPr sz="2400" spc="-20" dirty="0">
                <a:latin typeface="Calibri"/>
                <a:cs typeface="Calibri"/>
              </a:rPr>
              <a:t>we </a:t>
            </a:r>
            <a:r>
              <a:rPr sz="2400" spc="-25" dirty="0">
                <a:latin typeface="Calibri"/>
                <a:cs typeface="Calibri"/>
              </a:rPr>
              <a:t>create </a:t>
            </a:r>
            <a:r>
              <a:rPr sz="2400" spc="-5" dirty="0">
                <a:latin typeface="Calibri"/>
                <a:cs typeface="Calibri"/>
              </a:rPr>
              <a:t>a </a:t>
            </a:r>
            <a:r>
              <a:rPr sz="2400" spc="-15" dirty="0">
                <a:latin typeface="Calibri"/>
                <a:cs typeface="Calibri"/>
              </a:rPr>
              <a:t>new list </a:t>
            </a:r>
            <a:r>
              <a:rPr sz="2400" spc="-10" dirty="0">
                <a:latin typeface="Calibri"/>
                <a:cs typeface="Calibri"/>
              </a:rPr>
              <a:t>using </a:t>
            </a:r>
            <a:r>
              <a:rPr sz="2400" spc="-15" dirty="0">
                <a:latin typeface="Calibri"/>
                <a:cs typeface="Calibri"/>
              </a:rPr>
              <a:t>three</a:t>
            </a:r>
            <a:r>
              <a:rPr sz="2400" spc="2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steps.</a:t>
            </a:r>
            <a:endParaRPr sz="2400">
              <a:latin typeface="Calibri"/>
              <a:cs typeface="Calibri"/>
            </a:endParaRPr>
          </a:p>
          <a:p>
            <a:pPr marL="814070" lvl="1" indent="-344805">
              <a:spcBef>
                <a:spcPts val="77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400" spc="-25" dirty="0">
                <a:latin typeface="Calibri"/>
                <a:cs typeface="Calibri"/>
              </a:rPr>
              <a:t>Create </a:t>
            </a:r>
            <a:r>
              <a:rPr sz="2400" spc="-5" dirty="0">
                <a:latin typeface="Calibri"/>
                <a:cs typeface="Calibri"/>
              </a:rPr>
              <a:t>an </a:t>
            </a:r>
            <a:r>
              <a:rPr sz="2400" spc="-15" dirty="0">
                <a:latin typeface="Calibri"/>
                <a:cs typeface="Calibri"/>
              </a:rPr>
              <a:t>empty</a:t>
            </a:r>
            <a:r>
              <a:rPr sz="2400" spc="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list.</a:t>
            </a:r>
            <a:endParaRPr sz="2400">
              <a:latin typeface="Calibri"/>
              <a:cs typeface="Calibri"/>
            </a:endParaRPr>
          </a:p>
          <a:p>
            <a:pPr marL="814070" lvl="1" indent="-344805">
              <a:spcBef>
                <a:spcPts val="765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400" spc="-10" dirty="0">
                <a:latin typeface="Calibri"/>
                <a:cs typeface="Calibri"/>
              </a:rPr>
              <a:t>Loop </a:t>
            </a:r>
            <a:r>
              <a:rPr sz="2400" spc="-15" dirty="0">
                <a:latin typeface="Calibri"/>
                <a:cs typeface="Calibri"/>
              </a:rPr>
              <a:t>through </a:t>
            </a: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list.</a:t>
            </a:r>
            <a:endParaRPr sz="2400">
              <a:latin typeface="Calibri"/>
              <a:cs typeface="Calibri"/>
            </a:endParaRPr>
          </a:p>
          <a:p>
            <a:pPr marL="814070" lvl="1" indent="-344805">
              <a:spcBef>
                <a:spcPts val="770"/>
              </a:spcBef>
              <a:buFont typeface="Arial"/>
              <a:buChar char="•"/>
              <a:tabLst>
                <a:tab pos="356870" algn="l"/>
                <a:tab pos="357505" algn="l"/>
              </a:tabLst>
            </a:pPr>
            <a:r>
              <a:rPr sz="2400" spc="-5" dirty="0">
                <a:latin typeface="Calibri"/>
                <a:cs typeface="Calibri"/>
              </a:rPr>
              <a:t>Append the </a:t>
            </a:r>
            <a:r>
              <a:rPr sz="2400" spc="-10" dirty="0">
                <a:latin typeface="Calibri"/>
                <a:cs typeface="Calibri"/>
              </a:rPr>
              <a:t>elements to </a:t>
            </a: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new</a:t>
            </a:r>
            <a:r>
              <a:rPr sz="2400" spc="1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list.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1" y="1035176"/>
            <a:ext cx="5638800" cy="4893647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buNone/>
            </a:pPr>
            <a:r>
              <a:rPr lang="en-IN" sz="2000" dirty="0" smtClean="0">
                <a:cs typeface="Calibri"/>
              </a:rPr>
              <a:t>L =</a:t>
            </a:r>
            <a:r>
              <a:rPr lang="en-IN" sz="2000" spc="-15" dirty="0" smtClean="0">
                <a:cs typeface="Calibri"/>
              </a:rPr>
              <a:t> </a:t>
            </a:r>
            <a:r>
              <a:rPr lang="en-IN" sz="2000" spc="5" dirty="0" smtClean="0">
                <a:cs typeface="Calibri"/>
              </a:rPr>
              <a:t>[]</a:t>
            </a:r>
            <a:endParaRPr lang="en-IN" sz="2000" dirty="0" smtClean="0"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None/>
            </a:pPr>
            <a:r>
              <a:rPr lang="en-IN" sz="2000" spc="-5" dirty="0" smtClean="0">
                <a:cs typeface="Calibri"/>
              </a:rPr>
              <a:t>found </a:t>
            </a:r>
            <a:r>
              <a:rPr lang="en-IN" sz="2000" dirty="0" smtClean="0">
                <a:cs typeface="Calibri"/>
              </a:rPr>
              <a:t>=</a:t>
            </a:r>
            <a:r>
              <a:rPr lang="en-IN" sz="2000" spc="-45" dirty="0" smtClean="0">
                <a:cs typeface="Calibri"/>
              </a:rPr>
              <a:t> </a:t>
            </a:r>
            <a:r>
              <a:rPr lang="en-IN" sz="2000" spc="-15" dirty="0" smtClean="0">
                <a:cs typeface="Calibri"/>
              </a:rPr>
              <a:t>False</a:t>
            </a:r>
            <a:endParaRPr lang="en-IN" sz="2000" dirty="0" smtClean="0">
              <a:cs typeface="Calibri"/>
            </a:endParaRPr>
          </a:p>
          <a:p>
            <a:pPr marL="12700">
              <a:lnSpc>
                <a:spcPct val="100000"/>
              </a:lnSpc>
              <a:buNone/>
            </a:pPr>
            <a:r>
              <a:rPr lang="en-IN" sz="2000" dirty="0" smtClean="0">
                <a:cs typeface="Calibri"/>
              </a:rPr>
              <a:t>n = </a:t>
            </a:r>
            <a:r>
              <a:rPr lang="en-IN" sz="2000" spc="-5" dirty="0" err="1" smtClean="0">
                <a:cs typeface="Calibri"/>
              </a:rPr>
              <a:t>int</a:t>
            </a:r>
            <a:r>
              <a:rPr lang="en-IN" sz="2000" spc="-5" dirty="0" smtClean="0">
                <a:cs typeface="Calibri"/>
              </a:rPr>
              <a:t>(input("Enter </a:t>
            </a:r>
            <a:r>
              <a:rPr lang="en-IN" sz="2000" spc="-15" dirty="0" smtClean="0">
                <a:cs typeface="Calibri"/>
              </a:rPr>
              <a:t>size </a:t>
            </a:r>
            <a:r>
              <a:rPr lang="en-IN" sz="2000" spc="-5" dirty="0" smtClean="0">
                <a:cs typeface="Calibri"/>
              </a:rPr>
              <a:t>of</a:t>
            </a:r>
            <a:r>
              <a:rPr lang="en-IN" sz="2000" spc="-90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list"))</a:t>
            </a:r>
            <a:endParaRPr lang="en-IN" sz="2000" dirty="0" smtClean="0">
              <a:cs typeface="Calibri"/>
            </a:endParaRPr>
          </a:p>
          <a:p>
            <a:pPr marL="12700">
              <a:lnSpc>
                <a:spcPct val="100000"/>
              </a:lnSpc>
              <a:buNone/>
            </a:pPr>
            <a:r>
              <a:rPr lang="en-IN" sz="2000" spc="-15" dirty="0" smtClean="0">
                <a:cs typeface="Calibri"/>
              </a:rPr>
              <a:t>for </a:t>
            </a:r>
            <a:r>
              <a:rPr lang="en-IN" sz="2000" dirty="0" err="1" smtClean="0">
                <a:cs typeface="Calibri"/>
              </a:rPr>
              <a:t>i</a:t>
            </a:r>
            <a:r>
              <a:rPr lang="en-IN" sz="2000" dirty="0" smtClean="0">
                <a:cs typeface="Calibri"/>
              </a:rPr>
              <a:t> in</a:t>
            </a:r>
            <a:r>
              <a:rPr lang="en-IN" sz="2000" spc="-15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range(n):</a:t>
            </a:r>
            <a:endParaRPr lang="en-IN" sz="2000" dirty="0" smtClean="0">
              <a:cs typeface="Calibri"/>
            </a:endParaRPr>
          </a:p>
          <a:p>
            <a:pPr marL="353695">
              <a:lnSpc>
                <a:spcPct val="100000"/>
              </a:lnSpc>
              <a:buNone/>
            </a:pPr>
            <a:r>
              <a:rPr lang="en-IN" sz="2000" dirty="0" smtClean="0">
                <a:cs typeface="Calibri"/>
              </a:rPr>
              <a:t>num = </a:t>
            </a:r>
            <a:r>
              <a:rPr lang="en-IN" sz="2000" spc="-5" dirty="0" err="1" smtClean="0">
                <a:cs typeface="Calibri"/>
              </a:rPr>
              <a:t>int</a:t>
            </a:r>
            <a:r>
              <a:rPr lang="en-IN" sz="2000" spc="-5" dirty="0" smtClean="0">
                <a:cs typeface="Calibri"/>
              </a:rPr>
              <a:t>(input("Enter </a:t>
            </a:r>
            <a:r>
              <a:rPr lang="en-IN" sz="2000" dirty="0" smtClean="0">
                <a:cs typeface="Calibri"/>
              </a:rPr>
              <a:t>a number:</a:t>
            </a:r>
            <a:r>
              <a:rPr lang="en-IN" sz="2000" spc="-155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"))</a:t>
            </a:r>
            <a:endParaRPr lang="en-IN" sz="2000" dirty="0" smtClean="0">
              <a:cs typeface="Calibri"/>
            </a:endParaRPr>
          </a:p>
          <a:p>
            <a:pPr marL="12700" marR="3026410" indent="340995">
              <a:lnSpc>
                <a:spcPct val="100000"/>
              </a:lnSpc>
              <a:spcBef>
                <a:spcPts val="5"/>
              </a:spcBef>
              <a:buNone/>
            </a:pPr>
            <a:r>
              <a:rPr lang="en-IN" sz="2000" spc="-5" dirty="0" err="1" smtClean="0">
                <a:cs typeface="Calibri"/>
              </a:rPr>
              <a:t>L.a</a:t>
            </a:r>
            <a:r>
              <a:rPr lang="en-IN" sz="2000" spc="5" dirty="0" err="1" smtClean="0">
                <a:cs typeface="Calibri"/>
              </a:rPr>
              <a:t>pp</a:t>
            </a:r>
            <a:r>
              <a:rPr lang="en-IN" sz="2000" dirty="0" err="1" smtClean="0">
                <a:cs typeface="Calibri"/>
              </a:rPr>
              <a:t>e</a:t>
            </a:r>
            <a:r>
              <a:rPr lang="en-IN" sz="2000" spc="15" dirty="0" err="1" smtClean="0">
                <a:cs typeface="Calibri"/>
              </a:rPr>
              <a:t>n</a:t>
            </a:r>
            <a:r>
              <a:rPr lang="en-IN" sz="2000" spc="20" dirty="0" err="1" smtClean="0">
                <a:cs typeface="Calibri"/>
              </a:rPr>
              <a:t>d</a:t>
            </a:r>
            <a:r>
              <a:rPr lang="en-IN" sz="2000" spc="-5" dirty="0" smtClean="0">
                <a:cs typeface="Calibri"/>
              </a:rPr>
              <a:t>(n</a:t>
            </a:r>
            <a:r>
              <a:rPr lang="en-IN" sz="2000" spc="10" dirty="0" smtClean="0">
                <a:cs typeface="Calibri"/>
              </a:rPr>
              <a:t>u</a:t>
            </a:r>
            <a:r>
              <a:rPr lang="en-IN" sz="2000" dirty="0" smtClean="0">
                <a:cs typeface="Calibri"/>
              </a:rPr>
              <a:t>m)  </a:t>
            </a:r>
            <a:r>
              <a:rPr lang="en-IN" sz="2000" spc="-20" dirty="0" smtClean="0">
                <a:cs typeface="Calibri"/>
              </a:rPr>
              <a:t>print(“List:”,L)</a:t>
            </a:r>
            <a:endParaRPr lang="en-IN" sz="2000" dirty="0" smtClean="0">
              <a:cs typeface="Calibri"/>
            </a:endParaRPr>
          </a:p>
          <a:p>
            <a:pPr marL="12700" marR="5080">
              <a:lnSpc>
                <a:spcPct val="100000"/>
              </a:lnSpc>
              <a:buNone/>
            </a:pPr>
            <a:r>
              <a:rPr lang="en-IN" sz="2000" dirty="0" smtClean="0">
                <a:cs typeface="Calibri"/>
              </a:rPr>
              <a:t>X = </a:t>
            </a:r>
            <a:r>
              <a:rPr lang="en-IN" sz="2000" spc="-5" dirty="0" err="1" smtClean="0">
                <a:cs typeface="Calibri"/>
              </a:rPr>
              <a:t>int</a:t>
            </a:r>
            <a:r>
              <a:rPr lang="en-IN" sz="2000" spc="-5" dirty="0" smtClean="0">
                <a:cs typeface="Calibri"/>
              </a:rPr>
              <a:t>(input(“Enter </a:t>
            </a:r>
            <a:r>
              <a:rPr lang="en-IN" sz="2000" dirty="0" smtClean="0">
                <a:cs typeface="Calibri"/>
              </a:rPr>
              <a:t>a number </a:t>
            </a:r>
            <a:r>
              <a:rPr lang="en-IN" sz="2000" spc="-10" dirty="0" smtClean="0">
                <a:cs typeface="Calibri"/>
              </a:rPr>
              <a:t>to</a:t>
            </a:r>
            <a:r>
              <a:rPr lang="en-IN" sz="2000" spc="-200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search:")) </a:t>
            </a:r>
          </a:p>
          <a:p>
            <a:pPr marL="12700" marR="5080">
              <a:lnSpc>
                <a:spcPct val="100000"/>
              </a:lnSpc>
              <a:buNone/>
            </a:pPr>
            <a:r>
              <a:rPr lang="en-IN" sz="2000" spc="-5" dirty="0" smtClean="0">
                <a:cs typeface="Calibri"/>
              </a:rPr>
              <a:t> </a:t>
            </a:r>
            <a:r>
              <a:rPr lang="en-IN" sz="2000" spc="-15" dirty="0" smtClean="0">
                <a:cs typeface="Calibri"/>
              </a:rPr>
              <a:t>for </a:t>
            </a:r>
            <a:r>
              <a:rPr lang="en-IN" sz="2000" dirty="0" err="1" smtClean="0">
                <a:cs typeface="Calibri"/>
              </a:rPr>
              <a:t>i</a:t>
            </a:r>
            <a:r>
              <a:rPr lang="en-IN" sz="2000" dirty="0" smtClean="0">
                <a:cs typeface="Calibri"/>
              </a:rPr>
              <a:t> in</a:t>
            </a:r>
            <a:r>
              <a:rPr lang="en-IN" sz="2000" spc="-15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range(</a:t>
            </a:r>
            <a:r>
              <a:rPr lang="en-IN" sz="2000" spc="-10" dirty="0" err="1" smtClean="0">
                <a:cs typeface="Calibri"/>
              </a:rPr>
              <a:t>len</a:t>
            </a:r>
            <a:r>
              <a:rPr lang="en-IN" sz="2000" spc="-10" dirty="0" smtClean="0">
                <a:cs typeface="Calibri"/>
              </a:rPr>
              <a:t>(L)):</a:t>
            </a:r>
            <a:endParaRPr lang="en-IN" sz="2000" dirty="0" smtClean="0">
              <a:cs typeface="Calibri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  <a:buNone/>
            </a:pPr>
            <a:r>
              <a:rPr lang="en-IN" sz="2000" dirty="0" smtClean="0">
                <a:cs typeface="Calibri"/>
              </a:rPr>
              <a:t>if L[</a:t>
            </a:r>
            <a:r>
              <a:rPr lang="en-IN" sz="2000" dirty="0" err="1" smtClean="0">
                <a:cs typeface="Calibri"/>
              </a:rPr>
              <a:t>i</a:t>
            </a:r>
            <a:r>
              <a:rPr lang="en-IN" sz="2000" dirty="0" smtClean="0">
                <a:cs typeface="Calibri"/>
              </a:rPr>
              <a:t>]</a:t>
            </a:r>
            <a:r>
              <a:rPr lang="en-IN" sz="2000" spc="-25" dirty="0" smtClean="0">
                <a:cs typeface="Calibri"/>
              </a:rPr>
              <a:t> </a:t>
            </a:r>
            <a:r>
              <a:rPr lang="en-IN" sz="2000" spc="-5" dirty="0" smtClean="0">
                <a:cs typeface="Calibri"/>
              </a:rPr>
              <a:t>==X:</a:t>
            </a:r>
            <a:endParaRPr lang="en-IN" sz="2000" dirty="0" smtClean="0">
              <a:cs typeface="Calibri"/>
            </a:endParaRPr>
          </a:p>
          <a:p>
            <a:pPr marL="561340">
              <a:lnSpc>
                <a:spcPct val="100000"/>
              </a:lnSpc>
              <a:buNone/>
            </a:pPr>
            <a:r>
              <a:rPr lang="en-IN" sz="2000" spc="-5" dirty="0" smtClean="0">
                <a:cs typeface="Calibri"/>
              </a:rPr>
              <a:t>found </a:t>
            </a:r>
            <a:r>
              <a:rPr lang="en-IN" sz="2000" dirty="0" smtClean="0">
                <a:cs typeface="Calibri"/>
              </a:rPr>
              <a:t>=</a:t>
            </a:r>
            <a:r>
              <a:rPr lang="en-IN" sz="2000" spc="-55" dirty="0" smtClean="0">
                <a:cs typeface="Calibri"/>
              </a:rPr>
              <a:t> </a:t>
            </a:r>
            <a:r>
              <a:rPr lang="en-IN" sz="2000" spc="-35" dirty="0" smtClean="0">
                <a:cs typeface="Calibri"/>
              </a:rPr>
              <a:t>True</a:t>
            </a:r>
            <a:endParaRPr lang="en-IN" sz="2000" dirty="0" smtClean="0">
              <a:cs typeface="Calibri"/>
            </a:endParaRPr>
          </a:p>
          <a:p>
            <a:pPr marL="561340">
              <a:lnSpc>
                <a:spcPct val="100000"/>
              </a:lnSpc>
              <a:buNone/>
            </a:pPr>
            <a:r>
              <a:rPr lang="en-IN" sz="2000" dirty="0" smtClean="0">
                <a:cs typeface="Calibri"/>
              </a:rPr>
              <a:t>print(X , </a:t>
            </a:r>
            <a:r>
              <a:rPr lang="en-IN" sz="2000" spc="-5" dirty="0" smtClean="0">
                <a:cs typeface="Calibri"/>
              </a:rPr>
              <a:t>“found </a:t>
            </a:r>
            <a:r>
              <a:rPr lang="en-IN" sz="2000" spc="-15" dirty="0" smtClean="0">
                <a:cs typeface="Calibri"/>
              </a:rPr>
              <a:t>at </a:t>
            </a:r>
            <a:r>
              <a:rPr lang="en-IN" sz="2000" spc="-25" dirty="0" smtClean="0">
                <a:cs typeface="Calibri"/>
              </a:rPr>
              <a:t>position“,</a:t>
            </a:r>
            <a:r>
              <a:rPr lang="en-IN" sz="2000" spc="-210" dirty="0" smtClean="0">
                <a:cs typeface="Calibri"/>
              </a:rPr>
              <a:t> </a:t>
            </a:r>
            <a:r>
              <a:rPr lang="en-IN" sz="2000" dirty="0" smtClean="0">
                <a:cs typeface="Calibri"/>
              </a:rPr>
              <a:t>i+1)</a:t>
            </a:r>
          </a:p>
          <a:p>
            <a:pPr marL="12700" marR="4016375" indent="548640">
              <a:lnSpc>
                <a:spcPct val="100000"/>
              </a:lnSpc>
              <a:buNone/>
            </a:pPr>
            <a:r>
              <a:rPr lang="en-IN" sz="2000" spc="10" dirty="0" smtClean="0">
                <a:cs typeface="Calibri"/>
              </a:rPr>
              <a:t>b</a:t>
            </a:r>
            <a:r>
              <a:rPr lang="en-IN" sz="2000" spc="-20" dirty="0" smtClean="0">
                <a:cs typeface="Calibri"/>
              </a:rPr>
              <a:t>r</a:t>
            </a:r>
            <a:r>
              <a:rPr lang="en-IN" sz="2000" dirty="0" smtClean="0">
                <a:cs typeface="Calibri"/>
              </a:rPr>
              <a:t>e</a:t>
            </a:r>
            <a:r>
              <a:rPr lang="en-IN" sz="2000" spc="10" dirty="0" smtClean="0">
                <a:cs typeface="Calibri"/>
              </a:rPr>
              <a:t>a</a:t>
            </a:r>
            <a:r>
              <a:rPr lang="en-IN" sz="2000" dirty="0" smtClean="0">
                <a:cs typeface="Calibri"/>
              </a:rPr>
              <a:t>k      else:</a:t>
            </a:r>
          </a:p>
          <a:p>
            <a:pPr marL="286385">
              <a:lnSpc>
                <a:spcPct val="100000"/>
              </a:lnSpc>
              <a:spcBef>
                <a:spcPts val="5"/>
              </a:spcBef>
              <a:buNone/>
            </a:pPr>
            <a:r>
              <a:rPr lang="en-IN" sz="2000" spc="-5" dirty="0" smtClean="0">
                <a:cs typeface="Calibri"/>
              </a:rPr>
              <a:t>print(“Unsuccessful</a:t>
            </a:r>
            <a:r>
              <a:rPr lang="en-IN" sz="2000" spc="-90" dirty="0" smtClean="0">
                <a:cs typeface="Calibri"/>
              </a:rPr>
              <a:t> </a:t>
            </a:r>
            <a:r>
              <a:rPr lang="en-IN" sz="2000" spc="-10" dirty="0" smtClean="0">
                <a:cs typeface="Calibri"/>
              </a:rPr>
              <a:t>search”)</a:t>
            </a:r>
            <a:endParaRPr lang="en-IN" sz="2000" dirty="0" smtClean="0">
              <a:cs typeface="Calibri"/>
            </a:endParaRPr>
          </a:p>
          <a:p>
            <a:endParaRPr lang="en-IN" dirty="0"/>
          </a:p>
        </p:txBody>
      </p:sp>
      <p:sp>
        <p:nvSpPr>
          <p:cNvPr id="4" name="object 9"/>
          <p:cNvSpPr txBox="1"/>
          <p:nvPr/>
        </p:nvSpPr>
        <p:spPr>
          <a:xfrm>
            <a:off x="6001511" y="2142744"/>
            <a:ext cx="2929255" cy="2585085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3175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250"/>
              </a:spcBef>
            </a:pPr>
            <a:r>
              <a:rPr sz="1800" b="1" dirty="0">
                <a:latin typeface="Calibri"/>
                <a:cs typeface="Calibri"/>
              </a:rPr>
              <a:t>OUTPUT</a:t>
            </a:r>
            <a:endParaRPr sz="1800">
              <a:latin typeface="Calibri"/>
              <a:cs typeface="Calibri"/>
            </a:endParaRPr>
          </a:p>
          <a:p>
            <a:pPr marL="92710" marR="891540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Enter size </a:t>
            </a:r>
            <a:r>
              <a:rPr sz="1800" spc="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list4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number: </a:t>
            </a:r>
            <a:r>
              <a:rPr sz="1800" dirty="0">
                <a:latin typeface="Calibri"/>
                <a:cs typeface="Calibri"/>
              </a:rPr>
              <a:t>10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number: </a:t>
            </a:r>
            <a:r>
              <a:rPr sz="1800" dirty="0">
                <a:latin typeface="Calibri"/>
                <a:cs typeface="Calibri"/>
              </a:rPr>
              <a:t>25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number: </a:t>
            </a:r>
            <a:r>
              <a:rPr sz="1800" dirty="0">
                <a:latin typeface="Calibri"/>
                <a:cs typeface="Calibri"/>
              </a:rPr>
              <a:t>5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numbers: </a:t>
            </a:r>
            <a:r>
              <a:rPr sz="1800" dirty="0">
                <a:latin typeface="Calibri"/>
                <a:cs typeface="Calibri"/>
              </a:rPr>
              <a:t>30  </a:t>
            </a:r>
            <a:r>
              <a:rPr sz="1800" spc="-5" dirty="0">
                <a:latin typeface="Calibri"/>
                <a:cs typeface="Calibri"/>
              </a:rPr>
              <a:t>List: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[10,25,5,30]</a:t>
            </a:r>
            <a:endParaRPr sz="18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number </a:t>
            </a:r>
            <a:r>
              <a:rPr sz="1800" spc="-15" dirty="0">
                <a:latin typeface="Calibri"/>
                <a:cs typeface="Calibri"/>
              </a:rPr>
              <a:t>to </a:t>
            </a:r>
            <a:r>
              <a:rPr sz="1800" spc="-10" dirty="0">
                <a:latin typeface="Calibri"/>
                <a:cs typeface="Calibri"/>
              </a:rPr>
              <a:t>search: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5 </a:t>
            </a:r>
            <a:r>
              <a:rPr sz="1800" spc="-10" dirty="0">
                <a:latin typeface="Calibri"/>
                <a:cs typeface="Calibri"/>
              </a:rPr>
              <a:t>found </a:t>
            </a:r>
            <a:r>
              <a:rPr sz="1800" spc="-15" dirty="0">
                <a:latin typeface="Calibri"/>
                <a:cs typeface="Calibri"/>
              </a:rPr>
              <a:t>at </a:t>
            </a:r>
            <a:r>
              <a:rPr sz="1800" spc="-5" dirty="0">
                <a:latin typeface="Calibri"/>
                <a:cs typeface="Calibri"/>
              </a:rPr>
              <a:t>position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rmAutofit fontScale="90000"/>
          </a:bodyPr>
          <a:lstStyle/>
          <a:p>
            <a:pPr algn="ctr"/>
            <a:r>
              <a:rPr lang="en-US" dirty="0" smtClean="0"/>
              <a:t>Program for Linear Search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431" y="246926"/>
            <a:ext cx="8325484" cy="678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11936" y="82346"/>
            <a:ext cx="7112254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8723" y="275843"/>
            <a:ext cx="8229600" cy="582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23" y="275843"/>
            <a:ext cx="8229600" cy="582295"/>
          </a:xfrm>
          <a:prstGeom prst="rect">
            <a:avLst/>
          </a:prstGeom>
          <a:ln w="9144">
            <a:solidFill>
              <a:srgbClr val="BD4A47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4875">
              <a:lnSpc>
                <a:spcPts val="4430"/>
              </a:lnSpc>
            </a:pPr>
            <a:r>
              <a:rPr sz="4000" dirty="0"/>
              <a:t>find the </a:t>
            </a:r>
            <a:r>
              <a:rPr sz="4000" spc="-20" dirty="0"/>
              <a:t>largest </a:t>
            </a:r>
            <a:r>
              <a:rPr sz="4000" dirty="0"/>
              <a:t>number in </a:t>
            </a:r>
            <a:r>
              <a:rPr sz="4000" spc="5" dirty="0"/>
              <a:t>a</a:t>
            </a:r>
            <a:r>
              <a:rPr sz="4000" spc="-165" dirty="0"/>
              <a:t> </a:t>
            </a:r>
            <a:r>
              <a:rPr sz="4000" spc="-20" dirty="0"/>
              <a:t>list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356615" y="1072896"/>
            <a:ext cx="5001895" cy="3286125"/>
          </a:xfrm>
          <a:custGeom>
            <a:avLst/>
            <a:gdLst/>
            <a:ahLst/>
            <a:cxnLst/>
            <a:rect l="l" t="t" r="r" b="b"/>
            <a:pathLst>
              <a:path w="5001895" h="3286125">
                <a:moveTo>
                  <a:pt x="0" y="3285744"/>
                </a:moveTo>
                <a:lnTo>
                  <a:pt x="5001768" y="3285744"/>
                </a:lnTo>
                <a:lnTo>
                  <a:pt x="5001768" y="0"/>
                </a:lnTo>
                <a:lnTo>
                  <a:pt x="0" y="0"/>
                </a:lnTo>
                <a:lnTo>
                  <a:pt x="0" y="3285744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35965" y="1035176"/>
            <a:ext cx="4495800" cy="3074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latin typeface="Calibri"/>
                <a:cs typeface="Calibri"/>
              </a:rPr>
              <a:t>list1=[]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n=int(input("Enter </a:t>
            </a:r>
            <a:r>
              <a:rPr sz="2000" b="1" spc="-5" dirty="0">
                <a:latin typeface="Calibri"/>
                <a:cs typeface="Calibri"/>
              </a:rPr>
              <a:t>number of</a:t>
            </a:r>
            <a:r>
              <a:rPr sz="2000" b="1" spc="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elements:"))</a:t>
            </a:r>
            <a:endParaRPr sz="2000">
              <a:latin typeface="Calibri"/>
              <a:cs typeface="Calibri"/>
            </a:endParaRPr>
          </a:p>
          <a:p>
            <a:pPr marL="241300" marR="1042669" indent="-229235">
              <a:lnSpc>
                <a:spcPct val="100000"/>
              </a:lnSpc>
            </a:pPr>
            <a:r>
              <a:rPr sz="2000" b="1" spc="-15" dirty="0">
                <a:latin typeface="Calibri"/>
                <a:cs typeface="Calibri"/>
              </a:rPr>
              <a:t>for </a:t>
            </a:r>
            <a:r>
              <a:rPr sz="2000" b="1" spc="-5" dirty="0">
                <a:latin typeface="Calibri"/>
                <a:cs typeface="Calibri"/>
              </a:rPr>
              <a:t>i </a:t>
            </a:r>
            <a:r>
              <a:rPr sz="2000" b="1" spc="-10" dirty="0">
                <a:latin typeface="Calibri"/>
                <a:cs typeface="Calibri"/>
              </a:rPr>
              <a:t>in </a:t>
            </a:r>
            <a:r>
              <a:rPr sz="2000" b="1" spc="-15" dirty="0">
                <a:latin typeface="Calibri"/>
                <a:cs typeface="Calibri"/>
              </a:rPr>
              <a:t>range(1,n+1):  </a:t>
            </a:r>
            <a:r>
              <a:rPr sz="2000" b="1" spc="-10" dirty="0">
                <a:latin typeface="Calibri"/>
                <a:cs typeface="Calibri"/>
              </a:rPr>
              <a:t>b=int(input("Enter element:"))  </a:t>
            </a:r>
            <a:r>
              <a:rPr sz="2000" b="1" spc="-5" dirty="0">
                <a:latin typeface="Calibri"/>
                <a:cs typeface="Calibri"/>
              </a:rPr>
              <a:t>list1.append(b)</a:t>
            </a:r>
            <a:endParaRPr sz="2000">
              <a:latin typeface="Calibri"/>
              <a:cs typeface="Calibri"/>
            </a:endParaRPr>
          </a:p>
          <a:p>
            <a:pPr marL="12700" marR="3164840" algn="r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latin typeface="Calibri"/>
                <a:cs typeface="Calibri"/>
              </a:rPr>
              <a:t>m</a:t>
            </a:r>
            <a:r>
              <a:rPr sz="2000" b="1" spc="-30" dirty="0">
                <a:latin typeface="Calibri"/>
                <a:cs typeface="Calibri"/>
              </a:rPr>
              <a:t>a</a:t>
            </a:r>
            <a:r>
              <a:rPr sz="2000" b="1" spc="-10" dirty="0">
                <a:latin typeface="Calibri"/>
                <a:cs typeface="Calibri"/>
              </a:rPr>
              <a:t>x</a:t>
            </a:r>
            <a:r>
              <a:rPr sz="2000" b="1" spc="-20" dirty="0">
                <a:latin typeface="Calibri"/>
                <a:cs typeface="Calibri"/>
              </a:rPr>
              <a:t>=</a:t>
            </a:r>
            <a:r>
              <a:rPr sz="2000" b="1" spc="-15" dirty="0">
                <a:latin typeface="Calibri"/>
                <a:cs typeface="Calibri"/>
              </a:rPr>
              <a:t>li</a:t>
            </a:r>
            <a:r>
              <a:rPr sz="2000" b="1" spc="-35" dirty="0">
                <a:latin typeface="Calibri"/>
                <a:cs typeface="Calibri"/>
              </a:rPr>
              <a:t>s</a:t>
            </a:r>
            <a:r>
              <a:rPr sz="2000" b="1" spc="-5" dirty="0">
                <a:latin typeface="Calibri"/>
                <a:cs typeface="Calibri"/>
              </a:rPr>
              <a:t>t1[0]  </a:t>
            </a:r>
            <a:r>
              <a:rPr sz="2000" b="1" spc="-15" dirty="0">
                <a:latin typeface="Calibri"/>
                <a:cs typeface="Calibri"/>
              </a:rPr>
              <a:t>for </a:t>
            </a:r>
            <a:r>
              <a:rPr sz="2000" b="1" spc="-5" dirty="0">
                <a:latin typeface="Calibri"/>
                <a:cs typeface="Calibri"/>
              </a:rPr>
              <a:t>a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in</a:t>
            </a:r>
            <a:r>
              <a:rPr sz="2000" b="1" spc="-15" dirty="0">
                <a:latin typeface="Calibri"/>
                <a:cs typeface="Calibri"/>
              </a:rPr>
              <a:t> list1: 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if </a:t>
            </a:r>
            <a:r>
              <a:rPr sz="2000" b="1" spc="-5" dirty="0">
                <a:latin typeface="Calibri"/>
                <a:cs typeface="Calibri"/>
              </a:rPr>
              <a:t>a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&gt;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max: 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max </a:t>
            </a:r>
            <a:r>
              <a:rPr sz="2000" b="1" spc="-5" dirty="0">
                <a:latin typeface="Calibri"/>
                <a:cs typeface="Calibri"/>
              </a:rPr>
              <a:t>=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spc="-15" dirty="0">
                <a:latin typeface="Calibri"/>
                <a:cs typeface="Calibri"/>
              </a:rPr>
              <a:t>print(“Largest </a:t>
            </a:r>
            <a:r>
              <a:rPr sz="2000" b="1" spc="-10" dirty="0">
                <a:latin typeface="Calibri"/>
                <a:cs typeface="Calibri"/>
              </a:rPr>
              <a:t>element </a:t>
            </a:r>
            <a:r>
              <a:rPr sz="2000" b="1" spc="-45" dirty="0">
                <a:latin typeface="Calibri"/>
                <a:cs typeface="Calibri"/>
              </a:rPr>
              <a:t>is:”,</a:t>
            </a:r>
            <a:r>
              <a:rPr sz="2000" b="1" spc="7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max)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44896" y="2999232"/>
            <a:ext cx="2999740" cy="2310765"/>
          </a:xfrm>
          <a:prstGeom prst="rect">
            <a:avLst/>
          </a:prstGeom>
          <a:ln w="18288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800" b="1" spc="-15" dirty="0">
                <a:latin typeface="Calibri"/>
                <a:cs typeface="Calibri"/>
              </a:rPr>
              <a:t>OUTPUT:</a:t>
            </a:r>
            <a:endParaRPr sz="1800">
              <a:latin typeface="Calibri"/>
              <a:cs typeface="Calibri"/>
            </a:endParaRPr>
          </a:p>
          <a:p>
            <a:pPr marL="92075" marR="287655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spc="-10" dirty="0">
                <a:latin typeface="Calibri"/>
                <a:cs typeface="Calibri"/>
              </a:rPr>
              <a:t>number </a:t>
            </a:r>
            <a:r>
              <a:rPr sz="1800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elements:5  </a:t>
            </a:r>
            <a:r>
              <a:rPr sz="1800" spc="-15" dirty="0">
                <a:latin typeface="Calibri"/>
                <a:cs typeface="Calibri"/>
              </a:rPr>
              <a:t>Enter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element:2</a:t>
            </a:r>
            <a:endParaRPr sz="1800">
              <a:latin typeface="Calibri"/>
              <a:cs typeface="Calibri"/>
            </a:endParaRPr>
          </a:p>
          <a:p>
            <a:pPr marL="92075" marR="956944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spc="-10" dirty="0">
                <a:latin typeface="Calibri"/>
                <a:cs typeface="Calibri"/>
              </a:rPr>
              <a:t>element:5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spc="-10" dirty="0">
                <a:latin typeface="Calibri"/>
                <a:cs typeface="Calibri"/>
              </a:rPr>
              <a:t>element:3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spc="-10" dirty="0">
                <a:latin typeface="Calibri"/>
                <a:cs typeface="Calibri"/>
              </a:rPr>
              <a:t>element:7  </a:t>
            </a:r>
            <a:r>
              <a:rPr sz="1800" spc="-15" dirty="0">
                <a:latin typeface="Calibri"/>
                <a:cs typeface="Calibri"/>
              </a:rPr>
              <a:t>Enter </a:t>
            </a:r>
            <a:r>
              <a:rPr sz="1800" spc="-10" dirty="0">
                <a:latin typeface="Calibri"/>
                <a:cs typeface="Calibri"/>
              </a:rPr>
              <a:t>element:6  </a:t>
            </a:r>
            <a:r>
              <a:rPr sz="1800" b="1" spc="-10" dirty="0">
                <a:latin typeface="Calibri"/>
                <a:cs typeface="Calibri"/>
              </a:rPr>
              <a:t>Largest element </a:t>
            </a:r>
            <a:r>
              <a:rPr sz="1800" b="1" spc="-5" dirty="0">
                <a:latin typeface="Calibri"/>
                <a:cs typeface="Calibri"/>
              </a:rPr>
              <a:t>is: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7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6615" y="4358640"/>
            <a:ext cx="5001895" cy="2307590"/>
          </a:xfrm>
          <a:custGeom>
            <a:avLst/>
            <a:gdLst/>
            <a:ahLst/>
            <a:cxnLst/>
            <a:rect l="l" t="t" r="r" b="b"/>
            <a:pathLst>
              <a:path w="5001895" h="2307590">
                <a:moveTo>
                  <a:pt x="0" y="2307336"/>
                </a:moveTo>
                <a:lnTo>
                  <a:pt x="5001768" y="2307336"/>
                </a:lnTo>
                <a:lnTo>
                  <a:pt x="5001768" y="0"/>
                </a:lnTo>
                <a:lnTo>
                  <a:pt x="0" y="0"/>
                </a:lnTo>
                <a:lnTo>
                  <a:pt x="0" y="2307336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5965" y="4377690"/>
            <a:ext cx="4046854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#Using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sort()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a=[]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800" b="1" spc="-15" dirty="0">
                <a:latin typeface="Calibri"/>
                <a:cs typeface="Calibri"/>
              </a:rPr>
              <a:t>n=int(input("Enter </a:t>
            </a:r>
            <a:r>
              <a:rPr sz="1800" b="1" spc="-10" dirty="0">
                <a:latin typeface="Calibri"/>
                <a:cs typeface="Calibri"/>
              </a:rPr>
              <a:t>number </a:t>
            </a:r>
            <a:r>
              <a:rPr sz="1800" b="1" spc="-5" dirty="0">
                <a:latin typeface="Calibri"/>
                <a:cs typeface="Calibri"/>
              </a:rPr>
              <a:t>of elements:"))  </a:t>
            </a:r>
            <a:r>
              <a:rPr sz="1800" b="1" spc="-10" dirty="0">
                <a:latin typeface="Calibri"/>
                <a:cs typeface="Calibri"/>
              </a:rPr>
              <a:t>for </a:t>
            </a:r>
            <a:r>
              <a:rPr sz="1800" b="1" dirty="0">
                <a:latin typeface="Calibri"/>
                <a:cs typeface="Calibri"/>
              </a:rPr>
              <a:t>i </a:t>
            </a:r>
            <a:r>
              <a:rPr sz="1800" b="1" spc="-10" dirty="0">
                <a:latin typeface="Calibri"/>
                <a:cs typeface="Calibri"/>
              </a:rPr>
              <a:t>in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range(1,n+1):</a:t>
            </a:r>
            <a:endParaRPr sz="1800">
              <a:latin typeface="Calibri"/>
              <a:cs typeface="Calibri"/>
            </a:endParaRPr>
          </a:p>
          <a:p>
            <a:pPr marL="12700" marR="228600" indent="914400">
              <a:lnSpc>
                <a:spcPct val="100000"/>
              </a:lnSpc>
              <a:spcBef>
                <a:spcPts val="5"/>
              </a:spcBef>
            </a:pPr>
            <a:r>
              <a:rPr sz="1800" b="1" spc="-15" dirty="0">
                <a:latin typeface="Calibri"/>
                <a:cs typeface="Calibri"/>
              </a:rPr>
              <a:t>b=int(input("Enter </a:t>
            </a:r>
            <a:r>
              <a:rPr sz="1800" b="1" spc="-10" dirty="0">
                <a:latin typeface="Calibri"/>
                <a:cs typeface="Calibri"/>
              </a:rPr>
              <a:t>element:"))  </a:t>
            </a:r>
            <a:r>
              <a:rPr sz="1800" b="1" spc="-5" dirty="0">
                <a:latin typeface="Calibri"/>
                <a:cs typeface="Calibri"/>
              </a:rPr>
              <a:t>a.append(b)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a.sort()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print("Largest element </a:t>
            </a:r>
            <a:r>
              <a:rPr sz="1800" b="1" spc="-5" dirty="0">
                <a:latin typeface="Calibri"/>
                <a:cs typeface="Calibri"/>
              </a:rPr>
              <a:t>is: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",a[n-1])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8431" y="246926"/>
            <a:ext cx="8325484" cy="678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2648" y="82346"/>
            <a:ext cx="8026654" cy="11534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8723" y="275843"/>
            <a:ext cx="8229600" cy="582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8723" y="275843"/>
            <a:ext cx="8229600" cy="582295"/>
          </a:xfrm>
          <a:prstGeom prst="rect">
            <a:avLst/>
          </a:prstGeom>
          <a:ln w="9144">
            <a:solidFill>
              <a:srgbClr val="497DBA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4825">
              <a:lnSpc>
                <a:spcPts val="4430"/>
              </a:lnSpc>
            </a:pPr>
            <a:r>
              <a:rPr sz="4000" spc="-10" dirty="0"/>
              <a:t>working </a:t>
            </a:r>
            <a:r>
              <a:rPr sz="4000" spc="-5" dirty="0"/>
              <a:t>with multi dimensional</a:t>
            </a:r>
            <a:r>
              <a:rPr sz="4000" spc="-85" dirty="0"/>
              <a:t> </a:t>
            </a:r>
            <a:r>
              <a:rPr sz="4000" spc="-20" dirty="0"/>
              <a:t>list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457200" y="999744"/>
            <a:ext cx="8229600" cy="5572125"/>
          </a:xfrm>
          <a:custGeom>
            <a:avLst/>
            <a:gdLst/>
            <a:ahLst/>
            <a:cxnLst/>
            <a:rect l="l" t="t" r="r" b="b"/>
            <a:pathLst>
              <a:path w="8229600" h="5572125">
                <a:moveTo>
                  <a:pt x="0" y="5571744"/>
                </a:moveTo>
                <a:lnTo>
                  <a:pt x="8229600" y="5571744"/>
                </a:lnTo>
                <a:lnTo>
                  <a:pt x="8229600" y="0"/>
                </a:lnTo>
                <a:lnTo>
                  <a:pt x="0" y="0"/>
                </a:lnTo>
                <a:lnTo>
                  <a:pt x="0" y="5571744"/>
                </a:lnTo>
                <a:close/>
              </a:path>
            </a:pathLst>
          </a:custGeom>
          <a:ln w="1828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6244" y="954100"/>
            <a:ext cx="6432550" cy="53943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1858645">
              <a:lnSpc>
                <a:spcPct val="100000"/>
              </a:lnSpc>
              <a:spcBef>
                <a:spcPts val="110"/>
              </a:spcBef>
            </a:pPr>
            <a:r>
              <a:rPr sz="2200" b="1" spc="-5" dirty="0">
                <a:latin typeface="Calibri"/>
                <a:cs typeface="Calibri"/>
              </a:rPr>
              <a:t>List </a:t>
            </a:r>
            <a:r>
              <a:rPr sz="2200" b="1" spc="5" dirty="0">
                <a:latin typeface="Calibri"/>
                <a:cs typeface="Calibri"/>
              </a:rPr>
              <a:t>= </a:t>
            </a:r>
            <a:r>
              <a:rPr sz="2200" b="1" dirty="0">
                <a:latin typeface="Calibri"/>
                <a:cs typeface="Calibri"/>
              </a:rPr>
              <a:t>[“Hello", “Python", </a:t>
            </a:r>
            <a:r>
              <a:rPr sz="2200" b="1" spc="-15" dirty="0">
                <a:latin typeface="Calibri"/>
                <a:cs typeface="Calibri"/>
              </a:rPr>
              <a:t>“World"]  </a:t>
            </a:r>
            <a:r>
              <a:rPr sz="2200" dirty="0">
                <a:latin typeface="Calibri"/>
                <a:cs typeface="Calibri"/>
              </a:rPr>
              <a:t>print("Accessing element </a:t>
            </a:r>
            <a:r>
              <a:rPr sz="2200" spc="-5" dirty="0">
                <a:latin typeface="Calibri"/>
                <a:cs typeface="Calibri"/>
              </a:rPr>
              <a:t>from </a:t>
            </a:r>
            <a:r>
              <a:rPr sz="2200" dirty="0">
                <a:latin typeface="Calibri"/>
                <a:cs typeface="Calibri"/>
              </a:rPr>
              <a:t>the </a:t>
            </a:r>
            <a:r>
              <a:rPr sz="2200" spc="-5" dirty="0">
                <a:latin typeface="Calibri"/>
                <a:cs typeface="Calibri"/>
              </a:rPr>
              <a:t>list")  print(List[0])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alibri"/>
                <a:cs typeface="Calibri"/>
              </a:rPr>
              <a:t>print(List[2])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Calibri"/>
                <a:cs typeface="Calibri"/>
              </a:rPr>
              <a:t>List </a:t>
            </a:r>
            <a:r>
              <a:rPr sz="2200" b="1" spc="5" dirty="0">
                <a:latin typeface="Calibri"/>
                <a:cs typeface="Calibri"/>
              </a:rPr>
              <a:t>= </a:t>
            </a:r>
            <a:r>
              <a:rPr sz="2200" b="1" dirty="0">
                <a:latin typeface="Calibri"/>
                <a:cs typeface="Calibri"/>
              </a:rPr>
              <a:t>[[‘Hello', ‘Python'] ,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[‘World']]</a:t>
            </a:r>
            <a:endParaRPr sz="2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# accessing an element </a:t>
            </a:r>
            <a:r>
              <a:rPr sz="2200" spc="-5" dirty="0">
                <a:latin typeface="Calibri"/>
                <a:cs typeface="Calibri"/>
              </a:rPr>
              <a:t>from </a:t>
            </a:r>
            <a:r>
              <a:rPr sz="2200" dirty="0">
                <a:latin typeface="Calibri"/>
                <a:cs typeface="Calibri"/>
              </a:rPr>
              <a:t>a Multi-Dimensional </a:t>
            </a:r>
            <a:r>
              <a:rPr sz="2200" spc="-5" dirty="0">
                <a:latin typeface="Calibri"/>
                <a:cs typeface="Calibri"/>
              </a:rPr>
              <a:t>List  print("Accessing </a:t>
            </a:r>
            <a:r>
              <a:rPr sz="2200" dirty="0">
                <a:latin typeface="Calibri"/>
                <a:cs typeface="Calibri"/>
              </a:rPr>
              <a:t>element </a:t>
            </a:r>
            <a:r>
              <a:rPr sz="2200" spc="-5" dirty="0">
                <a:latin typeface="Calibri"/>
                <a:cs typeface="Calibri"/>
              </a:rPr>
              <a:t>from </a:t>
            </a:r>
            <a:r>
              <a:rPr sz="2200" spc="5" dirty="0">
                <a:latin typeface="Calibri"/>
                <a:cs typeface="Calibri"/>
              </a:rPr>
              <a:t>a </a:t>
            </a:r>
            <a:r>
              <a:rPr sz="2200" dirty="0">
                <a:latin typeface="Calibri"/>
                <a:cs typeface="Calibri"/>
              </a:rPr>
              <a:t>Multi-Dimensional</a:t>
            </a:r>
            <a:r>
              <a:rPr sz="2200" spc="-17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list")  print(List[0][1])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alibri"/>
                <a:cs typeface="Calibri"/>
              </a:rPr>
              <a:t>print(List[1][0])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b="1" spc="-5" dirty="0">
                <a:latin typeface="Calibri"/>
                <a:cs typeface="Calibri"/>
              </a:rPr>
              <a:t>Output: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Accessing element </a:t>
            </a:r>
            <a:r>
              <a:rPr sz="2200" spc="-5" dirty="0">
                <a:latin typeface="Calibri"/>
                <a:cs typeface="Calibri"/>
              </a:rPr>
              <a:t>from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list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Hello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Python</a:t>
            </a:r>
            <a:endParaRPr sz="220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sz="2200" dirty="0">
                <a:latin typeface="Calibri"/>
                <a:cs typeface="Calibri"/>
              </a:rPr>
              <a:t>Accessing element </a:t>
            </a:r>
            <a:r>
              <a:rPr sz="2200" spc="-5" dirty="0">
                <a:latin typeface="Calibri"/>
                <a:cs typeface="Calibri"/>
              </a:rPr>
              <a:t>from </a:t>
            </a:r>
            <a:r>
              <a:rPr sz="2200" dirty="0">
                <a:latin typeface="Calibri"/>
                <a:cs typeface="Calibri"/>
              </a:rPr>
              <a:t>a Multi-Dimensional</a:t>
            </a:r>
            <a:r>
              <a:rPr sz="2200" spc="-1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list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spc="10" dirty="0">
                <a:latin typeface="Calibri"/>
                <a:cs typeface="Calibri"/>
              </a:rPr>
              <a:t>Python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15" dirty="0">
                <a:latin typeface="Calibri"/>
                <a:cs typeface="Calibri"/>
              </a:rPr>
              <a:t>World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824</Words>
  <Application>Microsoft Office PowerPoint</Application>
  <PresentationFormat>On-screen Show (4:3)</PresentationFormat>
  <Paragraphs>149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SUMMARY OF PYTHON LIST</vt:lpstr>
      <vt:lpstr>List methods</vt:lpstr>
      <vt:lpstr>removing elements from a list</vt:lpstr>
      <vt:lpstr>Python Linear search on list</vt:lpstr>
      <vt:lpstr>List Creation</vt:lpstr>
      <vt:lpstr>Program for Linear Search</vt:lpstr>
      <vt:lpstr>find the largest number in a list</vt:lpstr>
      <vt:lpstr>working with multi dimensional list</vt:lpstr>
      <vt:lpstr>Program to add two matrices using nested loop</vt:lpstr>
      <vt:lpstr>program to remove duplicate elements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AECS</dc:creator>
  <cp:lastModifiedBy>AECS</cp:lastModifiedBy>
  <cp:revision>4</cp:revision>
  <dcterms:created xsi:type="dcterms:W3CDTF">2020-10-25T16:32:59Z</dcterms:created>
  <dcterms:modified xsi:type="dcterms:W3CDTF">2020-10-25T17:03:13Z</dcterms:modified>
</cp:coreProperties>
</file>