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60" r:id="rId3"/>
    <p:sldId id="263" r:id="rId4"/>
    <p:sldId id="271" r:id="rId5"/>
    <p:sldId id="264" r:id="rId6"/>
    <p:sldId id="265" r:id="rId7"/>
    <p:sldId id="266" r:id="rId8"/>
    <p:sldId id="267" r:id="rId9"/>
    <p:sldId id="268" r:id="rId10"/>
    <p:sldId id="269" r:id="rId11"/>
    <p:sldId id="270"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62" autoAdjust="0"/>
    <p:restoredTop sz="94660"/>
  </p:normalViewPr>
  <p:slideViewPr>
    <p:cSldViewPr>
      <p:cViewPr varScale="1">
        <p:scale>
          <a:sx n="68" d="100"/>
          <a:sy n="68" d="100"/>
        </p:scale>
        <p:origin x="-144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9F46328-F129-4121-A7A4-0A55E8BA5A13}" type="datetimeFigureOut">
              <a:rPr lang="en-US" smtClean="0"/>
              <a:pPr/>
              <a:t>10/12/2020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048930-A4D1-4293-B2B1-829626AE038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F46328-F129-4121-A7A4-0A55E8BA5A13}" type="datetimeFigureOut">
              <a:rPr lang="en-US" smtClean="0"/>
              <a:pPr/>
              <a:t>10/12/2020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048930-A4D1-4293-B2B1-829626AE038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F46328-F129-4121-A7A4-0A55E8BA5A13}" type="datetimeFigureOut">
              <a:rPr lang="en-US" smtClean="0"/>
              <a:pPr/>
              <a:t>10/12/2020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048930-A4D1-4293-B2B1-829626AE038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F46328-F129-4121-A7A4-0A55E8BA5A13}" type="datetimeFigureOut">
              <a:rPr lang="en-US" smtClean="0"/>
              <a:pPr/>
              <a:t>10/12/2020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048930-A4D1-4293-B2B1-829626AE038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9F46328-F129-4121-A7A4-0A55E8BA5A13}" type="datetimeFigureOut">
              <a:rPr lang="en-US" smtClean="0"/>
              <a:pPr/>
              <a:t>10/12/2020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048930-A4D1-4293-B2B1-829626AE038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9F46328-F129-4121-A7A4-0A55E8BA5A13}" type="datetimeFigureOut">
              <a:rPr lang="en-US" smtClean="0"/>
              <a:pPr/>
              <a:t>10/12/2020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048930-A4D1-4293-B2B1-829626AE038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9F46328-F129-4121-A7A4-0A55E8BA5A13}" type="datetimeFigureOut">
              <a:rPr lang="en-US" smtClean="0"/>
              <a:pPr/>
              <a:t>10/12/2020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6048930-A4D1-4293-B2B1-829626AE038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9F46328-F129-4121-A7A4-0A55E8BA5A13}" type="datetimeFigureOut">
              <a:rPr lang="en-US" smtClean="0"/>
              <a:pPr/>
              <a:t>10/12/2020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6048930-A4D1-4293-B2B1-829626AE038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F46328-F129-4121-A7A4-0A55E8BA5A13}" type="datetimeFigureOut">
              <a:rPr lang="en-US" smtClean="0"/>
              <a:pPr/>
              <a:t>10/12/2020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6048930-A4D1-4293-B2B1-829626AE038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F46328-F129-4121-A7A4-0A55E8BA5A13}" type="datetimeFigureOut">
              <a:rPr lang="en-US" smtClean="0"/>
              <a:pPr/>
              <a:t>10/12/2020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048930-A4D1-4293-B2B1-829626AE038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F46328-F129-4121-A7A4-0A55E8BA5A13}" type="datetimeFigureOut">
              <a:rPr lang="en-US" smtClean="0"/>
              <a:pPr/>
              <a:t>10/12/2020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048930-A4D1-4293-B2B1-829626AE038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F46328-F129-4121-A7A4-0A55E8BA5A13}" type="datetimeFigureOut">
              <a:rPr lang="en-US" smtClean="0"/>
              <a:pPr/>
              <a:t>10/12/2020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048930-A4D1-4293-B2B1-829626AE038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b="1" dirty="0" smtClean="0"/>
              <a:t>Class			: XI</a:t>
            </a:r>
          </a:p>
          <a:p>
            <a:pPr>
              <a:buNone/>
            </a:pPr>
            <a:r>
              <a:rPr lang="en-US" b="1" dirty="0" smtClean="0"/>
              <a:t>Subject		: Computer Science</a:t>
            </a:r>
          </a:p>
          <a:p>
            <a:pPr>
              <a:buNone/>
            </a:pPr>
            <a:r>
              <a:rPr lang="en-US" b="1" dirty="0" smtClean="0"/>
              <a:t>Module No	: M08</a:t>
            </a:r>
            <a:endParaRPr lang="en-US" sz="1800" b="1" dirty="0" smtClean="0"/>
          </a:p>
          <a:p>
            <a:pPr>
              <a:buNone/>
            </a:pPr>
            <a:r>
              <a:rPr lang="en-US" b="1" dirty="0" smtClean="0"/>
              <a:t>Module Name 	: Python Variables  </a:t>
            </a:r>
            <a:endParaRPr lang="en-US" sz="1100" b="1" dirty="0" smtClean="0"/>
          </a:p>
          <a:p>
            <a:pPr>
              <a:buNone/>
            </a:pPr>
            <a:endParaRPr lang="en-US" sz="1800" dirty="0" smtClean="0"/>
          </a:p>
          <a:p>
            <a:pPr>
              <a:buNone/>
            </a:pPr>
            <a:r>
              <a:rPr lang="en-US" sz="1800" dirty="0" smtClean="0"/>
              <a:t>Prepared by : </a:t>
            </a:r>
          </a:p>
          <a:p>
            <a:pPr>
              <a:buNone/>
            </a:pPr>
            <a:r>
              <a:rPr lang="en-US" sz="1800" dirty="0" err="1" smtClean="0"/>
              <a:t>G.Tamil</a:t>
            </a:r>
            <a:r>
              <a:rPr lang="en-US" sz="1800" dirty="0" smtClean="0"/>
              <a:t> </a:t>
            </a:r>
            <a:r>
              <a:rPr lang="en-US" sz="1800" dirty="0" err="1" smtClean="0"/>
              <a:t>Vendan,PGT</a:t>
            </a:r>
            <a:r>
              <a:rPr lang="en-US" sz="1800" dirty="0" smtClean="0"/>
              <a:t>(SS),</a:t>
            </a:r>
            <a:r>
              <a:rPr lang="en-US" sz="1800" dirty="0" err="1" smtClean="0"/>
              <a:t>AECS,Jaduguda</a:t>
            </a:r>
            <a:endParaRPr lang="en-US" dirty="0"/>
          </a:p>
        </p:txBody>
      </p:sp>
      <p:sp>
        <p:nvSpPr>
          <p:cNvPr id="4" name="Title 3"/>
          <p:cNvSpPr>
            <a:spLocks noGrp="1"/>
          </p:cNvSpPr>
          <p:nvPr>
            <p:ph type="title"/>
          </p:nvPr>
        </p:nvSpPr>
        <p:spPr/>
        <p:txBody>
          <a:bodyPr/>
          <a:lstStyle/>
          <a:p>
            <a:r>
              <a:rPr lang="en-US" dirty="0" smtClean="0"/>
              <a:t>AEES </a:t>
            </a:r>
            <a:r>
              <a:rPr lang="en-US" smtClean="0"/>
              <a:t>Distance Learning </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9144000" cy="6555641"/>
          </a:xfrm>
          <a:prstGeom prst="rect">
            <a:avLst/>
          </a:prstGeom>
        </p:spPr>
        <p:txBody>
          <a:bodyPr wrap="square">
            <a:spAutoFit/>
          </a:bodyPr>
          <a:lstStyle/>
          <a:p>
            <a:r>
              <a:rPr lang="en-US" sz="2800" dirty="0" smtClean="0"/>
              <a:t>(a) A left value or l-value is an assignable object. It is any expression that may occur on the left side of an assignment. Variables are obvious l-values, but so are items in lists. </a:t>
            </a:r>
          </a:p>
          <a:p>
            <a:r>
              <a:rPr lang="en-US" sz="2800" dirty="0" smtClean="0"/>
              <a:t>(b) A right value or r-value is any expression that has a value that may appear on the right of an assignment. In python, everything is an r-value. </a:t>
            </a:r>
          </a:p>
          <a:p>
            <a:r>
              <a:rPr lang="en-US" sz="2800" dirty="0" smtClean="0"/>
              <a:t>(c) Traditionally, the underscore ( _) is used as a place-holder for an l-value when we don't care about the result of the assignment. </a:t>
            </a:r>
          </a:p>
          <a:p>
            <a:r>
              <a:rPr lang="en-US" sz="2800" dirty="0" smtClean="0"/>
              <a:t>(d) In assignment, a </a:t>
            </a:r>
            <a:r>
              <a:rPr lang="en-US" sz="2800" dirty="0" err="1" smtClean="0"/>
              <a:t>tuple</a:t>
            </a:r>
            <a:r>
              <a:rPr lang="en-US" sz="2800" dirty="0" smtClean="0"/>
              <a:t> of l-values is, itself an l-value: </a:t>
            </a:r>
            <a:endParaRPr lang="en-US" sz="2800" dirty="0" smtClean="0"/>
          </a:p>
          <a:p>
            <a:r>
              <a:rPr lang="en-US" sz="2800" dirty="0" smtClean="0"/>
              <a:t>&gt;&gt;&gt; </a:t>
            </a:r>
            <a:r>
              <a:rPr lang="en-US" sz="2800" dirty="0" smtClean="0"/>
              <a:t>(</a:t>
            </a:r>
            <a:r>
              <a:rPr lang="en-US" sz="2800" dirty="0" err="1" smtClean="0"/>
              <a:t>a,b,c</a:t>
            </a:r>
            <a:r>
              <a:rPr lang="en-US" sz="2800" dirty="0" smtClean="0"/>
              <a:t>) = (1,2,3) &gt;&gt;&gt; </a:t>
            </a:r>
            <a:r>
              <a:rPr lang="en-US" sz="2800" dirty="0" err="1" smtClean="0"/>
              <a:t>a,b,c</a:t>
            </a:r>
            <a:r>
              <a:rPr lang="en-US" sz="2800" dirty="0" smtClean="0"/>
              <a:t> = 1,2,3 &gt;&gt;&gt; (</a:t>
            </a:r>
            <a:r>
              <a:rPr lang="en-US" sz="2800" dirty="0" err="1" smtClean="0"/>
              <a:t>a,b</a:t>
            </a:r>
            <a:r>
              <a:rPr lang="en-US" sz="2800" dirty="0" smtClean="0"/>
              <a:t>),_,c = (1,2,),9,3 Each of these </a:t>
            </a:r>
            <a:r>
              <a:rPr lang="en-US" sz="2800" dirty="0" smtClean="0"/>
              <a:t>effectively </a:t>
            </a:r>
            <a:r>
              <a:rPr lang="en-US" sz="2800" dirty="0" smtClean="0"/>
              <a:t>assigns a=1, b=2, and c=3. </a:t>
            </a:r>
          </a:p>
          <a:p>
            <a:r>
              <a:rPr lang="en-US" sz="2800" dirty="0" smtClean="0"/>
              <a:t>(e) These complex assignments happen in parallel, so we can exchange values with: &gt;&gt;&gt; </a:t>
            </a:r>
            <a:r>
              <a:rPr lang="en-US" sz="2800" dirty="0" err="1" smtClean="0"/>
              <a:t>a,b</a:t>
            </a:r>
            <a:r>
              <a:rPr lang="en-US" sz="2800" dirty="0" smtClean="0"/>
              <a:t> = </a:t>
            </a:r>
            <a:r>
              <a:rPr lang="en-US" sz="2800" dirty="0" err="1" smtClean="0"/>
              <a:t>b,a</a:t>
            </a:r>
            <a:r>
              <a:rPr lang="en-US" sz="2800" dirty="0" smtClean="0"/>
              <a:t> Really: it's </a:t>
            </a:r>
            <a:r>
              <a:rPr lang="en-US" sz="2800" dirty="0" err="1" smtClean="0"/>
              <a:t>tuple</a:t>
            </a:r>
            <a:r>
              <a:rPr lang="en-US" sz="2800" dirty="0" smtClean="0"/>
              <a:t> assignment!</a:t>
            </a:r>
            <a:endParaRPr lang="en-US" sz="2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Thank You…</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4848" y="274638"/>
            <a:ext cx="8229600" cy="778098"/>
          </a:xfrm>
        </p:spPr>
        <p:txBody>
          <a:bodyPr>
            <a:normAutofit/>
          </a:bodyPr>
          <a:lstStyle/>
          <a:p>
            <a:r>
              <a:rPr lang="en-US" b="1" dirty="0" smtClean="0"/>
              <a:t>Python Variables</a:t>
            </a:r>
            <a:endParaRPr lang="en-US" dirty="0"/>
          </a:p>
        </p:txBody>
      </p:sp>
      <p:sp>
        <p:nvSpPr>
          <p:cNvPr id="3" name="Rectangle 2"/>
          <p:cNvSpPr/>
          <p:nvPr/>
        </p:nvSpPr>
        <p:spPr>
          <a:xfrm>
            <a:off x="0" y="1028343"/>
            <a:ext cx="8964488" cy="3970318"/>
          </a:xfrm>
          <a:prstGeom prst="rect">
            <a:avLst/>
          </a:prstGeom>
        </p:spPr>
        <p:txBody>
          <a:bodyPr wrap="square">
            <a:spAutoFit/>
          </a:bodyPr>
          <a:lstStyle/>
          <a:p>
            <a:r>
              <a:rPr lang="en-US" sz="2800" dirty="0" smtClean="0"/>
              <a:t>Variables are nothing but reserved memory locations to store values. This means that when you create a variable you reserve some space in memory.</a:t>
            </a:r>
          </a:p>
          <a:p>
            <a:r>
              <a:rPr lang="en-US" sz="2800" dirty="0" smtClean="0"/>
              <a:t>Based on the data type of a variable, the interpreter allocates memory and decides what can be stored in the reserved memory. Therefore, by assigning different data types to variables, you can store integers, decimals or characters in these variable</a:t>
            </a:r>
          </a:p>
          <a:p>
            <a:pPr algn="just"/>
            <a:endParaRPr lang="en-US" sz="2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0"/>
            <a:ext cx="8229600" cy="778098"/>
          </a:xfrm>
        </p:spPr>
        <p:txBody>
          <a:bodyPr>
            <a:normAutofit/>
          </a:bodyPr>
          <a:lstStyle/>
          <a:p>
            <a:r>
              <a:rPr lang="en-US" b="1" dirty="0" smtClean="0"/>
              <a:t>Assigning Values to Variables</a:t>
            </a:r>
          </a:p>
        </p:txBody>
      </p:sp>
      <p:sp>
        <p:nvSpPr>
          <p:cNvPr id="3" name="Rectangle 2"/>
          <p:cNvSpPr/>
          <p:nvPr/>
        </p:nvSpPr>
        <p:spPr>
          <a:xfrm>
            <a:off x="0" y="620688"/>
            <a:ext cx="9144000" cy="2308324"/>
          </a:xfrm>
          <a:prstGeom prst="rect">
            <a:avLst/>
          </a:prstGeom>
        </p:spPr>
        <p:txBody>
          <a:bodyPr wrap="square">
            <a:spAutoFit/>
          </a:bodyPr>
          <a:lstStyle/>
          <a:p>
            <a:r>
              <a:rPr lang="en-US" sz="2400" dirty="0" smtClean="0"/>
              <a:t>Python variables do not need explicit declaration to reserve memory space. The declaration happens automatically when you assign a value to a variable. The equal sign (=) is used to assign values to variables.</a:t>
            </a:r>
          </a:p>
          <a:p>
            <a:r>
              <a:rPr lang="en-US" sz="2400" dirty="0" smtClean="0"/>
              <a:t>The operand to the left of the = operator is the name of the variable and the operand to the right of the = operator is the value stored in the variable. Example:</a:t>
            </a:r>
            <a:endParaRPr lang="en-US" sz="2400" dirty="0"/>
          </a:p>
        </p:txBody>
      </p:sp>
      <p:pic>
        <p:nvPicPr>
          <p:cNvPr id="1026" name="Picture 2"/>
          <p:cNvPicPr>
            <a:picLocks noChangeAspect="1" noChangeArrowheads="1"/>
          </p:cNvPicPr>
          <p:nvPr/>
        </p:nvPicPr>
        <p:blipFill>
          <a:blip r:embed="rId2" cstate="print"/>
          <a:srcRect/>
          <a:stretch>
            <a:fillRect/>
          </a:stretch>
        </p:blipFill>
        <p:spPr bwMode="auto">
          <a:xfrm>
            <a:off x="683568" y="2780928"/>
            <a:ext cx="7272808" cy="408895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0"/>
            <a:ext cx="8229600" cy="1071546"/>
          </a:xfrm>
        </p:spPr>
        <p:txBody>
          <a:bodyPr/>
          <a:lstStyle/>
          <a:p>
            <a:pPr lvl="0" fontAlgn="base">
              <a:spcAft>
                <a:spcPct val="0"/>
              </a:spcAft>
            </a:pPr>
            <a:r>
              <a:rPr lang="en-US" b="1" dirty="0" smtClean="0">
                <a:solidFill>
                  <a:srgbClr val="181717"/>
                </a:solidFill>
                <a:latin typeface="Segoe UI" pitchFamily="34" charset="0"/>
                <a:cs typeface="Segoe UI" pitchFamily="34" charset="0"/>
              </a:rPr>
              <a:t>Variable Naming Rules </a:t>
            </a:r>
          </a:p>
        </p:txBody>
      </p:sp>
      <p:sp>
        <p:nvSpPr>
          <p:cNvPr id="23553" name="Rectangle 1"/>
          <p:cNvSpPr>
            <a:spLocks noChangeArrowheads="1"/>
          </p:cNvSpPr>
          <p:nvPr/>
        </p:nvSpPr>
        <p:spPr bwMode="auto">
          <a:xfrm>
            <a:off x="0" y="928670"/>
            <a:ext cx="9144000" cy="5032147"/>
          </a:xfrm>
          <a:prstGeom prst="rect">
            <a:avLst/>
          </a:prstGeom>
          <a:solidFill>
            <a:srgbClr val="F2F2F2"/>
          </a:solidFill>
          <a:ln w="9525">
            <a:noFill/>
            <a:miter lim="800000"/>
            <a:headEnd/>
            <a:tailEnd/>
          </a:ln>
          <a:effectLst/>
        </p:spPr>
        <p:txBody>
          <a:bodyPr vert="horz" wrap="square" lIns="91440" tIns="0" rIns="91440" bIns="45720" numCol="1" anchor="ctr" anchorCtr="0" compatLnSpc="1">
            <a:prstTxWarp prst="textNoShape">
              <a:avLst/>
            </a:prstTxWarp>
            <a:spAutoFit/>
          </a:bodyPr>
          <a:lstStyle/>
          <a:p>
            <a:pPr>
              <a:buFont typeface="Arial" pitchFamily="34" charset="0"/>
              <a:buChar char="•"/>
            </a:pPr>
            <a:r>
              <a:rPr lang="en-US" sz="3600" dirty="0" smtClean="0"/>
              <a:t>Must begin with a letter (a - z, A - B) or underscore (_)</a:t>
            </a:r>
          </a:p>
          <a:p>
            <a:pPr>
              <a:buFont typeface="Arial" pitchFamily="34" charset="0"/>
              <a:buChar char="•"/>
            </a:pPr>
            <a:r>
              <a:rPr lang="en-US" sz="3600" dirty="0" smtClean="0"/>
              <a:t>Other characters can be letters, numbers or _</a:t>
            </a:r>
          </a:p>
          <a:p>
            <a:pPr>
              <a:buFont typeface="Arial" pitchFamily="34" charset="0"/>
              <a:buChar char="•"/>
            </a:pPr>
            <a:r>
              <a:rPr lang="en-US" sz="3600" dirty="0" smtClean="0"/>
              <a:t>Case Sensitive</a:t>
            </a:r>
          </a:p>
          <a:p>
            <a:pPr>
              <a:buFont typeface="Arial" pitchFamily="34" charset="0"/>
              <a:buChar char="•"/>
            </a:pPr>
            <a:r>
              <a:rPr lang="en-US" sz="3600" dirty="0" smtClean="0"/>
              <a:t>Can be any (reasonable) length</a:t>
            </a:r>
          </a:p>
          <a:p>
            <a:pPr>
              <a:buFont typeface="Arial" pitchFamily="34" charset="0"/>
              <a:buChar char="•"/>
            </a:pPr>
            <a:r>
              <a:rPr lang="en-US" sz="3600" dirty="0" smtClean="0"/>
              <a:t>There are some reserved words which you cannot use as a variable name because Python uses them for other things.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0"/>
            <a:ext cx="8229600" cy="778098"/>
          </a:xfrm>
        </p:spPr>
        <p:txBody>
          <a:bodyPr>
            <a:normAutofit/>
          </a:bodyPr>
          <a:lstStyle/>
          <a:p>
            <a:r>
              <a:rPr lang="en-US" dirty="0" smtClean="0"/>
              <a:t>Multiple Assignment</a:t>
            </a:r>
          </a:p>
        </p:txBody>
      </p:sp>
      <p:sp>
        <p:nvSpPr>
          <p:cNvPr id="3" name="Rectangle 2"/>
          <p:cNvSpPr/>
          <p:nvPr/>
        </p:nvSpPr>
        <p:spPr>
          <a:xfrm>
            <a:off x="0" y="908720"/>
            <a:ext cx="9144000" cy="1200329"/>
          </a:xfrm>
          <a:prstGeom prst="rect">
            <a:avLst/>
          </a:prstGeom>
        </p:spPr>
        <p:txBody>
          <a:bodyPr wrap="square">
            <a:spAutoFit/>
          </a:bodyPr>
          <a:lstStyle/>
          <a:p>
            <a:pPr>
              <a:buFont typeface="Arial" pitchFamily="34" charset="0"/>
              <a:buChar char="•"/>
            </a:pPr>
            <a:r>
              <a:rPr lang="en-US" sz="2400" dirty="0" smtClean="0"/>
              <a:t>Python allows you to assign a single value to several variables simultaneously.</a:t>
            </a:r>
          </a:p>
          <a:p>
            <a:pPr>
              <a:buFont typeface="Arial" pitchFamily="34" charset="0"/>
              <a:buChar char="•"/>
            </a:pPr>
            <a:r>
              <a:rPr lang="en-US" sz="2400" dirty="0" smtClean="0"/>
              <a:t>You can also assign multiple objects to multiple variables</a:t>
            </a:r>
            <a:endParaRPr lang="en-US" sz="2400" dirty="0"/>
          </a:p>
        </p:txBody>
      </p:sp>
      <p:pic>
        <p:nvPicPr>
          <p:cNvPr id="1026" name="Picture 2"/>
          <p:cNvPicPr>
            <a:picLocks noChangeAspect="1" noChangeArrowheads="1"/>
          </p:cNvPicPr>
          <p:nvPr/>
        </p:nvPicPr>
        <p:blipFill>
          <a:blip r:embed="rId2" cstate="print"/>
          <a:srcRect/>
          <a:stretch>
            <a:fillRect/>
          </a:stretch>
        </p:blipFill>
        <p:spPr bwMode="auto">
          <a:xfrm>
            <a:off x="539552" y="2204864"/>
            <a:ext cx="7884368" cy="443279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0"/>
            <a:ext cx="8229600" cy="1143000"/>
          </a:xfrm>
        </p:spPr>
        <p:txBody>
          <a:bodyPr>
            <a:normAutofit/>
          </a:bodyPr>
          <a:lstStyle/>
          <a:p>
            <a:r>
              <a:rPr lang="en-US" sz="6000" b="1" dirty="0" smtClean="0"/>
              <a:t>Deleting a variable</a:t>
            </a:r>
            <a:endParaRPr lang="en-US" sz="6000" b="1" dirty="0"/>
          </a:p>
        </p:txBody>
      </p:sp>
      <p:sp>
        <p:nvSpPr>
          <p:cNvPr id="3" name="Rectangle 2"/>
          <p:cNvSpPr/>
          <p:nvPr/>
        </p:nvSpPr>
        <p:spPr>
          <a:xfrm>
            <a:off x="285720" y="1000108"/>
            <a:ext cx="8643998" cy="1815882"/>
          </a:xfrm>
          <a:prstGeom prst="rect">
            <a:avLst/>
          </a:prstGeom>
        </p:spPr>
        <p:txBody>
          <a:bodyPr wrap="square">
            <a:spAutoFit/>
          </a:bodyPr>
          <a:lstStyle/>
          <a:p>
            <a:r>
              <a:rPr lang="en-US" sz="2800" dirty="0" smtClean="0"/>
              <a:t>A variable in Python is deleted using the </a:t>
            </a:r>
            <a:r>
              <a:rPr lang="en-US" sz="2800" b="1" dirty="0" smtClean="0"/>
              <a:t>del()</a:t>
            </a:r>
            <a:r>
              <a:rPr lang="en-US" sz="2800" dirty="0" smtClean="0"/>
              <a:t> function. </a:t>
            </a:r>
          </a:p>
          <a:p>
            <a:r>
              <a:rPr lang="en-US" sz="2800" dirty="0" smtClean="0"/>
              <a:t>The del function deletes variables, lists, dictionaries and more. Similarly, it also deletes the single or multiple elements of a list or dictionary simultaneously.</a:t>
            </a:r>
          </a:p>
        </p:txBody>
      </p:sp>
      <p:pic>
        <p:nvPicPr>
          <p:cNvPr id="1026" name="Picture 2"/>
          <p:cNvPicPr>
            <a:picLocks noChangeAspect="1" noChangeArrowheads="1"/>
          </p:cNvPicPr>
          <p:nvPr/>
        </p:nvPicPr>
        <p:blipFill>
          <a:blip r:embed="rId2"/>
          <a:srcRect/>
          <a:stretch>
            <a:fillRect/>
          </a:stretch>
        </p:blipFill>
        <p:spPr bwMode="auto">
          <a:xfrm>
            <a:off x="785786" y="2755923"/>
            <a:ext cx="7296142" cy="4102077"/>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0"/>
            <a:ext cx="8229600" cy="928670"/>
          </a:xfrm>
        </p:spPr>
        <p:txBody>
          <a:bodyPr/>
          <a:lstStyle/>
          <a:p>
            <a:pPr fontAlgn="base"/>
            <a:r>
              <a:rPr lang="en-US" b="1" dirty="0" smtClean="0"/>
              <a:t>Assignment Operators in Python</a:t>
            </a:r>
            <a:endParaRPr lang="en-US" b="1" dirty="0"/>
          </a:p>
        </p:txBody>
      </p:sp>
      <p:graphicFrame>
        <p:nvGraphicFramePr>
          <p:cNvPr id="6" name="Table 5"/>
          <p:cNvGraphicFramePr>
            <a:graphicFrameLocks noGrp="1"/>
          </p:cNvGraphicFramePr>
          <p:nvPr/>
        </p:nvGraphicFramePr>
        <p:xfrm>
          <a:off x="0" y="928673"/>
          <a:ext cx="9144000" cy="5929328"/>
        </p:xfrm>
        <a:graphic>
          <a:graphicData uri="http://schemas.openxmlformats.org/drawingml/2006/table">
            <a:tbl>
              <a:tblPr/>
              <a:tblGrid>
                <a:gridCol w="1659832"/>
                <a:gridCol w="5198184"/>
                <a:gridCol w="2285984"/>
              </a:tblGrid>
              <a:tr h="388631">
                <a:tc>
                  <a:txBody>
                    <a:bodyPr/>
                    <a:lstStyle/>
                    <a:p>
                      <a:pPr algn="ctr" fontAlgn="t"/>
                      <a:r>
                        <a:rPr lang="en-US" sz="2000" b="1" dirty="0"/>
                        <a:t>Operator</a:t>
                      </a:r>
                    </a:p>
                  </a:txBody>
                  <a:tcPr marL="29708" marR="29708" marT="29708" marB="29708">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EEEEEE"/>
                    </a:solidFill>
                  </a:tcPr>
                </a:tc>
                <a:tc>
                  <a:txBody>
                    <a:bodyPr/>
                    <a:lstStyle/>
                    <a:p>
                      <a:pPr algn="ctr" fontAlgn="t"/>
                      <a:r>
                        <a:rPr lang="en-US" sz="2000" b="1" dirty="0"/>
                        <a:t>Description</a:t>
                      </a:r>
                    </a:p>
                  </a:txBody>
                  <a:tcPr marL="29708" marR="29708" marT="29708" marB="29708">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EEEEEE"/>
                    </a:solidFill>
                  </a:tcPr>
                </a:tc>
                <a:tc>
                  <a:txBody>
                    <a:bodyPr/>
                    <a:lstStyle/>
                    <a:p>
                      <a:pPr algn="ctr" fontAlgn="t"/>
                      <a:r>
                        <a:rPr lang="en-US" sz="2000" b="1" dirty="0"/>
                        <a:t>Example</a:t>
                      </a:r>
                    </a:p>
                  </a:txBody>
                  <a:tcPr marL="29708" marR="29708" marT="29708" marB="29708">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EEEEEE"/>
                    </a:solidFill>
                  </a:tcPr>
                </a:tc>
              </a:tr>
              <a:tr h="691258">
                <a:tc>
                  <a:txBody>
                    <a:bodyPr/>
                    <a:lstStyle/>
                    <a:p>
                      <a:pPr fontAlgn="t"/>
                      <a:r>
                        <a:rPr lang="en-US" sz="2000"/>
                        <a:t>=</a:t>
                      </a:r>
                    </a:p>
                  </a:txBody>
                  <a:tcPr marL="29708" marR="29708" marT="29708" marB="29708">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t"/>
                      <a:r>
                        <a:rPr lang="en-US" sz="2000" dirty="0"/>
                        <a:t>Assigns values from right side operands to left side operand</a:t>
                      </a:r>
                    </a:p>
                  </a:txBody>
                  <a:tcPr marL="29708" marR="29708" marT="29708" marB="29708">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ctr"/>
                      <a:r>
                        <a:rPr lang="en-US" sz="2000" dirty="0"/>
                        <a:t>c = a + b assigns value of a + b into c</a:t>
                      </a:r>
                    </a:p>
                  </a:txBody>
                  <a:tcPr marL="29708" marR="29708" marT="29708" marB="29708"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r>
              <a:tr h="692777">
                <a:tc>
                  <a:txBody>
                    <a:bodyPr/>
                    <a:lstStyle/>
                    <a:p>
                      <a:pPr fontAlgn="t"/>
                      <a:r>
                        <a:rPr lang="en-US" sz="2000"/>
                        <a:t>+= Add AND</a:t>
                      </a:r>
                    </a:p>
                  </a:txBody>
                  <a:tcPr marL="29708" marR="29708" marT="29708" marB="29708">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t"/>
                      <a:r>
                        <a:rPr lang="en-US" sz="2000" dirty="0"/>
                        <a:t>It adds right operand to the left operand and assign the result to left operand</a:t>
                      </a:r>
                    </a:p>
                  </a:txBody>
                  <a:tcPr marL="29708" marR="29708" marT="29708" marB="29708">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ctr"/>
                      <a:r>
                        <a:rPr lang="en-US" sz="2000" dirty="0"/>
                        <a:t>c += a is equivalent to c = c + a</a:t>
                      </a:r>
                    </a:p>
                  </a:txBody>
                  <a:tcPr marL="29708" marR="29708" marT="29708" marB="29708"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r>
              <a:tr h="692777">
                <a:tc>
                  <a:txBody>
                    <a:bodyPr/>
                    <a:lstStyle/>
                    <a:p>
                      <a:pPr fontAlgn="t"/>
                      <a:r>
                        <a:rPr lang="en-US" sz="2000"/>
                        <a:t>-= Subtract AND</a:t>
                      </a:r>
                    </a:p>
                  </a:txBody>
                  <a:tcPr marL="29708" marR="29708" marT="29708" marB="29708">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t"/>
                      <a:r>
                        <a:rPr lang="en-US" sz="2000" dirty="0"/>
                        <a:t>It subtracts right operand from the left operand and assign the result to left operand</a:t>
                      </a:r>
                    </a:p>
                  </a:txBody>
                  <a:tcPr marL="29708" marR="29708" marT="29708" marB="29708">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ctr"/>
                      <a:r>
                        <a:rPr lang="en-US" sz="2000" dirty="0"/>
                        <a:t>c -= a is equivalent to c = c - a</a:t>
                      </a:r>
                    </a:p>
                  </a:txBody>
                  <a:tcPr marL="29708" marR="29708" marT="29708" marB="29708"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r>
              <a:tr h="692777">
                <a:tc>
                  <a:txBody>
                    <a:bodyPr/>
                    <a:lstStyle/>
                    <a:p>
                      <a:pPr fontAlgn="t"/>
                      <a:r>
                        <a:rPr lang="en-US" sz="2000"/>
                        <a:t>*= Multiply AND</a:t>
                      </a:r>
                    </a:p>
                  </a:txBody>
                  <a:tcPr marL="29708" marR="29708" marT="29708" marB="29708">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t"/>
                      <a:r>
                        <a:rPr lang="en-US" sz="2000" dirty="0"/>
                        <a:t>It multiplies right operand with the left operand and assign the result to left operand</a:t>
                      </a:r>
                    </a:p>
                  </a:txBody>
                  <a:tcPr marL="29708" marR="29708" marT="29708" marB="29708">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ctr"/>
                      <a:r>
                        <a:rPr lang="en-US" sz="2000" dirty="0"/>
                        <a:t>c *= a is equivalent to c = c * a</a:t>
                      </a:r>
                    </a:p>
                  </a:txBody>
                  <a:tcPr marL="29708" marR="29708" marT="29708" marB="29708"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r>
              <a:tr h="692777">
                <a:tc>
                  <a:txBody>
                    <a:bodyPr/>
                    <a:lstStyle/>
                    <a:p>
                      <a:pPr fontAlgn="t"/>
                      <a:r>
                        <a:rPr lang="en-US" sz="2000"/>
                        <a:t>/= Divide AND</a:t>
                      </a:r>
                    </a:p>
                  </a:txBody>
                  <a:tcPr marL="29708" marR="29708" marT="29708" marB="29708">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t"/>
                      <a:r>
                        <a:rPr lang="en-US" sz="2000"/>
                        <a:t>It divides left operand with the right operand and assign the result to left operand</a:t>
                      </a:r>
                    </a:p>
                  </a:txBody>
                  <a:tcPr marL="29708" marR="29708" marT="29708" marB="29708">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ctr"/>
                      <a:r>
                        <a:rPr lang="en-US" sz="2000" dirty="0"/>
                        <a:t>c /= a is equivalent to c = c / a</a:t>
                      </a:r>
                    </a:p>
                  </a:txBody>
                  <a:tcPr marL="29708" marR="29708" marT="29708" marB="29708"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r>
              <a:tr h="692777">
                <a:tc>
                  <a:txBody>
                    <a:bodyPr/>
                    <a:lstStyle/>
                    <a:p>
                      <a:pPr fontAlgn="t"/>
                      <a:r>
                        <a:rPr lang="en-US" sz="2000"/>
                        <a:t>%= Modulus AND</a:t>
                      </a:r>
                    </a:p>
                  </a:txBody>
                  <a:tcPr marL="29708" marR="29708" marT="29708" marB="29708">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t"/>
                      <a:r>
                        <a:rPr lang="en-US" sz="2000"/>
                        <a:t>It takes modulus using two operands and assign the result to left operand</a:t>
                      </a:r>
                    </a:p>
                  </a:txBody>
                  <a:tcPr marL="29708" marR="29708" marT="29708" marB="29708">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ctr"/>
                      <a:r>
                        <a:rPr lang="en-US" sz="2000" dirty="0"/>
                        <a:t>c %= a is equivalent to c = c % a</a:t>
                      </a:r>
                    </a:p>
                  </a:txBody>
                  <a:tcPr marL="29708" marR="29708" marT="29708" marB="29708"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r>
              <a:tr h="692777">
                <a:tc>
                  <a:txBody>
                    <a:bodyPr/>
                    <a:lstStyle/>
                    <a:p>
                      <a:pPr fontAlgn="t"/>
                      <a:r>
                        <a:rPr lang="en-US" sz="2000"/>
                        <a:t>**= Exponent AND</a:t>
                      </a:r>
                    </a:p>
                  </a:txBody>
                  <a:tcPr marL="29708" marR="29708" marT="29708" marB="29708">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t"/>
                      <a:r>
                        <a:rPr lang="en-US" sz="2000"/>
                        <a:t>Performs exponential (power) calculation on operators and assign value to the left operand</a:t>
                      </a:r>
                    </a:p>
                  </a:txBody>
                  <a:tcPr marL="29708" marR="29708" marT="29708" marB="29708">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ctr"/>
                      <a:r>
                        <a:rPr lang="en-US" sz="2000" dirty="0"/>
                        <a:t>c **= a is equivalent to c = c ** a</a:t>
                      </a:r>
                    </a:p>
                  </a:txBody>
                  <a:tcPr marL="29708" marR="29708" marT="29708" marB="29708"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r>
              <a:tr h="692777">
                <a:tc>
                  <a:txBody>
                    <a:bodyPr/>
                    <a:lstStyle/>
                    <a:p>
                      <a:pPr fontAlgn="t"/>
                      <a:r>
                        <a:rPr lang="en-US" sz="2000"/>
                        <a:t>//= Floor Division</a:t>
                      </a:r>
                    </a:p>
                  </a:txBody>
                  <a:tcPr marL="29708" marR="29708" marT="29708" marB="29708">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t"/>
                      <a:r>
                        <a:rPr lang="en-US" sz="2000"/>
                        <a:t>It performs floor division on operators and assign value to the left operand</a:t>
                      </a:r>
                    </a:p>
                  </a:txBody>
                  <a:tcPr marL="29708" marR="29708" marT="29708" marB="29708">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ctr"/>
                      <a:r>
                        <a:rPr lang="en-US" sz="2000" dirty="0"/>
                        <a:t>c //= a is equivalent to c = c // a</a:t>
                      </a:r>
                    </a:p>
                  </a:txBody>
                  <a:tcPr marL="29708" marR="29708" marT="29708" marB="29708"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a:effectLst/>
        </p:spPr>
      </p:pic>
      <p:pic>
        <p:nvPicPr>
          <p:cNvPr id="19459" name="Picture 3"/>
          <p:cNvPicPr>
            <a:picLocks noChangeAspect="1" noChangeArrowheads="1"/>
          </p:cNvPicPr>
          <p:nvPr/>
        </p:nvPicPr>
        <p:blipFill>
          <a:blip r:embed="rId3"/>
          <a:srcRect/>
          <a:stretch>
            <a:fillRect/>
          </a:stretch>
        </p:blipFill>
        <p:spPr bwMode="auto">
          <a:xfrm>
            <a:off x="4275608" y="285728"/>
            <a:ext cx="4868392" cy="408622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0"/>
            <a:ext cx="8229600" cy="928670"/>
          </a:xfrm>
        </p:spPr>
        <p:txBody>
          <a:bodyPr/>
          <a:lstStyle/>
          <a:p>
            <a:r>
              <a:rPr lang="en-US" b="1" dirty="0" smtClean="0"/>
              <a:t>Concept of L-Value and R-Value</a:t>
            </a:r>
            <a:endParaRPr lang="en-US" b="1" dirty="0"/>
          </a:p>
        </p:txBody>
      </p:sp>
      <p:sp>
        <p:nvSpPr>
          <p:cNvPr id="3" name="Rectangle 2"/>
          <p:cNvSpPr/>
          <p:nvPr/>
        </p:nvSpPr>
        <p:spPr>
          <a:xfrm>
            <a:off x="0" y="785794"/>
            <a:ext cx="9144000" cy="1323439"/>
          </a:xfrm>
          <a:prstGeom prst="rect">
            <a:avLst/>
          </a:prstGeom>
        </p:spPr>
        <p:txBody>
          <a:bodyPr wrap="square">
            <a:spAutoFit/>
          </a:bodyPr>
          <a:lstStyle/>
          <a:p>
            <a:r>
              <a:rPr lang="en-US" sz="2000" dirty="0" smtClean="0"/>
              <a:t>An </a:t>
            </a:r>
            <a:r>
              <a:rPr lang="en-US" sz="2000" dirty="0" err="1" smtClean="0"/>
              <a:t>lvalue</a:t>
            </a:r>
            <a:r>
              <a:rPr lang="en-US" sz="2000" dirty="0" smtClean="0"/>
              <a:t> (locator value) represents an object that occupies some identifiable location in memory (i.e. has an address). </a:t>
            </a:r>
            <a:r>
              <a:rPr lang="en-US" sz="2000" dirty="0" err="1" smtClean="0"/>
              <a:t>rvalues</a:t>
            </a:r>
            <a:r>
              <a:rPr lang="en-US" sz="2000" dirty="0" smtClean="0"/>
              <a:t> are defined by exclusion. Every expression is either an </a:t>
            </a:r>
            <a:r>
              <a:rPr lang="en-US" sz="2000" dirty="0" err="1" smtClean="0"/>
              <a:t>lvalue</a:t>
            </a:r>
            <a:r>
              <a:rPr lang="en-US" sz="2000" dirty="0" smtClean="0"/>
              <a:t> or an </a:t>
            </a:r>
            <a:r>
              <a:rPr lang="en-US" sz="2000" dirty="0" err="1" smtClean="0"/>
              <a:t>rvalue</a:t>
            </a:r>
            <a:r>
              <a:rPr lang="en-US" sz="2000" dirty="0" smtClean="0"/>
              <a:t>, so, an </a:t>
            </a:r>
            <a:r>
              <a:rPr lang="en-US" sz="2000" dirty="0" err="1" smtClean="0"/>
              <a:t>rvalue</a:t>
            </a:r>
            <a:r>
              <a:rPr lang="en-US" sz="2000" dirty="0" smtClean="0"/>
              <a:t> is an expression that does not represent an object occupying some identifiable location in memory.</a:t>
            </a:r>
            <a:endParaRPr lang="en-US" sz="2000" dirty="0"/>
          </a:p>
        </p:txBody>
      </p:sp>
      <p:sp>
        <p:nvSpPr>
          <p:cNvPr id="5" name="Rectangle 4"/>
          <p:cNvSpPr/>
          <p:nvPr/>
        </p:nvSpPr>
        <p:spPr>
          <a:xfrm>
            <a:off x="214282" y="2357430"/>
            <a:ext cx="3571900" cy="4524315"/>
          </a:xfrm>
          <a:prstGeom prst="rect">
            <a:avLst/>
          </a:prstGeom>
        </p:spPr>
        <p:txBody>
          <a:bodyPr wrap="square">
            <a:spAutoFit/>
          </a:bodyPr>
          <a:lstStyle/>
          <a:p>
            <a:r>
              <a:rPr lang="en-US" sz="3600" dirty="0" err="1" smtClean="0"/>
              <a:t>a,b</a:t>
            </a:r>
            <a:r>
              <a:rPr lang="en-US" sz="3600" dirty="0" smtClean="0"/>
              <a:t>=1,2</a:t>
            </a:r>
          </a:p>
          <a:p>
            <a:r>
              <a:rPr lang="en-US" sz="3600" dirty="0" smtClean="0"/>
              <a:t>print(</a:t>
            </a:r>
            <a:r>
              <a:rPr lang="en-US" sz="3600" dirty="0" err="1" smtClean="0"/>
              <a:t>a,b</a:t>
            </a:r>
            <a:r>
              <a:rPr lang="en-US" sz="3600" dirty="0" smtClean="0"/>
              <a:t>)</a:t>
            </a:r>
          </a:p>
          <a:p>
            <a:r>
              <a:rPr lang="en-US" sz="3600" dirty="0" err="1" smtClean="0"/>
              <a:t>a,_,b</a:t>
            </a:r>
            <a:r>
              <a:rPr lang="en-US" sz="3600" dirty="0" smtClean="0"/>
              <a:t>=1,2,3</a:t>
            </a:r>
          </a:p>
          <a:p>
            <a:r>
              <a:rPr lang="en-US" sz="3600" dirty="0" smtClean="0"/>
              <a:t>print(</a:t>
            </a:r>
            <a:r>
              <a:rPr lang="en-US" sz="3600" dirty="0" err="1" smtClean="0"/>
              <a:t>a,b</a:t>
            </a:r>
            <a:r>
              <a:rPr lang="en-US" sz="3600" dirty="0" smtClean="0"/>
              <a:t>)</a:t>
            </a:r>
          </a:p>
          <a:p>
            <a:r>
              <a:rPr lang="en-US" sz="3600" dirty="0" err="1" smtClean="0"/>
              <a:t>a,b</a:t>
            </a:r>
            <a:r>
              <a:rPr lang="en-US" sz="3600" dirty="0" smtClean="0"/>
              <a:t>=10,20</a:t>
            </a:r>
          </a:p>
          <a:p>
            <a:r>
              <a:rPr lang="en-US" sz="3600" dirty="0" smtClean="0"/>
              <a:t>print(</a:t>
            </a:r>
            <a:r>
              <a:rPr lang="en-US" sz="3600" dirty="0" err="1" smtClean="0"/>
              <a:t>a,b</a:t>
            </a:r>
            <a:r>
              <a:rPr lang="en-US" sz="3600" dirty="0" smtClean="0"/>
              <a:t>)</a:t>
            </a:r>
          </a:p>
          <a:p>
            <a:r>
              <a:rPr lang="en-US" sz="3600" dirty="0" err="1" smtClean="0"/>
              <a:t>a,b</a:t>
            </a:r>
            <a:r>
              <a:rPr lang="en-US" sz="3600" dirty="0" smtClean="0"/>
              <a:t>=</a:t>
            </a:r>
            <a:r>
              <a:rPr lang="en-US" sz="3600" dirty="0" err="1" smtClean="0"/>
              <a:t>b,a</a:t>
            </a:r>
            <a:endParaRPr lang="en-US" sz="3600" dirty="0" smtClean="0"/>
          </a:p>
          <a:p>
            <a:r>
              <a:rPr lang="en-US" sz="3600" dirty="0" smtClean="0"/>
              <a:t>print(</a:t>
            </a:r>
            <a:r>
              <a:rPr lang="en-US" sz="3600" dirty="0" err="1" smtClean="0"/>
              <a:t>a,b</a:t>
            </a:r>
            <a:r>
              <a:rPr lang="en-US" sz="3600" dirty="0" smtClean="0"/>
              <a:t>)</a:t>
            </a:r>
            <a:endParaRPr lang="en-US" sz="3600" dirty="0"/>
          </a:p>
        </p:txBody>
      </p:sp>
      <p:sp>
        <p:nvSpPr>
          <p:cNvPr id="6" name="Rectangle 5"/>
          <p:cNvSpPr/>
          <p:nvPr/>
        </p:nvSpPr>
        <p:spPr>
          <a:xfrm>
            <a:off x="3714744" y="2500306"/>
            <a:ext cx="4572000" cy="3785652"/>
          </a:xfrm>
          <a:prstGeom prst="rect">
            <a:avLst/>
          </a:prstGeom>
        </p:spPr>
        <p:txBody>
          <a:bodyPr>
            <a:spAutoFit/>
          </a:bodyPr>
          <a:lstStyle/>
          <a:p>
            <a:r>
              <a:rPr lang="en-US" sz="2400" dirty="0" smtClean="0"/>
              <a:t>&gt;&gt;&gt; </a:t>
            </a:r>
          </a:p>
          <a:p>
            <a:r>
              <a:rPr lang="en-US" sz="2400" dirty="0" smtClean="0"/>
              <a:t>==== RESTART: C:/Users/HP/AppData/Local/Programs/Python/Python37-32/A.PY ====</a:t>
            </a:r>
          </a:p>
          <a:p>
            <a:r>
              <a:rPr lang="en-US" sz="2400" dirty="0" smtClean="0"/>
              <a:t>1 2</a:t>
            </a:r>
          </a:p>
          <a:p>
            <a:r>
              <a:rPr lang="en-US" sz="2400" dirty="0" smtClean="0"/>
              <a:t>1 3</a:t>
            </a:r>
          </a:p>
          <a:p>
            <a:r>
              <a:rPr lang="en-US" sz="2400" dirty="0" smtClean="0"/>
              <a:t>10 20</a:t>
            </a:r>
          </a:p>
          <a:p>
            <a:r>
              <a:rPr lang="en-US" sz="2400" dirty="0" smtClean="0"/>
              <a:t>20 10</a:t>
            </a:r>
          </a:p>
          <a:p>
            <a:r>
              <a:rPr lang="en-US" sz="2400" dirty="0" smtClean="0"/>
              <a:t>&gt;&gt;&gt; </a:t>
            </a:r>
            <a:endParaRPr lang="en-US" sz="24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315</TotalTime>
  <Words>698</Words>
  <Application>Microsoft Office PowerPoint</Application>
  <PresentationFormat>On-screen Show (4:3)</PresentationFormat>
  <Paragraphs>78</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AEES Distance Learning </vt:lpstr>
      <vt:lpstr>Python Variables</vt:lpstr>
      <vt:lpstr>Assigning Values to Variables</vt:lpstr>
      <vt:lpstr>Variable Naming Rules </vt:lpstr>
      <vt:lpstr>Multiple Assignment</vt:lpstr>
      <vt:lpstr>Deleting a variable</vt:lpstr>
      <vt:lpstr>Assignment Operators in Python</vt:lpstr>
      <vt:lpstr>Slide 8</vt:lpstr>
      <vt:lpstr>Concept of L-Value and R-Value</vt:lpstr>
      <vt:lpstr>Slide 10</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krishna</dc:creator>
  <cp:lastModifiedBy>HP</cp:lastModifiedBy>
  <cp:revision>36</cp:revision>
  <dcterms:created xsi:type="dcterms:W3CDTF">2020-10-10T04:10:00Z</dcterms:created>
  <dcterms:modified xsi:type="dcterms:W3CDTF">2020-10-12T00:40:17Z</dcterms:modified>
</cp:coreProperties>
</file>