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23-Apr-20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"/>
            <a:ext cx="12192000" cy="3657601"/>
          </a:xfrm>
        </p:spPr>
        <p:txBody>
          <a:bodyPr/>
          <a:lstStyle/>
          <a:p>
            <a:pPr algn="ctr"/>
            <a:r>
              <a:rPr lang="en-US" b="1" dirty="0" smtClean="0"/>
              <a:t>CLASS VII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MATHEMATICS.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91696"/>
            <a:ext cx="12192000" cy="246630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BY,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S.SAHADEVA RAO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TGT.SS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AECS-2 HYDERABAD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3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/>
                </a:solidFill>
              </a:rPr>
              <a:t>DIVISION OF INTEGERS </a:t>
            </a:r>
            <a:endParaRPr lang="en-US" b="1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When we divide a positive integers by a positive integers , then the quotient is Positive.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( +)   ÷   </a:t>
            </a:r>
            <a:r>
              <a:rPr lang="en-US" b="1" dirty="0">
                <a:solidFill>
                  <a:schemeClr val="tx1"/>
                </a:solidFill>
              </a:rPr>
              <a:t>(+) </a:t>
            </a:r>
            <a:r>
              <a:rPr lang="en-US" b="1" dirty="0" smtClean="0">
                <a:solidFill>
                  <a:schemeClr val="tx1"/>
                </a:solidFill>
              </a:rPr>
              <a:t>  =    </a:t>
            </a:r>
            <a:r>
              <a:rPr lang="en-US" b="1" dirty="0">
                <a:solidFill>
                  <a:schemeClr val="tx1"/>
                </a:solidFill>
              </a:rPr>
              <a:t>+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Ex</a:t>
            </a:r>
            <a:r>
              <a:rPr lang="en-US" b="1" dirty="0">
                <a:solidFill>
                  <a:schemeClr val="tx1"/>
                </a:solidFill>
              </a:rPr>
              <a:t>. For 125 and 25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125 </a:t>
            </a:r>
            <a:r>
              <a:rPr lang="en-US" b="1" dirty="0">
                <a:solidFill>
                  <a:schemeClr val="tx1"/>
                </a:solidFill>
              </a:rPr>
              <a:t>÷ 25 = + 5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2. When we divide a Positive integer by a negative integer (or) </a:t>
            </a:r>
            <a:r>
              <a:rPr lang="en-US" b="1" dirty="0" smtClean="0">
                <a:solidFill>
                  <a:schemeClr val="tx1"/>
                </a:solidFill>
              </a:rPr>
              <a:t>a negative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integer by a positive  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integer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    (+)  ÷  </a:t>
            </a:r>
            <a:r>
              <a:rPr lang="en-US" b="1" dirty="0">
                <a:solidFill>
                  <a:schemeClr val="tx1"/>
                </a:solidFill>
              </a:rPr>
              <a:t>( - </a:t>
            </a:r>
            <a:r>
              <a:rPr lang="en-US" b="1" dirty="0" smtClean="0">
                <a:solidFill>
                  <a:schemeClr val="tx1"/>
                </a:solidFill>
              </a:rPr>
              <a:t>)   </a:t>
            </a:r>
            <a:r>
              <a:rPr lang="en-US" b="1" dirty="0">
                <a:solidFill>
                  <a:schemeClr val="tx1"/>
                </a:solidFill>
              </a:rPr>
              <a:t>= </a:t>
            </a:r>
            <a:r>
              <a:rPr lang="en-US" b="1" dirty="0" smtClean="0">
                <a:solidFill>
                  <a:schemeClr val="tx1"/>
                </a:solidFill>
              </a:rPr>
              <a:t>   -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   ( </a:t>
            </a:r>
            <a:r>
              <a:rPr lang="en-US" b="1" dirty="0">
                <a:solidFill>
                  <a:schemeClr val="tx1"/>
                </a:solidFill>
              </a:rPr>
              <a:t>- ) </a:t>
            </a:r>
            <a:r>
              <a:rPr lang="en-US" b="1" dirty="0" smtClean="0">
                <a:solidFill>
                  <a:schemeClr val="tx1"/>
                </a:solidFill>
              </a:rPr>
              <a:t> ÷   (+)   =    </a:t>
            </a:r>
            <a:r>
              <a:rPr lang="en-US" b="1" dirty="0">
                <a:solidFill>
                  <a:schemeClr val="tx1"/>
                </a:solidFill>
              </a:rPr>
              <a:t>-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Ex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smtClean="0">
                <a:solidFill>
                  <a:schemeClr val="tx1"/>
                </a:solidFill>
              </a:rPr>
              <a:t>      35 ÷  </a:t>
            </a:r>
            <a:r>
              <a:rPr lang="en-US" b="1" dirty="0">
                <a:solidFill>
                  <a:schemeClr val="tx1"/>
                </a:solidFill>
              </a:rPr>
              <a:t>(-7) </a:t>
            </a:r>
            <a:r>
              <a:rPr lang="en-US" b="1" dirty="0" smtClean="0">
                <a:solidFill>
                  <a:schemeClr val="tx1"/>
                </a:solidFill>
              </a:rPr>
              <a:t> =  </a:t>
            </a:r>
            <a:r>
              <a:rPr lang="en-US" b="1" dirty="0">
                <a:solidFill>
                  <a:schemeClr val="tx1"/>
                </a:solidFill>
              </a:rPr>
              <a:t>-5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( </a:t>
            </a:r>
            <a:r>
              <a:rPr lang="en-US" b="1" dirty="0">
                <a:solidFill>
                  <a:schemeClr val="tx1"/>
                </a:solidFill>
              </a:rPr>
              <a:t>-85 ) </a:t>
            </a:r>
            <a:r>
              <a:rPr lang="en-US" b="1" dirty="0" smtClean="0">
                <a:solidFill>
                  <a:schemeClr val="tx1"/>
                </a:solidFill>
              </a:rPr>
              <a:t>÷  </a:t>
            </a:r>
            <a:r>
              <a:rPr lang="en-US" b="1" dirty="0">
                <a:solidFill>
                  <a:schemeClr val="tx1"/>
                </a:solidFill>
              </a:rPr>
              <a:t>(5) </a:t>
            </a:r>
            <a:r>
              <a:rPr lang="en-US" b="1" dirty="0" smtClean="0">
                <a:solidFill>
                  <a:schemeClr val="tx1"/>
                </a:solidFill>
              </a:rPr>
              <a:t>  =  </a:t>
            </a:r>
            <a:r>
              <a:rPr lang="en-US" b="1" dirty="0">
                <a:solidFill>
                  <a:schemeClr val="tx1"/>
                </a:solidFill>
              </a:rPr>
              <a:t>-17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3. When we divide a negative integer by a negative integer , then the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quotient </a:t>
            </a:r>
            <a:r>
              <a:rPr lang="en-US" b="1" dirty="0">
                <a:solidFill>
                  <a:schemeClr val="tx1"/>
                </a:solidFill>
              </a:rPr>
              <a:t>is positive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        ( </a:t>
            </a:r>
            <a:r>
              <a:rPr lang="en-US" b="1" dirty="0">
                <a:solidFill>
                  <a:schemeClr val="tx1"/>
                </a:solidFill>
              </a:rPr>
              <a:t>- ) ÷ ( - ) = +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Ex</a:t>
            </a:r>
            <a:r>
              <a:rPr lang="en-US" b="1" dirty="0">
                <a:solidFill>
                  <a:schemeClr val="tx1"/>
                </a:solidFill>
              </a:rPr>
              <a:t>. (-52) ÷ (-4) = +13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97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674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4. </a:t>
            </a:r>
            <a:r>
              <a:rPr lang="en-US" sz="2400" b="1" u="sng" dirty="0">
                <a:solidFill>
                  <a:schemeClr val="tx1"/>
                </a:solidFill>
              </a:rPr>
              <a:t>Division by 1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When we divide any integer by 1 we get the same integer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Ex</a:t>
            </a:r>
            <a:r>
              <a:rPr lang="en-US" sz="2400" b="1" dirty="0">
                <a:solidFill>
                  <a:schemeClr val="tx1"/>
                </a:solidFill>
              </a:rPr>
              <a:t>. 36 ÷ 1 = </a:t>
            </a:r>
            <a:r>
              <a:rPr lang="en-US" sz="2400" b="1" dirty="0" smtClean="0">
                <a:solidFill>
                  <a:schemeClr val="tx1"/>
                </a:solidFill>
              </a:rPr>
              <a:t> 36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  (-</a:t>
            </a:r>
            <a:r>
              <a:rPr lang="en-US" sz="2400" b="1" dirty="0">
                <a:solidFill>
                  <a:schemeClr val="tx1"/>
                </a:solidFill>
              </a:rPr>
              <a:t>36) ÷ 1 = -36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        0 ÷ </a:t>
            </a:r>
            <a:r>
              <a:rPr lang="en-US" sz="2400" b="1" dirty="0">
                <a:solidFill>
                  <a:schemeClr val="tx1"/>
                </a:solidFill>
              </a:rPr>
              <a:t>1 = 0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5. Division involve zero (0)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a</a:t>
            </a:r>
            <a:r>
              <a:rPr lang="en-US" sz="2400" b="1" dirty="0">
                <a:solidFill>
                  <a:schemeClr val="tx1"/>
                </a:solidFill>
              </a:rPr>
              <a:t>) When we divide zero (0) by any in number we get the zero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        0 </a:t>
            </a:r>
            <a:r>
              <a:rPr lang="en-US" sz="2400" b="1" dirty="0">
                <a:solidFill>
                  <a:schemeClr val="tx1"/>
                </a:solidFill>
              </a:rPr>
              <a:t>÷ </a:t>
            </a:r>
            <a:r>
              <a:rPr lang="en-US" sz="2400" b="1" dirty="0" smtClean="0">
                <a:solidFill>
                  <a:schemeClr val="tx1"/>
                </a:solidFill>
              </a:rPr>
              <a:t>  28   = </a:t>
            </a:r>
            <a:r>
              <a:rPr lang="en-US" sz="2400" b="1" dirty="0">
                <a:solidFill>
                  <a:schemeClr val="tx1"/>
                </a:solidFill>
              </a:rPr>
              <a:t>0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        0 </a:t>
            </a:r>
            <a:r>
              <a:rPr lang="en-US" sz="2400" b="1" dirty="0">
                <a:solidFill>
                  <a:schemeClr val="tx1"/>
                </a:solidFill>
              </a:rPr>
              <a:t>÷ (-28) = 0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b ) zero division is not defined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we </a:t>
            </a:r>
            <a:r>
              <a:rPr lang="en-US" sz="2400" b="1" dirty="0">
                <a:solidFill>
                  <a:schemeClr val="tx1"/>
                </a:solidFill>
              </a:rPr>
              <a:t>can not divide any number by zero. It is not defined.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  Ex</a:t>
            </a:r>
            <a:r>
              <a:rPr lang="en-US" sz="2400" b="1" dirty="0">
                <a:solidFill>
                  <a:schemeClr val="tx1"/>
                </a:solidFill>
              </a:rPr>
              <a:t>. 36 ÷ </a:t>
            </a:r>
            <a:r>
              <a:rPr lang="en-US" sz="2400" b="1" dirty="0" smtClean="0">
                <a:solidFill>
                  <a:schemeClr val="tx1"/>
                </a:solidFill>
              </a:rPr>
              <a:t>0  </a:t>
            </a:r>
            <a:r>
              <a:rPr lang="en-US" sz="2400" b="1" dirty="0">
                <a:solidFill>
                  <a:schemeClr val="tx1"/>
                </a:solidFill>
              </a:rPr>
              <a:t>= not defined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        (-</a:t>
            </a:r>
            <a:r>
              <a:rPr lang="en-US" sz="2400" b="1" dirty="0">
                <a:solidFill>
                  <a:schemeClr val="tx1"/>
                </a:solidFill>
              </a:rPr>
              <a:t>45) ÷ </a:t>
            </a:r>
            <a:r>
              <a:rPr lang="en-US" sz="2400" b="1" dirty="0" smtClean="0">
                <a:solidFill>
                  <a:schemeClr val="tx1"/>
                </a:solidFill>
              </a:rPr>
              <a:t>0  </a:t>
            </a:r>
            <a:r>
              <a:rPr lang="en-US" sz="2400" b="1" dirty="0">
                <a:solidFill>
                  <a:schemeClr val="tx1"/>
                </a:solidFill>
              </a:rPr>
              <a:t>= not defined. </a:t>
            </a:r>
            <a:r>
              <a:rPr lang="en-US" sz="2400" b="1" dirty="0" smtClean="0">
                <a:solidFill>
                  <a:schemeClr val="tx1"/>
                </a:solidFill>
              </a:rPr>
              <a:t> And    0 </a:t>
            </a:r>
            <a:r>
              <a:rPr lang="en-US" sz="2400" b="1" dirty="0">
                <a:solidFill>
                  <a:schemeClr val="tx1"/>
                </a:solidFill>
              </a:rPr>
              <a:t>÷ 0 = not defined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0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ASSIGNMENT.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1. Fill in the blanks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I)       </a:t>
            </a:r>
            <a:r>
              <a:rPr lang="en-US" sz="2800" b="1" dirty="0">
                <a:solidFill>
                  <a:schemeClr val="tx1"/>
                </a:solidFill>
              </a:rPr>
              <a:t>201 ÷ 1 =__________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ii)     </a:t>
            </a:r>
            <a:r>
              <a:rPr lang="en-US" sz="2800" b="1" dirty="0">
                <a:solidFill>
                  <a:schemeClr val="tx1"/>
                </a:solidFill>
              </a:rPr>
              <a:t>(-67) ÷ 1 = 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iii)     </a:t>
            </a:r>
            <a:r>
              <a:rPr lang="en-US" sz="2800" b="1" dirty="0">
                <a:solidFill>
                  <a:schemeClr val="tx1"/>
                </a:solidFill>
              </a:rPr>
              <a:t>32 ÷ (-1) = 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iv</a:t>
            </a:r>
            <a:r>
              <a:rPr lang="en-US" sz="2800" b="1" dirty="0">
                <a:solidFill>
                  <a:schemeClr val="tx1"/>
                </a:solidFill>
              </a:rPr>
              <a:t>) (-33) ÷ (-1) = 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v</a:t>
            </a:r>
            <a:r>
              <a:rPr lang="en-US" sz="2800" b="1" dirty="0">
                <a:solidFill>
                  <a:schemeClr val="tx1"/>
                </a:solidFill>
              </a:rPr>
              <a:t>) </a:t>
            </a:r>
            <a:r>
              <a:rPr lang="en-US" sz="2800" b="1" dirty="0" smtClean="0">
                <a:solidFill>
                  <a:schemeClr val="tx1"/>
                </a:solidFill>
              </a:rPr>
              <a:t>      0 </a:t>
            </a:r>
            <a:r>
              <a:rPr lang="en-US" sz="2800" b="1" dirty="0">
                <a:solidFill>
                  <a:schemeClr val="tx1"/>
                </a:solidFill>
              </a:rPr>
              <a:t>÷ 99 </a:t>
            </a:r>
            <a:r>
              <a:rPr lang="en-US" sz="2800" b="1" dirty="0" smtClean="0">
                <a:solidFill>
                  <a:schemeClr val="tx1"/>
                </a:solidFill>
              </a:rPr>
              <a:t>  = </a:t>
            </a:r>
            <a:r>
              <a:rPr lang="en-US" sz="2800" b="1" dirty="0">
                <a:solidFill>
                  <a:schemeClr val="tx1"/>
                </a:solidFill>
              </a:rPr>
              <a:t>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vi)   </a:t>
            </a:r>
            <a:r>
              <a:rPr lang="en-US" sz="2800" b="1" dirty="0">
                <a:solidFill>
                  <a:schemeClr val="tx1"/>
                </a:solidFill>
              </a:rPr>
              <a:t>0 ÷ (-99) </a:t>
            </a:r>
            <a:r>
              <a:rPr lang="en-US" sz="2800" b="1" dirty="0" smtClean="0">
                <a:solidFill>
                  <a:schemeClr val="tx1"/>
                </a:solidFill>
              </a:rPr>
              <a:t>  = </a:t>
            </a:r>
            <a:r>
              <a:rPr lang="en-US" sz="2800" b="1" dirty="0">
                <a:solidFill>
                  <a:schemeClr val="tx1"/>
                </a:solidFill>
              </a:rPr>
              <a:t>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vi)   </a:t>
            </a:r>
            <a:r>
              <a:rPr lang="en-US" sz="2800" b="1" dirty="0">
                <a:solidFill>
                  <a:schemeClr val="tx1"/>
                </a:solidFill>
              </a:rPr>
              <a:t>(-34) ÷ </a:t>
            </a:r>
            <a:r>
              <a:rPr lang="en-US" sz="2800" b="1" dirty="0" smtClean="0">
                <a:solidFill>
                  <a:schemeClr val="tx1"/>
                </a:solidFill>
              </a:rPr>
              <a:t>0  </a:t>
            </a:r>
            <a:r>
              <a:rPr lang="en-US" sz="2800" b="1" dirty="0">
                <a:solidFill>
                  <a:schemeClr val="tx1"/>
                </a:solidFill>
              </a:rPr>
              <a:t>= 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vii</a:t>
            </a:r>
            <a:r>
              <a:rPr lang="en-US" sz="2800" b="1" dirty="0">
                <a:solidFill>
                  <a:schemeClr val="tx1"/>
                </a:solidFill>
              </a:rPr>
              <a:t>) </a:t>
            </a:r>
            <a:r>
              <a:rPr lang="en-US" sz="2800" b="1" dirty="0" smtClean="0">
                <a:solidFill>
                  <a:schemeClr val="tx1"/>
                </a:solidFill>
              </a:rPr>
              <a:t>  34 </a:t>
            </a:r>
            <a:r>
              <a:rPr lang="en-US" sz="2800" b="1" dirty="0">
                <a:solidFill>
                  <a:schemeClr val="tx1"/>
                </a:solidFill>
              </a:rPr>
              <a:t>÷ </a:t>
            </a:r>
            <a:r>
              <a:rPr lang="en-US" sz="2800" b="1" dirty="0" smtClean="0">
                <a:solidFill>
                  <a:schemeClr val="tx1"/>
                </a:solidFill>
              </a:rPr>
              <a:t>0      </a:t>
            </a:r>
            <a:r>
              <a:rPr lang="en-US" sz="2800" b="1" dirty="0">
                <a:solidFill>
                  <a:schemeClr val="tx1"/>
                </a:solidFill>
              </a:rPr>
              <a:t>= __________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viii</a:t>
            </a:r>
            <a:r>
              <a:rPr lang="en-US" sz="2800" b="1" dirty="0">
                <a:solidFill>
                  <a:schemeClr val="tx1"/>
                </a:solidFill>
              </a:rPr>
              <a:t>) </a:t>
            </a:r>
            <a:r>
              <a:rPr lang="en-US" sz="2800" b="1" dirty="0" smtClean="0">
                <a:solidFill>
                  <a:schemeClr val="tx1"/>
                </a:solidFill>
              </a:rPr>
              <a:t>    0 </a:t>
            </a:r>
            <a:r>
              <a:rPr lang="en-US" sz="2800" b="1" dirty="0">
                <a:solidFill>
                  <a:schemeClr val="tx1"/>
                </a:solidFill>
              </a:rPr>
              <a:t>÷ </a:t>
            </a:r>
            <a:r>
              <a:rPr lang="en-US" sz="2800" b="1" dirty="0" smtClean="0">
                <a:solidFill>
                  <a:schemeClr val="tx1"/>
                </a:solidFill>
              </a:rPr>
              <a:t>0      </a:t>
            </a:r>
            <a:r>
              <a:rPr lang="en-US" sz="2800" b="1" dirty="0">
                <a:solidFill>
                  <a:schemeClr val="tx1"/>
                </a:solidFill>
              </a:rPr>
              <a:t>= __________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02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r>
              <a:rPr lang="en-US" sz="3200" b="1" dirty="0">
                <a:solidFill>
                  <a:schemeClr val="tx1"/>
                </a:solidFill>
              </a:rPr>
              <a:t>. find the value of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       </a:t>
            </a:r>
            <a:r>
              <a:rPr lang="en-US" sz="3200" b="1" dirty="0" err="1" smtClean="0">
                <a:solidFill>
                  <a:schemeClr val="tx1"/>
                </a:solidFill>
              </a:rPr>
              <a:t>i</a:t>
            </a:r>
            <a:r>
              <a:rPr lang="en-US" sz="3200" b="1" dirty="0">
                <a:solidFill>
                  <a:schemeClr val="tx1"/>
                </a:solidFill>
              </a:rPr>
              <a:t>) 65 ÷ 5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      ii</a:t>
            </a:r>
            <a:r>
              <a:rPr lang="en-US" sz="3200" b="1" dirty="0">
                <a:solidFill>
                  <a:schemeClr val="tx1"/>
                </a:solidFill>
              </a:rPr>
              <a:t>) (-305 ) ÷ 5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     iii</a:t>
            </a:r>
            <a:r>
              <a:rPr lang="en-US" sz="3200" b="1" dirty="0">
                <a:solidFill>
                  <a:schemeClr val="tx1"/>
                </a:solidFill>
              </a:rPr>
              <a:t>) 633 ÷ (-3)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    iv</a:t>
            </a:r>
            <a:r>
              <a:rPr lang="en-US" sz="3200" b="1" dirty="0">
                <a:solidFill>
                  <a:schemeClr val="tx1"/>
                </a:solidFill>
              </a:rPr>
              <a:t>) (-5555) ÷ (-11)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698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solidFill>
                  <a:schemeClr val="tx1"/>
                </a:solidFill>
              </a:rPr>
              <a:t>THANK YOU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1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CHAPTER –I</a:t>
            </a: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INTEGERS</a:t>
            </a: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MODULE – 6/8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46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In </a:t>
            </a:r>
            <a:r>
              <a:rPr lang="en-US" sz="4000" b="1" dirty="0">
                <a:solidFill>
                  <a:schemeClr val="tx1"/>
                </a:solidFill>
              </a:rPr>
              <a:t>the previous module we have </a:t>
            </a:r>
            <a:r>
              <a:rPr lang="en-US" sz="4000" b="1" dirty="0" smtClean="0">
                <a:solidFill>
                  <a:schemeClr val="tx1"/>
                </a:solidFill>
              </a:rPr>
              <a:t>discussed</a:t>
            </a:r>
          </a:p>
          <a:p>
            <a:pPr marL="0" indent="0" algn="just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about Closure property, commutative </a:t>
            </a:r>
            <a:r>
              <a:rPr lang="en-US" sz="4000" b="1" dirty="0" smtClean="0">
                <a:solidFill>
                  <a:schemeClr val="tx1"/>
                </a:solidFill>
              </a:rPr>
              <a:t>property</a:t>
            </a:r>
          </a:p>
          <a:p>
            <a:pPr marL="0" indent="0" algn="just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and associative property under </a:t>
            </a:r>
            <a:r>
              <a:rPr lang="en-US" sz="4000" b="1" dirty="0" smtClean="0">
                <a:solidFill>
                  <a:schemeClr val="tx1"/>
                </a:solidFill>
              </a:rPr>
              <a:t>addition</a:t>
            </a:r>
          </a:p>
          <a:p>
            <a:pPr marL="0" indent="0" algn="just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, subtraction and multiplication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067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800" b="1" u="sng" dirty="0">
                <a:solidFill>
                  <a:schemeClr val="tx1"/>
                </a:solidFill>
              </a:rPr>
              <a:t>Recall the following </a:t>
            </a:r>
            <a:endParaRPr lang="en-US" sz="2800" b="1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Natural numbers (N) , and Whole numbers(W) are closed under addition, and multiplication and they are not closed under subtraction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     But </a:t>
            </a:r>
            <a:r>
              <a:rPr lang="en-US" sz="2400" b="1" dirty="0">
                <a:solidFill>
                  <a:schemeClr val="tx1"/>
                </a:solidFill>
              </a:rPr>
              <a:t>integers are closed under addition, subtraction and multiplication.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2. Natural numbers(N) , Whole numbers(W) and Integers (I) are </a:t>
            </a:r>
            <a:r>
              <a:rPr lang="en-US" sz="2400" b="1" dirty="0" smtClean="0">
                <a:solidFill>
                  <a:schemeClr val="tx1"/>
                </a:solidFill>
              </a:rPr>
              <a:t>commutative </a:t>
            </a:r>
            <a:r>
              <a:rPr lang="en-US" sz="2400" b="1" dirty="0">
                <a:solidFill>
                  <a:schemeClr val="tx1"/>
                </a:solidFill>
              </a:rPr>
              <a:t>under addition and Multiplication and not commutative under subtraction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3. Natural numbers (N) ,Whole numbers ( W) and Integers (I) are associative under addition and multiplication and not associative under subtraction.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4400" b="1" dirty="0">
                <a:solidFill>
                  <a:schemeClr val="tx1"/>
                </a:solidFill>
              </a:rPr>
              <a:t>In this Module </a:t>
            </a:r>
            <a:r>
              <a:rPr lang="en-US" sz="4400" b="1">
                <a:solidFill>
                  <a:schemeClr val="tx1"/>
                </a:solidFill>
              </a:rPr>
              <a:t>6/8 </a:t>
            </a:r>
            <a:r>
              <a:rPr lang="en-US" sz="4400" b="1" smtClean="0">
                <a:solidFill>
                  <a:schemeClr val="tx1"/>
                </a:solidFill>
              </a:rPr>
              <a:t>we </a:t>
            </a:r>
            <a:r>
              <a:rPr lang="en-US" sz="4400" b="1" dirty="0">
                <a:solidFill>
                  <a:schemeClr val="tx1"/>
                </a:solidFill>
              </a:rPr>
              <a:t>will discuss about </a:t>
            </a:r>
            <a:r>
              <a:rPr lang="en-US" sz="4400" b="1" dirty="0" smtClean="0">
                <a:solidFill>
                  <a:schemeClr val="tx1"/>
                </a:solidFill>
              </a:rPr>
              <a:t>the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>
                <a:solidFill>
                  <a:schemeClr val="tx1"/>
                </a:solidFill>
              </a:rPr>
              <a:t>properties under </a:t>
            </a:r>
            <a:r>
              <a:rPr lang="en-US" sz="4400" b="1" dirty="0" smtClean="0">
                <a:solidFill>
                  <a:schemeClr val="tx1"/>
                </a:solidFill>
              </a:rPr>
              <a:t>division</a:t>
            </a:r>
          </a:p>
          <a:p>
            <a:pPr marL="0" indent="0">
              <a:buNone/>
            </a:pPr>
            <a:endParaRPr lang="en-US" sz="4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4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39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1. For Integers </a:t>
            </a:r>
            <a:r>
              <a:rPr lang="en-US" sz="2800" b="1" dirty="0">
                <a:solidFill>
                  <a:schemeClr val="tx1"/>
                </a:solidFill>
              </a:rPr>
              <a:t>(I)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a) Closure property under division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For </a:t>
            </a:r>
            <a:r>
              <a:rPr lang="en-US" sz="2800" b="1" dirty="0">
                <a:solidFill>
                  <a:schemeClr val="tx1"/>
                </a:solidFill>
              </a:rPr>
              <a:t>any two Integers ‘a’ and ‘b</a:t>
            </a:r>
            <a:r>
              <a:rPr lang="en-US" sz="2800" b="1" dirty="0" smtClean="0">
                <a:solidFill>
                  <a:schemeClr val="tx1"/>
                </a:solidFill>
              </a:rPr>
              <a:t>’,  </a:t>
            </a:r>
            <a:r>
              <a:rPr lang="en-US" sz="2800" b="1" dirty="0">
                <a:solidFill>
                  <a:schemeClr val="tx1"/>
                </a:solidFill>
              </a:rPr>
              <a:t>a ÷ b is not always an Integers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Ex</a:t>
            </a:r>
            <a:r>
              <a:rPr lang="en-US" sz="2800" b="1" dirty="0">
                <a:solidFill>
                  <a:schemeClr val="tx1"/>
                </a:solidFill>
              </a:rPr>
              <a:t>. For any two Integers 20 and - 4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20 </a:t>
            </a:r>
            <a:r>
              <a:rPr lang="en-US" sz="2800" b="1" dirty="0">
                <a:solidFill>
                  <a:schemeClr val="tx1"/>
                </a:solidFill>
              </a:rPr>
              <a:t>÷ (-4</a:t>
            </a:r>
            <a:r>
              <a:rPr lang="en-US" sz="2800" b="1" dirty="0" smtClean="0">
                <a:solidFill>
                  <a:schemeClr val="tx1"/>
                </a:solidFill>
              </a:rPr>
              <a:t>) = </a:t>
            </a:r>
            <a:r>
              <a:rPr lang="en-US" sz="2800" b="1" dirty="0">
                <a:solidFill>
                  <a:schemeClr val="tx1"/>
                </a:solidFill>
              </a:rPr>
              <a:t>-20/4 = -5 , is an </a:t>
            </a:r>
            <a:r>
              <a:rPr lang="en-US" sz="2800" b="1" dirty="0" smtClean="0">
                <a:solidFill>
                  <a:schemeClr val="tx1"/>
                </a:solidFill>
              </a:rPr>
              <a:t>integer,     </a:t>
            </a:r>
            <a:r>
              <a:rPr lang="en-US" sz="2800" b="1" dirty="0">
                <a:solidFill>
                  <a:schemeClr val="tx1"/>
                </a:solidFill>
              </a:rPr>
              <a:t>but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(-</a:t>
            </a:r>
            <a:r>
              <a:rPr lang="en-US" sz="2800" b="1" dirty="0">
                <a:solidFill>
                  <a:schemeClr val="tx1"/>
                </a:solidFill>
              </a:rPr>
              <a:t>4) ÷ 20 = -</a:t>
            </a:r>
            <a:r>
              <a:rPr lang="en-US" sz="2800" b="1" dirty="0" smtClean="0">
                <a:solidFill>
                  <a:schemeClr val="tx1"/>
                </a:solidFill>
              </a:rPr>
              <a:t>4/20 = </a:t>
            </a:r>
            <a:r>
              <a:rPr lang="en-US" sz="2800" b="1" dirty="0">
                <a:solidFill>
                  <a:schemeClr val="tx1"/>
                </a:solidFill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</a:rPr>
              <a:t>1/5, </a:t>
            </a:r>
            <a:r>
              <a:rPr lang="en-US" sz="2800" b="1" dirty="0">
                <a:solidFill>
                  <a:schemeClr val="tx1"/>
                </a:solidFill>
              </a:rPr>
              <a:t>is not an Integers.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 So </a:t>
            </a:r>
            <a:r>
              <a:rPr lang="en-US" sz="2800" b="1" dirty="0">
                <a:solidFill>
                  <a:schemeClr val="tx1"/>
                </a:solidFill>
              </a:rPr>
              <a:t>Integers are not closed under division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*  </a:t>
            </a:r>
            <a:r>
              <a:rPr lang="en-US" sz="2800" b="1" dirty="0" smtClean="0">
                <a:solidFill>
                  <a:schemeClr val="tx1"/>
                </a:solidFill>
              </a:rPr>
              <a:t>Similarly </a:t>
            </a:r>
            <a:r>
              <a:rPr lang="en-US" sz="2800" b="1" dirty="0">
                <a:solidFill>
                  <a:schemeClr val="tx1"/>
                </a:solidFill>
              </a:rPr>
              <a:t>the Natural Numbers (N) and Whole numbers (W) are also 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not </a:t>
            </a:r>
            <a:r>
              <a:rPr lang="en-US" sz="2800" b="1" dirty="0">
                <a:solidFill>
                  <a:schemeClr val="tx1"/>
                </a:solidFill>
              </a:rPr>
              <a:t>closed under division.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5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b) Commutative property under division. For any two </a:t>
            </a:r>
            <a:r>
              <a:rPr lang="en-US" sz="2800" b="1" dirty="0" smtClean="0">
                <a:solidFill>
                  <a:schemeClr val="tx1"/>
                </a:solidFill>
              </a:rPr>
              <a:t>Integers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‘a’ and </a:t>
            </a:r>
            <a:r>
              <a:rPr lang="en-US" sz="2800" b="1" dirty="0" smtClean="0">
                <a:solidFill>
                  <a:schemeClr val="tx1"/>
                </a:solidFill>
              </a:rPr>
              <a:t>‘</a:t>
            </a:r>
            <a:r>
              <a:rPr lang="en-US" sz="2800" b="1" dirty="0">
                <a:solidFill>
                  <a:schemeClr val="tx1"/>
                </a:solidFill>
              </a:rPr>
              <a:t>b’ , </a:t>
            </a:r>
            <a:r>
              <a:rPr lang="en-US" sz="2800" b="1" dirty="0" smtClean="0">
                <a:solidFill>
                  <a:schemeClr val="tx1"/>
                </a:solidFill>
              </a:rPr>
              <a:t>  a </a:t>
            </a:r>
            <a:r>
              <a:rPr lang="en-US" sz="2800" b="1" dirty="0">
                <a:solidFill>
                  <a:schemeClr val="tx1"/>
                </a:solidFill>
              </a:rPr>
              <a:t>÷ b is not always equal to b ÷ a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Ex for any two Integers 20 and -4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    20 </a:t>
            </a:r>
            <a:r>
              <a:rPr lang="en-US" sz="2800" b="1" dirty="0">
                <a:solidFill>
                  <a:schemeClr val="tx1"/>
                </a:solidFill>
              </a:rPr>
              <a:t>÷ (-4) = 20/4 = -5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sz="2800" b="1" dirty="0" smtClean="0">
                <a:solidFill>
                  <a:schemeClr val="tx1"/>
                </a:solidFill>
              </a:rPr>
              <a:t>           (-4</a:t>
            </a:r>
            <a:r>
              <a:rPr lang="de-DE" sz="2800" b="1" dirty="0">
                <a:solidFill>
                  <a:schemeClr val="tx1"/>
                </a:solidFill>
              </a:rPr>
              <a:t>) ÷ 20 = -1/5 , </a:t>
            </a:r>
            <a:r>
              <a:rPr lang="de-DE" sz="2800" b="1" dirty="0" smtClean="0">
                <a:solidFill>
                  <a:schemeClr val="tx1"/>
                </a:solidFill>
              </a:rPr>
              <a:t>    so </a:t>
            </a:r>
            <a:r>
              <a:rPr lang="de-DE" sz="2800" b="1" dirty="0">
                <a:solidFill>
                  <a:schemeClr val="tx1"/>
                </a:solidFill>
              </a:rPr>
              <a:t>-5 ≠ -1/5 </a:t>
            </a:r>
            <a:endParaRPr lang="de-DE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    20 </a:t>
            </a:r>
            <a:r>
              <a:rPr lang="en-US" sz="2800" b="1" dirty="0">
                <a:solidFill>
                  <a:schemeClr val="tx1"/>
                </a:solidFill>
              </a:rPr>
              <a:t>÷ 4 ≠ 4 ÷ 20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  So </a:t>
            </a:r>
            <a:r>
              <a:rPr lang="en-US" sz="2800" b="1" dirty="0">
                <a:solidFill>
                  <a:schemeClr val="tx1"/>
                </a:solidFill>
              </a:rPr>
              <a:t>Integers are not commutative under division.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Similarly </a:t>
            </a:r>
            <a:r>
              <a:rPr lang="en-US" sz="2800" b="1" dirty="0">
                <a:solidFill>
                  <a:schemeClr val="tx1"/>
                </a:solidFill>
              </a:rPr>
              <a:t>the Natural numbers(N) and Whole numbers(W) are also 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not </a:t>
            </a:r>
            <a:r>
              <a:rPr lang="en-US" sz="2800" b="1" dirty="0">
                <a:solidFill>
                  <a:schemeClr val="tx1"/>
                </a:solidFill>
              </a:rPr>
              <a:t>commutative under division.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87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c) Associative property under division.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For </a:t>
            </a:r>
            <a:r>
              <a:rPr lang="en-US" sz="2800" b="1" dirty="0">
                <a:solidFill>
                  <a:schemeClr val="tx1"/>
                </a:solidFill>
              </a:rPr>
              <a:t>any three Integers ‘a’ , ‘b’ and ‘c’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a ÷ ( b ÷ c) is not always equal to (a ÷ b ) ÷ c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Ex</a:t>
            </a:r>
            <a:r>
              <a:rPr lang="en-US" sz="2800" b="1" dirty="0">
                <a:solidFill>
                  <a:schemeClr val="tx1"/>
                </a:solidFill>
              </a:rPr>
              <a:t>. For any three Integers 20 , 10 and 2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  20 </a:t>
            </a:r>
            <a:r>
              <a:rPr lang="en-US" sz="2800" b="1" dirty="0">
                <a:solidFill>
                  <a:schemeClr val="tx1"/>
                </a:solidFill>
              </a:rPr>
              <a:t>÷ (10 ÷ 2) = 20 ÷ 5 = 4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( </a:t>
            </a:r>
            <a:r>
              <a:rPr lang="en-US" sz="2800" b="1" dirty="0">
                <a:solidFill>
                  <a:schemeClr val="tx1"/>
                </a:solidFill>
              </a:rPr>
              <a:t>20 ÷ 10 ) ÷ 2 = 2 ÷ 2 = 1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                  4 </a:t>
            </a:r>
            <a:r>
              <a:rPr lang="en-US" sz="2800" b="1" dirty="0">
                <a:solidFill>
                  <a:schemeClr val="tx1"/>
                </a:solidFill>
              </a:rPr>
              <a:t>≠ 1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  20 </a:t>
            </a:r>
            <a:r>
              <a:rPr lang="en-US" sz="2800" b="1" dirty="0">
                <a:solidFill>
                  <a:schemeClr val="tx1"/>
                </a:solidFill>
              </a:rPr>
              <a:t>÷ (10 ÷ 2) ≠ ( 20 ÷ 10 ) ÷ 2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So </a:t>
            </a:r>
            <a:r>
              <a:rPr lang="en-US" sz="2800" b="1" dirty="0">
                <a:solidFill>
                  <a:schemeClr val="tx1"/>
                </a:solidFill>
              </a:rPr>
              <a:t>Integers are not associative under division 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     Similarly </a:t>
            </a:r>
            <a:r>
              <a:rPr lang="en-US" sz="2800" b="1" dirty="0">
                <a:solidFill>
                  <a:schemeClr val="tx1"/>
                </a:solidFill>
              </a:rPr>
              <a:t>the Natural numbers(N) and whole numbers (W) are also </a:t>
            </a:r>
            <a:r>
              <a:rPr lang="en-US" sz="2800" b="1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    not </a:t>
            </a:r>
            <a:r>
              <a:rPr lang="en-US" sz="2800" b="1" dirty="0">
                <a:solidFill>
                  <a:schemeClr val="tx1"/>
                </a:solidFill>
              </a:rPr>
              <a:t>associative under division.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5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So finally we conclude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* Natural </a:t>
            </a:r>
            <a:r>
              <a:rPr lang="en-US" sz="3200" b="1" dirty="0">
                <a:solidFill>
                  <a:schemeClr val="tx1"/>
                </a:solidFill>
              </a:rPr>
              <a:t>Numbers(N) , Whole Numbers (W) and integers (I) </a:t>
            </a:r>
            <a:r>
              <a:rPr lang="en-US" sz="3200" b="1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  are </a:t>
            </a:r>
            <a:r>
              <a:rPr lang="en-US" sz="3200" b="1" dirty="0">
                <a:solidFill>
                  <a:schemeClr val="tx1"/>
                </a:solidFill>
              </a:rPr>
              <a:t>not closed under Division.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* Natural </a:t>
            </a:r>
            <a:r>
              <a:rPr lang="en-US" sz="3200" b="1" dirty="0">
                <a:solidFill>
                  <a:schemeClr val="tx1"/>
                </a:solidFill>
              </a:rPr>
              <a:t>Numbers(N) , Whole Numbers (W) and integers (I) are not Commutative under Division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* </a:t>
            </a:r>
            <a:r>
              <a:rPr lang="en-US" sz="3200" b="1" dirty="0" smtClean="0">
                <a:solidFill>
                  <a:schemeClr val="tx1"/>
                </a:solidFill>
              </a:rPr>
              <a:t>Natural </a:t>
            </a:r>
            <a:r>
              <a:rPr lang="en-US" sz="3200" b="1" dirty="0">
                <a:solidFill>
                  <a:schemeClr val="tx1"/>
                </a:solidFill>
              </a:rPr>
              <a:t>Numbers(N) , Whole Numbers (W) and integers (I) are not Associative under Division. 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2101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977</Words>
  <Application>Microsoft Office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Slice</vt:lpstr>
      <vt:lpstr>CLASS VII  MATHEMATICS.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VII  MATHEMATICS.</dc:title>
  <dc:creator>Hemanth Setlem</dc:creator>
  <cp:lastModifiedBy>Hemanth Setlem</cp:lastModifiedBy>
  <cp:revision>8</cp:revision>
  <dcterms:created xsi:type="dcterms:W3CDTF">2020-04-23T13:37:37Z</dcterms:created>
  <dcterms:modified xsi:type="dcterms:W3CDTF">2020-04-23T15:03:52Z</dcterms:modified>
</cp:coreProperties>
</file>