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24-Apr-20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24-Apr-20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24-Apr-20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24-Apr-20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24-Apr-20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24-Apr-20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24-Apr-20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24-Apr-20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</a:rPr>
              <a:t/>
            </a:r>
            <a:br>
              <a:rPr lang="en-US" sz="6600" b="1" dirty="0" smtClean="0">
                <a:solidFill>
                  <a:schemeClr val="bg1"/>
                </a:solidFill>
              </a:rPr>
            </a:br>
            <a:r>
              <a:rPr lang="en-US" sz="6600" b="1">
                <a:solidFill>
                  <a:schemeClr val="bg1"/>
                </a:solidFill>
              </a:rPr>
              <a:t/>
            </a:r>
            <a:br>
              <a:rPr lang="en-US" sz="6600" b="1">
                <a:solidFill>
                  <a:schemeClr val="bg1"/>
                </a:solidFill>
              </a:rPr>
            </a:br>
            <a:r>
              <a:rPr lang="en-US" sz="6600" b="1" smtClean="0">
                <a:solidFill>
                  <a:schemeClr val="bg1"/>
                </a:solidFill>
              </a:rPr>
              <a:t/>
            </a:r>
            <a:br>
              <a:rPr lang="en-US" sz="6600" b="1" smtClean="0">
                <a:solidFill>
                  <a:schemeClr val="bg1"/>
                </a:solidFill>
              </a:rPr>
            </a:br>
            <a:r>
              <a:rPr lang="en-US" sz="6600" b="1" smtClean="0">
                <a:solidFill>
                  <a:schemeClr val="bg1"/>
                </a:solidFill>
              </a:rPr>
              <a:t>CLASS </a:t>
            </a:r>
            <a:r>
              <a:rPr lang="en-US" sz="6600" b="1" dirty="0" smtClean="0">
                <a:solidFill>
                  <a:schemeClr val="bg1"/>
                </a:solidFill>
              </a:rPr>
              <a:t>–VII</a:t>
            </a:r>
            <a:br>
              <a:rPr lang="en-US" sz="6600" b="1" dirty="0" smtClean="0">
                <a:solidFill>
                  <a:schemeClr val="bg1"/>
                </a:solidFill>
              </a:rPr>
            </a:br>
            <a:r>
              <a:rPr lang="en-US" sz="6600" b="1" dirty="0" smtClean="0">
                <a:solidFill>
                  <a:schemeClr val="bg1"/>
                </a:solidFill>
              </a:rPr>
              <a:t>MATHEMATICS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               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/>
              <a:t> </a:t>
            </a:r>
            <a:r>
              <a:rPr lang="en-US" sz="2800" dirty="0" smtClean="0"/>
              <a:t>                                                                       </a:t>
            </a:r>
            <a:r>
              <a:rPr lang="en-US" sz="2400" dirty="0" smtClean="0"/>
              <a:t>S.SAHADEVA RAO</a:t>
            </a:r>
            <a:br>
              <a:rPr lang="en-US" sz="2400" dirty="0" smtClean="0"/>
            </a:br>
            <a:r>
              <a:rPr lang="en-US" sz="2400" dirty="0" smtClean="0"/>
              <a:t>                                                                                      TGT.SS</a:t>
            </a:r>
            <a:br>
              <a:rPr lang="en-US" sz="2400" dirty="0" smtClean="0"/>
            </a:br>
            <a:r>
              <a:rPr lang="en-US" sz="2400" dirty="0" smtClean="0"/>
              <a:t>                                                                                     AECS-2 HYDERABAD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422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9</a:t>
            </a:r>
            <a:r>
              <a:rPr lang="en-US" sz="3600" b="1" dirty="0">
                <a:solidFill>
                  <a:schemeClr val="bg1"/>
                </a:solidFill>
              </a:rPr>
              <a:t>. For any integer a we have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 a</a:t>
            </a:r>
            <a:r>
              <a:rPr lang="en-US" sz="3600" b="1" dirty="0">
                <a:solidFill>
                  <a:schemeClr val="bg1"/>
                </a:solidFill>
              </a:rPr>
              <a:t>) a ÷ 0 is not defined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 b</a:t>
            </a:r>
            <a:r>
              <a:rPr lang="en-US" sz="3600" b="1" dirty="0">
                <a:solidFill>
                  <a:schemeClr val="bg1"/>
                </a:solidFill>
              </a:rPr>
              <a:t>) a ÷1 = a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10</a:t>
            </a:r>
            <a:r>
              <a:rPr lang="en-US" sz="3600" b="1" dirty="0">
                <a:solidFill>
                  <a:schemeClr val="bg1"/>
                </a:solidFill>
              </a:rPr>
              <a:t>) for any integer a we have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a</a:t>
            </a:r>
            <a:r>
              <a:rPr lang="en-US" sz="3600" b="1" dirty="0">
                <a:solidFill>
                  <a:schemeClr val="bg1"/>
                </a:solidFill>
              </a:rPr>
              <a:t>) a ÷ a = 1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b</a:t>
            </a:r>
            <a:r>
              <a:rPr lang="en-US" sz="3600" b="1" dirty="0">
                <a:solidFill>
                  <a:schemeClr val="bg1"/>
                </a:solidFill>
              </a:rPr>
              <a:t>) (–a) ÷ a = -1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c</a:t>
            </a:r>
            <a:r>
              <a:rPr lang="en-US" sz="3600" b="1" dirty="0">
                <a:solidFill>
                  <a:schemeClr val="bg1"/>
                </a:solidFill>
              </a:rPr>
              <a:t>) a ÷ (-a ) = -1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d</a:t>
            </a:r>
            <a:r>
              <a:rPr lang="en-US" sz="3600" b="1" dirty="0">
                <a:solidFill>
                  <a:schemeClr val="bg1"/>
                </a:solidFill>
              </a:rPr>
              <a:t>) (-a) ÷ (-a) = 1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70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6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6600" dirty="0">
                <a:solidFill>
                  <a:schemeClr val="bg1"/>
                </a:solidFill>
              </a:rPr>
              <a:t> </a:t>
            </a:r>
            <a:r>
              <a:rPr lang="en-US" sz="6600" dirty="0" smtClean="0">
                <a:solidFill>
                  <a:schemeClr val="bg1"/>
                </a:solidFill>
              </a:rPr>
              <a:t>                   Thank you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599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28790"/>
            <a:ext cx="12192000" cy="69867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5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5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Chapter-1</a:t>
            </a:r>
          </a:p>
          <a:p>
            <a:pPr marL="0" indent="0" algn="ctr">
              <a:buNone/>
            </a:pPr>
            <a:r>
              <a:rPr lang="en-US" sz="5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Integers</a:t>
            </a:r>
          </a:p>
          <a:p>
            <a:pPr marL="0" indent="0" algn="ctr">
              <a:buNone/>
            </a:pPr>
            <a:r>
              <a:rPr lang="en-US" sz="5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Module-8/8</a:t>
            </a:r>
            <a:endParaRPr lang="en-US" sz="5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181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sz="4400" b="1" dirty="0" smtClean="0">
                <a:solidFill>
                  <a:schemeClr val="bg1"/>
                </a:solidFill>
              </a:rPr>
              <a:t>In </a:t>
            </a:r>
            <a:r>
              <a:rPr lang="en-US" sz="4400" b="1" dirty="0">
                <a:solidFill>
                  <a:schemeClr val="bg1"/>
                </a:solidFill>
              </a:rPr>
              <a:t>this module we will discuss </a:t>
            </a:r>
            <a:r>
              <a:rPr lang="en-US" sz="4400" b="1" dirty="0" smtClean="0">
                <a:solidFill>
                  <a:schemeClr val="bg1"/>
                </a:solidFill>
              </a:rPr>
              <a:t>, what </a:t>
            </a:r>
            <a:r>
              <a:rPr lang="en-US" sz="4400" b="1" dirty="0">
                <a:solidFill>
                  <a:schemeClr val="bg1"/>
                </a:solidFill>
              </a:rPr>
              <a:t>we have </a:t>
            </a:r>
            <a:r>
              <a:rPr lang="en-US" sz="4400" b="1" dirty="0" smtClean="0">
                <a:solidFill>
                  <a:schemeClr val="bg1"/>
                </a:solidFill>
              </a:rPr>
              <a:t>   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</a:rPr>
              <a:t>   studied </a:t>
            </a:r>
            <a:r>
              <a:rPr lang="en-US" sz="4400" b="1" dirty="0">
                <a:solidFill>
                  <a:schemeClr val="bg1"/>
                </a:solidFill>
              </a:rPr>
              <a:t>so for in this chapter. We will recall all 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</a:rPr>
              <a:t>   the </a:t>
            </a:r>
            <a:r>
              <a:rPr lang="en-US" sz="4400" b="1" dirty="0">
                <a:solidFill>
                  <a:schemeClr val="bg1"/>
                </a:solidFill>
              </a:rPr>
              <a:t>important concepts and properties 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956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"/>
            <a:ext cx="12192000" cy="6858001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        1</a:t>
            </a:r>
            <a:r>
              <a:rPr lang="en-US" sz="3600" b="1" dirty="0">
                <a:solidFill>
                  <a:schemeClr val="bg1"/>
                </a:solidFill>
              </a:rPr>
              <a:t>. </a:t>
            </a:r>
            <a:r>
              <a:rPr lang="en-US" sz="3600" b="1" dirty="0" smtClean="0">
                <a:solidFill>
                  <a:schemeClr val="bg1"/>
                </a:solidFill>
              </a:rPr>
              <a:t>Integers </a:t>
            </a:r>
            <a:r>
              <a:rPr lang="en-US" sz="3600" b="1" dirty="0">
                <a:solidFill>
                  <a:schemeClr val="bg1"/>
                </a:solidFill>
              </a:rPr>
              <a:t>are bigger collection of numbers which is </a:t>
            </a:r>
            <a:r>
              <a:rPr lang="en-US" sz="3600" b="1" dirty="0" smtClean="0">
                <a:solidFill>
                  <a:schemeClr val="bg1"/>
                </a:solidFill>
              </a:rPr>
              <a:t>    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           formed by </a:t>
            </a:r>
            <a:r>
              <a:rPr lang="en-US" sz="3600" b="1" dirty="0">
                <a:solidFill>
                  <a:schemeClr val="bg1"/>
                </a:solidFill>
              </a:rPr>
              <a:t>Whole numbers, and their negatives.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2</a:t>
            </a:r>
            <a:r>
              <a:rPr lang="en-US" sz="3600" b="1" dirty="0">
                <a:solidFill>
                  <a:schemeClr val="bg1"/>
                </a:solidFill>
              </a:rPr>
              <a:t>. we have studied about the representation of integers </a:t>
            </a:r>
            <a:r>
              <a:rPr lang="en-US" sz="3600" b="1" dirty="0" smtClean="0">
                <a:solidFill>
                  <a:schemeClr val="bg1"/>
                </a:solidFill>
              </a:rPr>
              <a:t>  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           on the </a:t>
            </a:r>
            <a:r>
              <a:rPr lang="en-US" sz="3600" b="1" dirty="0">
                <a:solidFill>
                  <a:schemeClr val="bg1"/>
                </a:solidFill>
              </a:rPr>
              <a:t>number line and their addition and subtraction.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3</a:t>
            </a:r>
            <a:r>
              <a:rPr lang="en-US" sz="3600" b="1" dirty="0">
                <a:solidFill>
                  <a:schemeClr val="bg1"/>
                </a:solidFill>
              </a:rPr>
              <a:t>. We have studied about properties satisfied by addition 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          and subtraction</a:t>
            </a:r>
            <a:r>
              <a:rPr lang="en-US" sz="3600" b="1" dirty="0">
                <a:solidFill>
                  <a:schemeClr val="bg1"/>
                </a:solidFill>
              </a:rPr>
              <a:t>.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901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smtClean="0">
                <a:solidFill>
                  <a:schemeClr val="bg1"/>
                </a:solidFill>
              </a:rPr>
              <a:t>        </a:t>
            </a:r>
            <a:r>
              <a:rPr lang="en-US" sz="3600" b="1" dirty="0" smtClean="0">
                <a:solidFill>
                  <a:schemeClr val="bg1"/>
                </a:solidFill>
              </a:rPr>
              <a:t>3</a:t>
            </a:r>
            <a:r>
              <a:rPr lang="en-US" sz="3600" b="1" dirty="0">
                <a:solidFill>
                  <a:schemeClr val="bg1"/>
                </a:solidFill>
              </a:rPr>
              <a:t>. We have studied about properties satisfied by addition and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 subtraction</a:t>
            </a:r>
            <a:r>
              <a:rPr lang="en-US" sz="3600" b="1" dirty="0">
                <a:solidFill>
                  <a:schemeClr val="bg1"/>
                </a:solidFill>
              </a:rPr>
              <a:t>.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a</a:t>
            </a:r>
            <a:r>
              <a:rPr lang="en-US" sz="3600" b="1" dirty="0">
                <a:solidFill>
                  <a:schemeClr val="bg1"/>
                </a:solidFill>
              </a:rPr>
              <a:t>) Integers are closed for addition and subtraction both.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 That </a:t>
            </a:r>
            <a:r>
              <a:rPr lang="en-US" sz="3600" b="1" dirty="0">
                <a:solidFill>
                  <a:schemeClr val="bg1"/>
                </a:solidFill>
              </a:rPr>
              <a:t>is , a + b and a – b again integers. Where a and b are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  any </a:t>
            </a:r>
            <a:r>
              <a:rPr lang="en-US" sz="3600" b="1" dirty="0">
                <a:solidFill>
                  <a:schemeClr val="bg1"/>
                </a:solidFill>
              </a:rPr>
              <a:t>integers.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b</a:t>
            </a:r>
            <a:r>
              <a:rPr lang="en-US" sz="3600" b="1" dirty="0">
                <a:solidFill>
                  <a:schemeClr val="bg1"/>
                </a:solidFill>
              </a:rPr>
              <a:t>) Addition is commutative for integers. </a:t>
            </a:r>
            <a:r>
              <a:rPr lang="en-US" sz="3600" b="1" dirty="0" err="1">
                <a:solidFill>
                  <a:schemeClr val="bg1"/>
                </a:solidFill>
              </a:rPr>
              <a:t>i.e</a:t>
            </a:r>
            <a:r>
              <a:rPr lang="en-US" sz="3600" b="1" dirty="0">
                <a:solidFill>
                  <a:schemeClr val="bg1"/>
                </a:solidFill>
              </a:rPr>
              <a:t> a + b = b +a </a:t>
            </a:r>
            <a:r>
              <a:rPr lang="en-US" sz="3600" b="1" dirty="0" smtClean="0">
                <a:solidFill>
                  <a:schemeClr val="bg1"/>
                </a:solidFill>
              </a:rPr>
              <a:t>for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all </a:t>
            </a:r>
            <a:r>
              <a:rPr lang="en-US" sz="3600" b="1" dirty="0">
                <a:solidFill>
                  <a:schemeClr val="bg1"/>
                </a:solidFill>
              </a:rPr>
              <a:t>integers a and b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c</a:t>
            </a:r>
            <a:r>
              <a:rPr lang="en-US" sz="3600" b="1" dirty="0">
                <a:solidFill>
                  <a:schemeClr val="bg1"/>
                </a:solidFill>
              </a:rPr>
              <a:t>) Addition is associative for integers.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</a:t>
            </a:r>
            <a:r>
              <a:rPr lang="en-US" sz="3600" b="1" dirty="0" err="1" smtClean="0">
                <a:solidFill>
                  <a:schemeClr val="bg1"/>
                </a:solidFill>
              </a:rPr>
              <a:t>i.e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chemeClr val="bg1"/>
                </a:solidFill>
              </a:rPr>
              <a:t>(a + b) + c = a + ( b + c) for all integers a , b , and c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d</a:t>
            </a:r>
            <a:r>
              <a:rPr lang="en-US" sz="3600" b="1" dirty="0">
                <a:solidFill>
                  <a:schemeClr val="bg1"/>
                </a:solidFill>
              </a:rPr>
              <a:t>) Integer ‘0’ is the identity under addition .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that </a:t>
            </a:r>
            <a:r>
              <a:rPr lang="en-US" sz="3600" b="1" dirty="0">
                <a:solidFill>
                  <a:schemeClr val="bg1"/>
                </a:solidFill>
              </a:rPr>
              <a:t>is a + 0 = 0 + a = a for every integer a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759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</a:t>
            </a:r>
            <a:r>
              <a:rPr lang="en-US" sz="2800" b="1" dirty="0">
                <a:solidFill>
                  <a:schemeClr val="bg1"/>
                </a:solidFill>
              </a:rPr>
              <a:t>4. We have studied , how integers could be multiplied . the </a:t>
            </a:r>
            <a:endParaRPr 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               product </a:t>
            </a:r>
            <a:r>
              <a:rPr lang="en-US" sz="2800" b="1" dirty="0">
                <a:solidFill>
                  <a:schemeClr val="bg1"/>
                </a:solidFill>
              </a:rPr>
              <a:t>od a positive and a negative integer is negative </a:t>
            </a:r>
            <a:endParaRPr 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              where </a:t>
            </a:r>
            <a:r>
              <a:rPr lang="en-US" sz="2800" b="1" dirty="0">
                <a:solidFill>
                  <a:schemeClr val="bg1"/>
                </a:solidFill>
              </a:rPr>
              <a:t>as the product of two negative integers is a positive </a:t>
            </a:r>
            <a:endParaRPr 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               integer</a:t>
            </a:r>
            <a:r>
              <a:rPr lang="en-US" sz="2800" b="1" dirty="0">
                <a:solidFill>
                  <a:schemeClr val="bg1"/>
                </a:solidFill>
              </a:rPr>
              <a:t>. </a:t>
            </a:r>
            <a:r>
              <a:rPr lang="en-US" sz="2800" b="1" dirty="0" smtClean="0">
                <a:solidFill>
                  <a:schemeClr val="bg1"/>
                </a:solidFill>
              </a:rPr>
              <a:t>      For </a:t>
            </a:r>
            <a:r>
              <a:rPr lang="en-US" sz="2800" b="1" dirty="0">
                <a:solidFill>
                  <a:schemeClr val="bg1"/>
                </a:solidFill>
              </a:rPr>
              <a:t>Ex. -2 X 7 = -14 and -3 x -8 = 24 </a:t>
            </a:r>
            <a:endParaRPr 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         5</a:t>
            </a:r>
            <a:r>
              <a:rPr lang="en-US" sz="2800" b="1" dirty="0">
                <a:solidFill>
                  <a:schemeClr val="bg1"/>
                </a:solidFill>
              </a:rPr>
              <a:t>. The product of even number of negative integers is </a:t>
            </a:r>
            <a:endParaRPr 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             positive </a:t>
            </a:r>
            <a:r>
              <a:rPr lang="en-US" sz="2800" b="1" dirty="0">
                <a:solidFill>
                  <a:schemeClr val="bg1"/>
                </a:solidFill>
              </a:rPr>
              <a:t>, where as the product of odd number of negative </a:t>
            </a:r>
            <a:endParaRPr 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             integers </a:t>
            </a:r>
            <a:r>
              <a:rPr lang="en-US" sz="2800" b="1" dirty="0">
                <a:solidFill>
                  <a:schemeClr val="bg1"/>
                </a:solidFill>
              </a:rPr>
              <a:t>is negative. </a:t>
            </a:r>
            <a:endParaRPr 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                 Ex </a:t>
            </a:r>
            <a:r>
              <a:rPr lang="en-US" sz="2800" b="1" dirty="0">
                <a:solidFill>
                  <a:schemeClr val="bg1"/>
                </a:solidFill>
              </a:rPr>
              <a:t>-2 X -2 X -2 X -2 = +16 </a:t>
            </a:r>
            <a:endParaRPr 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                     -</a:t>
            </a:r>
            <a:r>
              <a:rPr lang="en-US" sz="2800" b="1" dirty="0">
                <a:solidFill>
                  <a:schemeClr val="bg1"/>
                </a:solidFill>
              </a:rPr>
              <a:t>2 X -2 X -2 x -2 X -2 = -32 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583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6</a:t>
            </a:r>
            <a:r>
              <a:rPr lang="en-US" sz="3200" b="1" dirty="0">
                <a:solidFill>
                  <a:schemeClr val="bg1"/>
                </a:solidFill>
              </a:rPr>
              <a:t>. we ha studied some properties under multiplication. </a:t>
            </a: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  a</a:t>
            </a:r>
            <a:r>
              <a:rPr lang="en-US" sz="3200" b="1" dirty="0">
                <a:solidFill>
                  <a:schemeClr val="bg1"/>
                </a:solidFill>
              </a:rPr>
              <a:t>) Integers are closed under multiplication . That is a X b is </a:t>
            </a: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      an </a:t>
            </a:r>
            <a:r>
              <a:rPr lang="en-US" sz="3200" b="1" dirty="0">
                <a:solidFill>
                  <a:schemeClr val="bg1"/>
                </a:solidFill>
              </a:rPr>
              <a:t>integer for any two integers a and b </a:t>
            </a: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 b</a:t>
            </a:r>
            <a:r>
              <a:rPr lang="en-US" sz="3200" b="1" dirty="0">
                <a:solidFill>
                  <a:schemeClr val="bg1"/>
                </a:solidFill>
              </a:rPr>
              <a:t>) Multiplication is commutative for integers. </a:t>
            </a: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    That </a:t>
            </a:r>
            <a:r>
              <a:rPr lang="en-US" sz="3200" b="1" dirty="0">
                <a:solidFill>
                  <a:schemeClr val="bg1"/>
                </a:solidFill>
              </a:rPr>
              <a:t>is a+ b = b + a , for any two integers a and b </a:t>
            </a: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c</a:t>
            </a:r>
            <a:r>
              <a:rPr lang="en-US" sz="3200" b="1" dirty="0">
                <a:solidFill>
                  <a:schemeClr val="bg1"/>
                </a:solidFill>
              </a:rPr>
              <a:t>) the integer 1 is the identity under multiplication. That is </a:t>
            </a: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    1 </a:t>
            </a:r>
            <a:r>
              <a:rPr lang="en-US" sz="3200" b="1" dirty="0">
                <a:solidFill>
                  <a:schemeClr val="bg1"/>
                </a:solidFill>
              </a:rPr>
              <a:t>X a = a X 1 = a for any integer a </a:t>
            </a: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d</a:t>
            </a:r>
            <a:r>
              <a:rPr lang="en-US" sz="3200" b="1" dirty="0">
                <a:solidFill>
                  <a:schemeClr val="bg1"/>
                </a:solidFill>
              </a:rPr>
              <a:t>) Multiplication is associative for integers. </a:t>
            </a: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    that </a:t>
            </a:r>
            <a:r>
              <a:rPr lang="en-US" sz="3200" b="1" dirty="0">
                <a:solidFill>
                  <a:schemeClr val="bg1"/>
                </a:solidFill>
              </a:rPr>
              <a:t>is ( a X b) X c = a X ( b X c ) 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563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7</a:t>
            </a:r>
            <a:r>
              <a:rPr lang="en-US" sz="3600" b="1" dirty="0">
                <a:solidFill>
                  <a:schemeClr val="bg1"/>
                </a:solidFill>
              </a:rPr>
              <a:t>. We ha studied about distributive property under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 multiplication </a:t>
            </a:r>
            <a:r>
              <a:rPr lang="en-US" sz="3600" b="1" dirty="0">
                <a:solidFill>
                  <a:schemeClr val="bg1"/>
                </a:solidFill>
              </a:rPr>
              <a:t>over addition and multiplication over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subtraction</a:t>
            </a:r>
            <a:r>
              <a:rPr lang="en-US" sz="3600" b="1" dirty="0">
                <a:solidFill>
                  <a:schemeClr val="bg1"/>
                </a:solidFill>
              </a:rPr>
              <a:t>. That is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a </a:t>
            </a:r>
            <a:r>
              <a:rPr lang="en-US" sz="3600" b="1" dirty="0">
                <a:solidFill>
                  <a:schemeClr val="bg1"/>
                </a:solidFill>
              </a:rPr>
              <a:t>X ( b + c ) = (a X b) + ( a X b ) and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BR" sz="3600" b="1" dirty="0" smtClean="0">
                <a:solidFill>
                  <a:schemeClr val="bg1"/>
                </a:solidFill>
              </a:rPr>
              <a:t>         a </a:t>
            </a:r>
            <a:r>
              <a:rPr lang="pt-BR" sz="3600" b="1" dirty="0">
                <a:solidFill>
                  <a:schemeClr val="bg1"/>
                </a:solidFill>
              </a:rPr>
              <a:t>X ( b – c ) = (a X b) – (a X c )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777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            8 </a:t>
            </a:r>
            <a:r>
              <a:rPr lang="en-US" sz="3600" b="1" dirty="0">
                <a:solidFill>
                  <a:schemeClr val="bg1"/>
                </a:solidFill>
              </a:rPr>
              <a:t>We have learnt about division of integers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   a</a:t>
            </a:r>
            <a:r>
              <a:rPr lang="en-US" sz="3600" b="1" dirty="0">
                <a:solidFill>
                  <a:schemeClr val="bg1"/>
                </a:solidFill>
              </a:rPr>
              <a:t>) when a positive integer is divided by a negative </a:t>
            </a:r>
            <a:r>
              <a:rPr lang="en-US" sz="3600" b="1" dirty="0" smtClean="0">
                <a:solidFill>
                  <a:schemeClr val="bg1"/>
                </a:solidFill>
              </a:rPr>
              <a:t>     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                  integer </a:t>
            </a:r>
            <a:r>
              <a:rPr lang="en-US" sz="3600" b="1" dirty="0">
                <a:solidFill>
                  <a:schemeClr val="bg1"/>
                </a:solidFill>
              </a:rPr>
              <a:t>, </a:t>
            </a:r>
            <a:r>
              <a:rPr lang="en-US" sz="3600" b="1" dirty="0" smtClean="0">
                <a:solidFill>
                  <a:schemeClr val="bg1"/>
                </a:solidFill>
              </a:rPr>
              <a:t>the </a:t>
            </a:r>
            <a:r>
              <a:rPr lang="en-US" sz="3600" b="1" dirty="0">
                <a:solidFill>
                  <a:schemeClr val="bg1"/>
                </a:solidFill>
              </a:rPr>
              <a:t>quotient is negative and vice- versa.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         25 </a:t>
            </a:r>
            <a:r>
              <a:rPr lang="en-US" sz="3600" b="1" dirty="0">
                <a:solidFill>
                  <a:schemeClr val="bg1"/>
                </a:solidFill>
              </a:rPr>
              <a:t>÷ (-5) = - 5 , and (-25) ÷ 5 = -5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  b</a:t>
            </a:r>
            <a:r>
              <a:rPr lang="en-US" sz="3600" b="1" dirty="0">
                <a:solidFill>
                  <a:schemeClr val="bg1"/>
                </a:solidFill>
              </a:rPr>
              <a:t>) division of a negative integer by another negative </a:t>
            </a:r>
            <a:r>
              <a:rPr lang="en-US" sz="3600" b="1" dirty="0" smtClean="0">
                <a:solidFill>
                  <a:schemeClr val="bg1"/>
                </a:solidFill>
              </a:rPr>
              <a:t>    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                  integer gives </a:t>
            </a:r>
            <a:r>
              <a:rPr lang="en-US" sz="3600" b="1" dirty="0">
                <a:solidFill>
                  <a:schemeClr val="bg1"/>
                </a:solidFill>
              </a:rPr>
              <a:t>a positive quotient. </a:t>
            </a: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        (-</a:t>
            </a:r>
            <a:r>
              <a:rPr lang="en-US" sz="3600" b="1" dirty="0">
                <a:solidFill>
                  <a:schemeClr val="bg1"/>
                </a:solidFill>
              </a:rPr>
              <a:t>52) ÷ (-2) = +26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1694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28</TotalTime>
  <Words>693</Words>
  <Application>Microsoft Office PowerPoint</Application>
  <PresentationFormat>Widescreen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Tw Cen MT</vt:lpstr>
      <vt:lpstr>Circuit</vt:lpstr>
      <vt:lpstr>   CLASS –VII MATHEMATICS                                                                                                    S.SAHADEVA RAO                                                                                       TGT.SS                                                                                      AECS-2 HYDERABAD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–VII MATHEMATICS                                                                                                    S.SAHADEVA RAO                                                                                       TGT.SS                                                                                      AECS-2 HYDERABAD</dc:title>
  <dc:creator>Hemanth Setlem</dc:creator>
  <cp:lastModifiedBy>Hemanth Setlem</cp:lastModifiedBy>
  <cp:revision>6</cp:revision>
  <dcterms:created xsi:type="dcterms:W3CDTF">2020-04-24T07:14:46Z</dcterms:created>
  <dcterms:modified xsi:type="dcterms:W3CDTF">2020-04-24T07:48:11Z</dcterms:modified>
</cp:coreProperties>
</file>