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8" r:id="rId4"/>
    <p:sldId id="257" r:id="rId5"/>
    <p:sldId id="259" r:id="rId6"/>
    <p:sldId id="260" r:id="rId7"/>
    <p:sldId id="261" r:id="rId8"/>
    <p:sldId id="262" r:id="rId9"/>
    <p:sldId id="263" r:id="rId10"/>
    <p:sldId id="264" r:id="rId11"/>
    <p:sldId id="265" r:id="rId12"/>
    <p:sldId id="266" r:id="rId13"/>
    <p:sldId id="267" r:id="rId14"/>
    <p:sldId id="268" r:id="rId15"/>
    <p:sldId id="270" r:id="rId16"/>
    <p:sldId id="269" r:id="rId17"/>
    <p:sldId id="271"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277292-7FF0-4945-A539-E6721CE8CC80}" type="datetimeFigureOut">
              <a:rPr lang="en-US" smtClean="0"/>
              <a:t>6/18/2020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1410F9DA-C679-4535-8778-1C6FC03EE7F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4333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277292-7FF0-4945-A539-E6721CE8CC80}"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0F9DA-C679-4535-8778-1C6FC03EE7F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1015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277292-7FF0-4945-A539-E6721CE8CC80}"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0F9DA-C679-4535-8778-1C6FC03EE7F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2290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277292-7FF0-4945-A539-E6721CE8CC80}"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0F9DA-C679-4535-8778-1C6FC03EE7F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5559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277292-7FF0-4945-A539-E6721CE8CC80}"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0F9DA-C679-4535-8778-1C6FC03EE7F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19484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277292-7FF0-4945-A539-E6721CE8CC80}"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0F9DA-C679-4535-8778-1C6FC03EE7F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8710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277292-7FF0-4945-A539-E6721CE8CC80}" type="datetimeFigureOut">
              <a:rPr lang="en-US" smtClean="0"/>
              <a:t>6/18/2020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10F9DA-C679-4535-8778-1C6FC03EE7F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7524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277292-7FF0-4945-A539-E6721CE8CC80}" type="datetimeFigureOut">
              <a:rPr lang="en-US" smtClean="0"/>
              <a:t>6/18/2020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10F9DA-C679-4535-8778-1C6FC03EE7F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8716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77292-7FF0-4945-A539-E6721CE8CC80}" type="datetimeFigureOut">
              <a:rPr lang="en-US" smtClean="0"/>
              <a:t>6/18/2020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10F9DA-C679-4535-8778-1C6FC03EE7F4}" type="slidenum">
              <a:rPr lang="en-US" smtClean="0"/>
              <a:t>‹#›</a:t>
            </a:fld>
            <a:endParaRPr lang="en-US"/>
          </a:p>
        </p:txBody>
      </p:sp>
    </p:spTree>
    <p:extLst>
      <p:ext uri="{BB962C8B-B14F-4D97-AF65-F5344CB8AC3E}">
        <p14:creationId xmlns:p14="http://schemas.microsoft.com/office/powerpoint/2010/main" val="272102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277292-7FF0-4945-A539-E6721CE8CC80}"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0F9DA-C679-4535-8778-1C6FC03EE7F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408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5277292-7FF0-4945-A539-E6721CE8CC80}" type="datetimeFigureOut">
              <a:rPr lang="en-US" smtClean="0"/>
              <a:t>6/18/2020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1410F9DA-C679-4535-8778-1C6FC03EE7F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359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5277292-7FF0-4945-A539-E6721CE8CC80}" type="datetimeFigureOut">
              <a:rPr lang="en-US" smtClean="0"/>
              <a:t>6/18/2020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410F9DA-C679-4535-8778-1C6FC03EE7F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85917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E38E77D-428D-4CFC-93BE-E39FE65F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2" name="Title 1">
            <a:extLst>
              <a:ext uri="{FF2B5EF4-FFF2-40B4-BE49-F238E27FC236}">
                <a16:creationId xmlns:a16="http://schemas.microsoft.com/office/drawing/2014/main" id="{F29C9C3A-A247-4CF2-B700-E820272CEA7E}"/>
              </a:ext>
            </a:extLst>
          </p:cNvPr>
          <p:cNvSpPr>
            <a:spLocks noGrp="1"/>
          </p:cNvSpPr>
          <p:nvPr>
            <p:ph type="ctrTitle"/>
          </p:nvPr>
        </p:nvSpPr>
        <p:spPr>
          <a:xfrm>
            <a:off x="2486526" y="0"/>
            <a:ext cx="10266947" cy="1016000"/>
          </a:xfrm>
        </p:spPr>
        <p:txBody>
          <a:bodyPr>
            <a:normAutofit fontScale="90000"/>
          </a:bodyPr>
          <a:lstStyle/>
          <a:p>
            <a:r>
              <a:rPr lang="en-US" sz="7200" dirty="0">
                <a:latin typeface="Algerian" panose="04020705040A02060702" pitchFamily="82" charset="0"/>
              </a:rPr>
              <a:t>Nationalism in India</a:t>
            </a:r>
          </a:p>
        </p:txBody>
      </p:sp>
      <p:sp>
        <p:nvSpPr>
          <p:cNvPr id="6" name="TextBox 5">
            <a:extLst>
              <a:ext uri="{FF2B5EF4-FFF2-40B4-BE49-F238E27FC236}">
                <a16:creationId xmlns:a16="http://schemas.microsoft.com/office/drawing/2014/main" id="{54EC0B93-76C8-4112-B606-9F1A9B0A2BD0}"/>
              </a:ext>
            </a:extLst>
          </p:cNvPr>
          <p:cNvSpPr txBox="1"/>
          <p:nvPr/>
        </p:nvSpPr>
        <p:spPr>
          <a:xfrm>
            <a:off x="8067153" y="5842001"/>
            <a:ext cx="4124847" cy="830997"/>
          </a:xfrm>
          <a:prstGeom prst="rect">
            <a:avLst/>
          </a:prstGeom>
          <a:noFill/>
        </p:spPr>
        <p:txBody>
          <a:bodyPr wrap="none" rtlCol="0">
            <a:spAutoFit/>
          </a:bodyPr>
          <a:lstStyle/>
          <a:p>
            <a:r>
              <a:rPr lang="en-US" sz="2400" dirty="0">
                <a:solidFill>
                  <a:schemeClr val="bg1"/>
                </a:solidFill>
                <a:latin typeface="Algerian" panose="04020705040A02060702" pitchFamily="82" charset="0"/>
              </a:rPr>
              <a:t>By: T.R. RAMACHANDRAN</a:t>
            </a:r>
          </a:p>
          <a:p>
            <a:r>
              <a:rPr lang="en-US" sz="2400" dirty="0">
                <a:solidFill>
                  <a:schemeClr val="bg1"/>
                </a:solidFill>
                <a:latin typeface="Algerian" panose="04020705040A02060702" pitchFamily="82" charset="0"/>
              </a:rPr>
              <a:t>      A.E.C.S No. 2 Jadugoda</a:t>
            </a:r>
          </a:p>
        </p:txBody>
      </p:sp>
      <p:sp>
        <p:nvSpPr>
          <p:cNvPr id="7" name="TextBox 6">
            <a:extLst>
              <a:ext uri="{FF2B5EF4-FFF2-40B4-BE49-F238E27FC236}">
                <a16:creationId xmlns:a16="http://schemas.microsoft.com/office/drawing/2014/main" id="{E390E3AE-95DB-468B-89A1-E05D919EAEDB}"/>
              </a:ext>
            </a:extLst>
          </p:cNvPr>
          <p:cNvSpPr txBox="1"/>
          <p:nvPr/>
        </p:nvSpPr>
        <p:spPr>
          <a:xfrm>
            <a:off x="0" y="6149778"/>
            <a:ext cx="2331087" cy="523220"/>
          </a:xfrm>
          <a:prstGeom prst="rect">
            <a:avLst/>
          </a:prstGeom>
          <a:noFill/>
        </p:spPr>
        <p:txBody>
          <a:bodyPr wrap="none" rtlCol="0">
            <a:spAutoFit/>
          </a:bodyPr>
          <a:lstStyle/>
          <a:p>
            <a:r>
              <a:rPr lang="en-US" sz="2800" dirty="0">
                <a:solidFill>
                  <a:schemeClr val="bg1"/>
                </a:solidFill>
                <a:latin typeface="Algerian" panose="04020705040A02060702" pitchFamily="82" charset="0"/>
              </a:rPr>
              <a:t>Module- 2/4</a:t>
            </a:r>
          </a:p>
        </p:txBody>
      </p:sp>
      <p:sp>
        <p:nvSpPr>
          <p:cNvPr id="3" name="TextBox 2">
            <a:extLst>
              <a:ext uri="{FF2B5EF4-FFF2-40B4-BE49-F238E27FC236}">
                <a16:creationId xmlns:a16="http://schemas.microsoft.com/office/drawing/2014/main" id="{678AC783-6FF5-4471-8894-2A856A000F88}"/>
              </a:ext>
            </a:extLst>
          </p:cNvPr>
          <p:cNvSpPr txBox="1"/>
          <p:nvPr/>
        </p:nvSpPr>
        <p:spPr>
          <a:xfrm>
            <a:off x="7173532" y="1841679"/>
            <a:ext cx="3719031" cy="369332"/>
          </a:xfrm>
          <a:prstGeom prst="rect">
            <a:avLst/>
          </a:prstGeom>
          <a:noFill/>
        </p:spPr>
        <p:txBody>
          <a:bodyPr wrap="none" rtlCol="0">
            <a:spAutoFit/>
          </a:bodyPr>
          <a:lstStyle/>
          <a:p>
            <a:r>
              <a:rPr lang="en-US" dirty="0"/>
              <a:t>NON-COOPERATION MOVEMENT</a:t>
            </a:r>
          </a:p>
        </p:txBody>
      </p:sp>
    </p:spTree>
    <p:extLst>
      <p:ext uri="{BB962C8B-B14F-4D97-AF65-F5344CB8AC3E}">
        <p14:creationId xmlns:p14="http://schemas.microsoft.com/office/powerpoint/2010/main" val="3883614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B9CE5-4A03-4A04-B65A-E3D3C9F078EA}"/>
              </a:ext>
            </a:extLst>
          </p:cNvPr>
          <p:cNvSpPr>
            <a:spLocks noGrp="1"/>
          </p:cNvSpPr>
          <p:nvPr>
            <p:ph type="title"/>
          </p:nvPr>
        </p:nvSpPr>
        <p:spPr/>
        <p:txBody>
          <a:bodyPr>
            <a:normAutofit fontScale="90000"/>
          </a:bodyPr>
          <a:lstStyle/>
          <a:p>
            <a:pPr algn="ctr"/>
            <a:r>
              <a:rPr lang="en-US" b="1" dirty="0">
                <a:solidFill>
                  <a:srgbClr val="FF0000"/>
                </a:solidFill>
                <a:effectLst>
                  <a:outerShdw blurRad="38100" dist="38100" dir="2700000" algn="tl">
                    <a:srgbClr val="000000">
                      <a:alpha val="43137"/>
                    </a:srgbClr>
                  </a:outerShdw>
                </a:effectLst>
              </a:rPr>
              <a:t>What were the cause for the peasant movement in the countryside? (Villages)</a:t>
            </a:r>
          </a:p>
        </p:txBody>
      </p:sp>
      <p:sp>
        <p:nvSpPr>
          <p:cNvPr id="3" name="Content Placeholder 2">
            <a:extLst>
              <a:ext uri="{FF2B5EF4-FFF2-40B4-BE49-F238E27FC236}">
                <a16:creationId xmlns:a16="http://schemas.microsoft.com/office/drawing/2014/main" id="{4D8F0B58-F547-45EE-94B3-4D9EE7D05C96}"/>
              </a:ext>
            </a:extLst>
          </p:cNvPr>
          <p:cNvSpPr>
            <a:spLocks noGrp="1"/>
          </p:cNvSpPr>
          <p:nvPr>
            <p:ph idx="1"/>
          </p:nvPr>
        </p:nvSpPr>
        <p:spPr>
          <a:xfrm>
            <a:off x="1451579" y="2015732"/>
            <a:ext cx="9603275" cy="4216626"/>
          </a:xfrm>
        </p:spPr>
        <p:txBody>
          <a:bodyPr>
            <a:normAutofit lnSpcReduction="10000"/>
          </a:bodyPr>
          <a:lstStyle/>
          <a:p>
            <a:pPr marL="0" indent="0">
              <a:buNone/>
            </a:pPr>
            <a:r>
              <a:rPr lang="en-US" dirty="0"/>
              <a:t>PEASANT MOVEMENT</a:t>
            </a:r>
          </a:p>
          <a:p>
            <a:pPr marL="577850" indent="-288925">
              <a:buFont typeface="Wingdings" panose="05000000000000000000" pitchFamily="2" charset="2"/>
              <a:buChar char="Ø"/>
            </a:pPr>
            <a:r>
              <a:rPr lang="en-US" dirty="0"/>
              <a:t>In Awadh, a peasant’s movement was organized by Baba Ramchandra.</a:t>
            </a:r>
          </a:p>
          <a:p>
            <a:pPr marL="577850" indent="-288925">
              <a:buFont typeface="Wingdings" panose="05000000000000000000" pitchFamily="2" charset="2"/>
              <a:buChar char="Ø"/>
            </a:pPr>
            <a:r>
              <a:rPr lang="en-US" dirty="0"/>
              <a:t>It was against landlords and talukdars.</a:t>
            </a:r>
          </a:p>
          <a:p>
            <a:pPr marL="577850" indent="-288925">
              <a:buFont typeface="Wingdings" panose="05000000000000000000" pitchFamily="2" charset="2"/>
              <a:buChar char="Ø"/>
            </a:pPr>
            <a:r>
              <a:rPr lang="en-US" dirty="0"/>
              <a:t>Reduction of rent and the abolition of </a:t>
            </a:r>
            <a:r>
              <a:rPr lang="en-US" dirty="0" err="1"/>
              <a:t>begar</a:t>
            </a:r>
            <a:r>
              <a:rPr lang="en-US" dirty="0"/>
              <a:t> were their main demands. In many places ‘</a:t>
            </a:r>
            <a:r>
              <a:rPr lang="en-US" dirty="0" err="1"/>
              <a:t>nai</a:t>
            </a:r>
            <a:r>
              <a:rPr lang="en-US" dirty="0"/>
              <a:t> - dhobi bandhs’ were organized by panchayats to deprive landlords of the services of even barbers and washer men.</a:t>
            </a:r>
          </a:p>
          <a:p>
            <a:pPr marL="577850" indent="-288925">
              <a:buFont typeface="Wingdings" panose="05000000000000000000" pitchFamily="2" charset="2"/>
              <a:buChar char="Ø"/>
            </a:pPr>
            <a:r>
              <a:rPr lang="en-US" dirty="0"/>
              <a:t>In June 1920, Jawaharlal Nehru began going around the villages in Awadh, talking to the villagers, and trying to understand their grievances. By October, the Oudh </a:t>
            </a:r>
            <a:r>
              <a:rPr lang="en-US" dirty="0" err="1"/>
              <a:t>Kisan</a:t>
            </a:r>
            <a:r>
              <a:rPr lang="en-US" dirty="0"/>
              <a:t> Sabha was set up headed by Jawaharlal Nehru, Baba Ramchandra and a few others.</a:t>
            </a:r>
          </a:p>
          <a:p>
            <a:pPr marL="577850" indent="-288925">
              <a:buFont typeface="Wingdings" panose="05000000000000000000" pitchFamily="2" charset="2"/>
              <a:buChar char="Ø"/>
            </a:pPr>
            <a:r>
              <a:rPr lang="en-US" dirty="0"/>
              <a:t>Within a month, over 300 branches had been set up in the villages around the region.</a:t>
            </a:r>
          </a:p>
        </p:txBody>
      </p:sp>
    </p:spTree>
    <p:extLst>
      <p:ext uri="{BB962C8B-B14F-4D97-AF65-F5344CB8AC3E}">
        <p14:creationId xmlns:p14="http://schemas.microsoft.com/office/powerpoint/2010/main" val="3191806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8C89E-518B-45BA-9FFC-6AB6687F5EAF}"/>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Baba Ramchandra	</a:t>
            </a:r>
          </a:p>
        </p:txBody>
      </p:sp>
      <p:sp>
        <p:nvSpPr>
          <p:cNvPr id="3" name="Content Placeholder 2">
            <a:extLst>
              <a:ext uri="{FF2B5EF4-FFF2-40B4-BE49-F238E27FC236}">
                <a16:creationId xmlns:a16="http://schemas.microsoft.com/office/drawing/2014/main" id="{03E63B8A-9716-4D04-8718-CC57D7F70E19}"/>
              </a:ext>
            </a:extLst>
          </p:cNvPr>
          <p:cNvSpPr>
            <a:spLocks noGrp="1"/>
          </p:cNvSpPr>
          <p:nvPr>
            <p:ph idx="1"/>
          </p:nvPr>
        </p:nvSpPr>
        <p:spPr>
          <a:xfrm>
            <a:off x="1451579" y="2015732"/>
            <a:ext cx="6430291" cy="3450613"/>
          </a:xfrm>
        </p:spPr>
        <p:txBody>
          <a:bodyPr>
            <a:normAutofit fontScale="92500"/>
          </a:bodyPr>
          <a:lstStyle/>
          <a:p>
            <a:r>
              <a:rPr lang="en-US" dirty="0"/>
              <a:t>In Awadh, peasants were led by Baba Ramchandra, a Sanyasi, who had earlier been to Fiji as an indentured laborer. </a:t>
            </a:r>
          </a:p>
          <a:p>
            <a:r>
              <a:rPr lang="en-US" dirty="0"/>
              <a:t>He led a peasant’s movement in Awadh against Talukdars and Landlords.</a:t>
            </a:r>
          </a:p>
          <a:p>
            <a:r>
              <a:rPr lang="en-US" dirty="0"/>
              <a:t>He demanded reduction of rent, abolition of </a:t>
            </a:r>
            <a:r>
              <a:rPr lang="en-US" dirty="0" err="1"/>
              <a:t>Begar</a:t>
            </a:r>
            <a:r>
              <a:rPr lang="en-US" dirty="0"/>
              <a:t> and the boycott of landlords.</a:t>
            </a:r>
          </a:p>
          <a:p>
            <a:r>
              <a:rPr lang="en-US" dirty="0"/>
              <a:t>In October 1920, he formed Oudh </a:t>
            </a:r>
            <a:r>
              <a:rPr lang="en-US" dirty="0" err="1"/>
              <a:t>Kisan</a:t>
            </a:r>
            <a:r>
              <a:rPr lang="en-US" dirty="0"/>
              <a:t> Sabha with the help of Nehru.</a:t>
            </a:r>
          </a:p>
        </p:txBody>
      </p:sp>
      <p:pic>
        <p:nvPicPr>
          <p:cNvPr id="4" name="Picture 3">
            <a:extLst>
              <a:ext uri="{FF2B5EF4-FFF2-40B4-BE49-F238E27FC236}">
                <a16:creationId xmlns:a16="http://schemas.microsoft.com/office/drawing/2014/main" id="{ABA2ECB9-370F-4401-83F2-F8E180FD6404}"/>
              </a:ext>
            </a:extLst>
          </p:cNvPr>
          <p:cNvPicPr>
            <a:picLocks noChangeAspect="1"/>
          </p:cNvPicPr>
          <p:nvPr/>
        </p:nvPicPr>
        <p:blipFill>
          <a:blip r:embed="rId2"/>
          <a:stretch>
            <a:fillRect/>
          </a:stretch>
        </p:blipFill>
        <p:spPr>
          <a:xfrm>
            <a:off x="8087059" y="2015732"/>
            <a:ext cx="3294685" cy="3721335"/>
          </a:xfrm>
          <a:prstGeom prst="rect">
            <a:avLst/>
          </a:prstGeom>
        </p:spPr>
      </p:pic>
    </p:spTree>
    <p:extLst>
      <p:ext uri="{BB962C8B-B14F-4D97-AF65-F5344CB8AC3E}">
        <p14:creationId xmlns:p14="http://schemas.microsoft.com/office/powerpoint/2010/main" val="1369189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5C6C-CB70-4C62-849D-00131F0B160F}"/>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Tribal movement</a:t>
            </a:r>
          </a:p>
        </p:txBody>
      </p:sp>
      <p:sp>
        <p:nvSpPr>
          <p:cNvPr id="3" name="Content Placeholder 2">
            <a:extLst>
              <a:ext uri="{FF2B5EF4-FFF2-40B4-BE49-F238E27FC236}">
                <a16:creationId xmlns:a16="http://schemas.microsoft.com/office/drawing/2014/main" id="{4DC54732-ACBD-49F7-995C-66D028BA6939}"/>
              </a:ext>
            </a:extLst>
          </p:cNvPr>
          <p:cNvSpPr>
            <a:spLocks noGrp="1"/>
          </p:cNvSpPr>
          <p:nvPr>
            <p:ph idx="1"/>
          </p:nvPr>
        </p:nvSpPr>
        <p:spPr/>
        <p:txBody>
          <a:bodyPr/>
          <a:lstStyle/>
          <a:p>
            <a:r>
              <a:rPr lang="en-US" dirty="0"/>
              <a:t>In the </a:t>
            </a:r>
            <a:r>
              <a:rPr lang="en-US" dirty="0" err="1"/>
              <a:t>Gudem</a:t>
            </a:r>
            <a:r>
              <a:rPr lang="en-US" dirty="0"/>
              <a:t> Hills of Andhra Pradesh, </a:t>
            </a:r>
            <a:r>
              <a:rPr lang="en-US" dirty="0" err="1"/>
              <a:t>tribals</a:t>
            </a:r>
            <a:r>
              <a:rPr lang="en-US" dirty="0"/>
              <a:t> started a movement under the leadership of Alluri Sitaram Raju.</a:t>
            </a:r>
          </a:p>
          <a:p>
            <a:r>
              <a:rPr lang="en-US" dirty="0" err="1"/>
              <a:t>Tribals</a:t>
            </a:r>
            <a:r>
              <a:rPr lang="en-US" dirty="0"/>
              <a:t> wanted to get back their traditional rights over forests.</a:t>
            </a:r>
          </a:p>
          <a:p>
            <a:r>
              <a:rPr lang="en-US" dirty="0"/>
              <a:t>The methods followed by the </a:t>
            </a:r>
            <a:r>
              <a:rPr lang="en-US" dirty="0" err="1"/>
              <a:t>tribals</a:t>
            </a:r>
            <a:r>
              <a:rPr lang="en-US" dirty="0"/>
              <a:t> and peasants were against the Gandhian method of non-violence. They followed violent methods of struggle.</a:t>
            </a:r>
          </a:p>
        </p:txBody>
      </p:sp>
    </p:spTree>
    <p:extLst>
      <p:ext uri="{BB962C8B-B14F-4D97-AF65-F5344CB8AC3E}">
        <p14:creationId xmlns:p14="http://schemas.microsoft.com/office/powerpoint/2010/main" val="697736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F4BE3-5F97-4B6D-9E26-A8560FC331D5}"/>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Alluri </a:t>
            </a:r>
            <a:r>
              <a:rPr lang="en-US" b="1" dirty="0" err="1">
                <a:solidFill>
                  <a:srgbClr val="FF0000"/>
                </a:solidFill>
                <a:effectLst>
                  <a:outerShdw blurRad="38100" dist="38100" dir="2700000" algn="tl">
                    <a:srgbClr val="000000">
                      <a:alpha val="43137"/>
                    </a:srgbClr>
                  </a:outerShdw>
                </a:effectLst>
              </a:rPr>
              <a:t>sitaram</a:t>
            </a:r>
            <a:r>
              <a:rPr lang="en-US" b="1" dirty="0">
                <a:solidFill>
                  <a:srgbClr val="FF0000"/>
                </a:solidFill>
                <a:effectLst>
                  <a:outerShdw blurRad="38100" dist="38100" dir="2700000" algn="tl">
                    <a:srgbClr val="000000">
                      <a:alpha val="43137"/>
                    </a:srgbClr>
                  </a:outerShdw>
                </a:effectLst>
              </a:rPr>
              <a:t> </a:t>
            </a:r>
            <a:r>
              <a:rPr lang="en-US" b="1" dirty="0" err="1">
                <a:solidFill>
                  <a:srgbClr val="FF0000"/>
                </a:solidFill>
                <a:effectLst>
                  <a:outerShdw blurRad="38100" dist="38100" dir="2700000" algn="tl">
                    <a:srgbClr val="000000">
                      <a:alpha val="43137"/>
                    </a:srgbClr>
                  </a:outerShdw>
                </a:effectLst>
              </a:rPr>
              <a:t>raju</a:t>
            </a:r>
            <a:r>
              <a:rPr lang="en-US" b="1" dirty="0">
                <a:solidFill>
                  <a:srgbClr val="FF0000"/>
                </a:solidFill>
                <a:effectLst>
                  <a:outerShdw blurRad="38100" dist="38100" dir="2700000" algn="tl">
                    <a:srgbClr val="000000">
                      <a:alpha val="43137"/>
                    </a:srgbClr>
                  </a:outerShdw>
                </a:effectLst>
              </a:rPr>
              <a:t> 	</a:t>
            </a:r>
          </a:p>
        </p:txBody>
      </p:sp>
      <p:sp>
        <p:nvSpPr>
          <p:cNvPr id="3" name="Content Placeholder 2">
            <a:extLst>
              <a:ext uri="{FF2B5EF4-FFF2-40B4-BE49-F238E27FC236}">
                <a16:creationId xmlns:a16="http://schemas.microsoft.com/office/drawing/2014/main" id="{C1244AB6-577D-4501-A1BE-5A17A4E7405B}"/>
              </a:ext>
            </a:extLst>
          </p:cNvPr>
          <p:cNvSpPr>
            <a:spLocks noGrp="1"/>
          </p:cNvSpPr>
          <p:nvPr>
            <p:ph idx="1"/>
          </p:nvPr>
        </p:nvSpPr>
        <p:spPr>
          <a:xfrm>
            <a:off x="1451579" y="2099256"/>
            <a:ext cx="6868173" cy="3954225"/>
          </a:xfrm>
        </p:spPr>
        <p:txBody>
          <a:bodyPr>
            <a:normAutofit fontScale="92500" lnSpcReduction="20000"/>
          </a:bodyPr>
          <a:lstStyle/>
          <a:p>
            <a:r>
              <a:rPr lang="en-US" dirty="0"/>
              <a:t>He led a movement of the tribal people in the </a:t>
            </a:r>
            <a:r>
              <a:rPr lang="en-US" dirty="0" err="1"/>
              <a:t>Gudem</a:t>
            </a:r>
            <a:r>
              <a:rPr lang="en-US" dirty="0"/>
              <a:t> hills of Andhra Pradesh.</a:t>
            </a:r>
          </a:p>
          <a:p>
            <a:r>
              <a:rPr lang="en-US" dirty="0"/>
              <a:t>Many people considered him as an incarnation of God. They believed that he had many special powers.</a:t>
            </a:r>
          </a:p>
          <a:p>
            <a:r>
              <a:rPr lang="en-US" dirty="0"/>
              <a:t>He supported Gandhiji and asked his followers to wear khadi and stop drinking. But, he organized an armed struggle against the British.</a:t>
            </a:r>
          </a:p>
          <a:p>
            <a:r>
              <a:rPr lang="en-US" dirty="0"/>
              <a:t>He asserted that India could be liberated only by the use of force not non-violence.</a:t>
            </a:r>
          </a:p>
          <a:p>
            <a:r>
              <a:rPr lang="en-US" dirty="0"/>
              <a:t>Raju was captured and executed in 1924 and overtime became a folk hero.</a:t>
            </a:r>
          </a:p>
        </p:txBody>
      </p:sp>
      <p:pic>
        <p:nvPicPr>
          <p:cNvPr id="5" name="Picture 4">
            <a:extLst>
              <a:ext uri="{FF2B5EF4-FFF2-40B4-BE49-F238E27FC236}">
                <a16:creationId xmlns:a16="http://schemas.microsoft.com/office/drawing/2014/main" id="{422D0E47-DD34-4458-B8DD-A872699333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9776" y="1710081"/>
            <a:ext cx="3067050" cy="4343400"/>
          </a:xfrm>
          <a:prstGeom prst="rect">
            <a:avLst/>
          </a:prstGeom>
        </p:spPr>
      </p:pic>
    </p:spTree>
    <p:extLst>
      <p:ext uri="{BB962C8B-B14F-4D97-AF65-F5344CB8AC3E}">
        <p14:creationId xmlns:p14="http://schemas.microsoft.com/office/powerpoint/2010/main" val="3667171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E29A0-11DA-4B86-AD45-67C92179F29C}"/>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Movement in the plantations</a:t>
            </a:r>
          </a:p>
        </p:txBody>
      </p:sp>
      <p:sp>
        <p:nvSpPr>
          <p:cNvPr id="3" name="Content Placeholder 2">
            <a:extLst>
              <a:ext uri="{FF2B5EF4-FFF2-40B4-BE49-F238E27FC236}">
                <a16:creationId xmlns:a16="http://schemas.microsoft.com/office/drawing/2014/main" id="{127D4308-E01E-428C-8693-5C9F39E9AE9A}"/>
              </a:ext>
            </a:extLst>
          </p:cNvPr>
          <p:cNvSpPr>
            <a:spLocks noGrp="1"/>
          </p:cNvSpPr>
          <p:nvPr>
            <p:ph idx="1"/>
          </p:nvPr>
        </p:nvSpPr>
        <p:spPr/>
        <p:txBody>
          <a:bodyPr/>
          <a:lstStyle/>
          <a:p>
            <a:r>
              <a:rPr lang="en-US" dirty="0"/>
              <a:t>Workers in the plantations of Assam demanded the right to move freely in and out of the estates.</a:t>
            </a:r>
          </a:p>
          <a:p>
            <a:r>
              <a:rPr lang="en-US" dirty="0"/>
              <a:t>They opposed the Inland Emigration Act of 1859 which took away the right to free movement.</a:t>
            </a:r>
          </a:p>
          <a:p>
            <a:r>
              <a:rPr lang="en-US" dirty="0"/>
              <a:t>When they heard about the Non-cooperation movement, they moved to their villages. They thought that the Gandhi Raj was coming and everyone would be given land in their villages.</a:t>
            </a:r>
          </a:p>
          <a:p>
            <a:r>
              <a:rPr lang="en-US" dirty="0"/>
              <a:t>However, they were caught and brought back.</a:t>
            </a:r>
          </a:p>
        </p:txBody>
      </p:sp>
    </p:spTree>
    <p:extLst>
      <p:ext uri="{BB962C8B-B14F-4D97-AF65-F5344CB8AC3E}">
        <p14:creationId xmlns:p14="http://schemas.microsoft.com/office/powerpoint/2010/main" val="2641669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0D03C-EFC3-4F90-9642-72703DEFB883}"/>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Withdrawal of non-cooperation movement</a:t>
            </a:r>
          </a:p>
        </p:txBody>
      </p:sp>
      <p:sp>
        <p:nvSpPr>
          <p:cNvPr id="3" name="Content Placeholder 2">
            <a:extLst>
              <a:ext uri="{FF2B5EF4-FFF2-40B4-BE49-F238E27FC236}">
                <a16:creationId xmlns:a16="http://schemas.microsoft.com/office/drawing/2014/main" id="{FBADC7C5-490A-434F-87F6-2D5FE5AAD2FB}"/>
              </a:ext>
            </a:extLst>
          </p:cNvPr>
          <p:cNvSpPr>
            <a:spLocks noGrp="1"/>
          </p:cNvSpPr>
          <p:nvPr>
            <p:ph idx="1"/>
          </p:nvPr>
        </p:nvSpPr>
        <p:spPr/>
        <p:txBody>
          <a:bodyPr/>
          <a:lstStyle/>
          <a:p>
            <a:pPr marL="0" indent="0">
              <a:buNone/>
            </a:pPr>
            <a:r>
              <a:rPr lang="en-US" dirty="0"/>
              <a:t>Gandhiji withdrew the Non-Cooperation Movement because:</a:t>
            </a:r>
          </a:p>
          <a:p>
            <a:pPr>
              <a:buFont typeface="Wingdings" panose="05000000000000000000" pitchFamily="2" charset="2"/>
              <a:buChar char="Ø"/>
            </a:pPr>
            <a:r>
              <a:rPr lang="en-US" dirty="0"/>
              <a:t>The movement became violent in some places. In February 1922, in Chauri </a:t>
            </a:r>
            <a:r>
              <a:rPr lang="en-US" dirty="0" err="1"/>
              <a:t>Chaura</a:t>
            </a:r>
            <a:r>
              <a:rPr lang="en-US" dirty="0"/>
              <a:t> (Uttar Pradesh) people turned violent and set fire to a police station. Twenty two police men were killed in this incident. Gandhiji was saddened by this incident.</a:t>
            </a:r>
          </a:p>
          <a:p>
            <a:pPr>
              <a:buFont typeface="Wingdings" panose="05000000000000000000" pitchFamily="2" charset="2"/>
              <a:buChar char="Ø"/>
            </a:pPr>
            <a:r>
              <a:rPr lang="en-US" dirty="0"/>
              <a:t>The movement slowed down in urban areas.</a:t>
            </a:r>
          </a:p>
          <a:p>
            <a:pPr>
              <a:buFont typeface="Wingdings" panose="05000000000000000000" pitchFamily="2" charset="2"/>
              <a:buChar char="Ø"/>
            </a:pPr>
            <a:r>
              <a:rPr lang="en-US" dirty="0"/>
              <a:t>He thought that it was necessary to train the people in non-violent satyagraha.</a:t>
            </a:r>
          </a:p>
        </p:txBody>
      </p:sp>
    </p:spTree>
    <p:extLst>
      <p:ext uri="{BB962C8B-B14F-4D97-AF65-F5344CB8AC3E}">
        <p14:creationId xmlns:p14="http://schemas.microsoft.com/office/powerpoint/2010/main" val="1170204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926C-DD93-4393-AC68-84455C089C8F}"/>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Significance of the non-cooperation movement</a:t>
            </a:r>
          </a:p>
        </p:txBody>
      </p:sp>
      <p:sp>
        <p:nvSpPr>
          <p:cNvPr id="3" name="Content Placeholder 2">
            <a:extLst>
              <a:ext uri="{FF2B5EF4-FFF2-40B4-BE49-F238E27FC236}">
                <a16:creationId xmlns:a16="http://schemas.microsoft.com/office/drawing/2014/main" id="{3B3EF598-8ADD-4C2F-B1E7-920FED6A2F7E}"/>
              </a:ext>
            </a:extLst>
          </p:cNvPr>
          <p:cNvSpPr>
            <a:spLocks noGrp="1"/>
          </p:cNvSpPr>
          <p:nvPr>
            <p:ph idx="1"/>
          </p:nvPr>
        </p:nvSpPr>
        <p:spPr/>
        <p:txBody>
          <a:bodyPr/>
          <a:lstStyle/>
          <a:p>
            <a:r>
              <a:rPr lang="en-US" dirty="0"/>
              <a:t>Non-Cooperation movement was a large scale mass movement. It attracted common people from all social groups.</a:t>
            </a:r>
          </a:p>
          <a:p>
            <a:r>
              <a:rPr lang="en-US" dirty="0"/>
              <a:t>Non-Cooperation movement and Khilafat movement went together. So, they promoted Hindu-Muslim unity.</a:t>
            </a:r>
          </a:p>
          <a:p>
            <a:r>
              <a:rPr lang="en-US" dirty="0"/>
              <a:t>Peasants’ and </a:t>
            </a:r>
            <a:r>
              <a:rPr lang="en-US" dirty="0" err="1"/>
              <a:t>tribals</a:t>
            </a:r>
            <a:r>
              <a:rPr lang="en-US" dirty="0"/>
              <a:t>’ movements became a part of the Indian National Movement.</a:t>
            </a:r>
          </a:p>
          <a:p>
            <a:r>
              <a:rPr lang="en-US" dirty="0"/>
              <a:t>It was a non-violent movement. So, it popularized the Gandhian idea of Non-violent satyagraha.</a:t>
            </a:r>
          </a:p>
        </p:txBody>
      </p:sp>
    </p:spTree>
    <p:extLst>
      <p:ext uri="{BB962C8B-B14F-4D97-AF65-F5344CB8AC3E}">
        <p14:creationId xmlns:p14="http://schemas.microsoft.com/office/powerpoint/2010/main" val="1004390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7CDDC-AB88-4096-8A3D-9763AE925BBE}"/>
              </a:ext>
            </a:extLst>
          </p:cNvPr>
          <p:cNvSpPr>
            <a:spLocks noGrp="1"/>
          </p:cNvSpPr>
          <p:nvPr>
            <p:ph type="title"/>
          </p:nvPr>
        </p:nvSpPr>
        <p:spPr>
          <a:xfrm>
            <a:off x="1294362" y="563887"/>
            <a:ext cx="9603275" cy="1049235"/>
          </a:xfrm>
        </p:spPr>
        <p:txBody>
          <a:bodyPr>
            <a:normAutofit fontScale="90000"/>
          </a:bodyPr>
          <a:lstStyle/>
          <a:p>
            <a:pPr algn="ctr"/>
            <a:r>
              <a:rPr lang="en-US" b="1" dirty="0">
                <a:solidFill>
                  <a:srgbClr val="FF0000"/>
                </a:solidFill>
                <a:effectLst>
                  <a:outerShdw blurRad="38100" dist="38100" dir="2700000" algn="tl">
                    <a:srgbClr val="000000">
                      <a:alpha val="43137"/>
                    </a:srgbClr>
                  </a:outerShdw>
                </a:effectLst>
              </a:rPr>
              <a:t>Give examples to prove that the term ‘swaraj’ means different things to different people</a:t>
            </a:r>
          </a:p>
        </p:txBody>
      </p:sp>
      <p:sp>
        <p:nvSpPr>
          <p:cNvPr id="3" name="Content Placeholder 2">
            <a:extLst>
              <a:ext uri="{FF2B5EF4-FFF2-40B4-BE49-F238E27FC236}">
                <a16:creationId xmlns:a16="http://schemas.microsoft.com/office/drawing/2014/main" id="{AC75D604-79FA-4DFC-97CA-9F923B6824DC}"/>
              </a:ext>
            </a:extLst>
          </p:cNvPr>
          <p:cNvSpPr>
            <a:spLocks noGrp="1"/>
          </p:cNvSpPr>
          <p:nvPr>
            <p:ph idx="1"/>
          </p:nvPr>
        </p:nvSpPr>
        <p:spPr/>
        <p:txBody>
          <a:bodyPr>
            <a:normAutofit fontScale="92500"/>
          </a:bodyPr>
          <a:lstStyle/>
          <a:p>
            <a:r>
              <a:rPr lang="en-US" dirty="0"/>
              <a:t>The term swaraj means self rule or dominion status for the Congress people.  It is the type of government granted by the British in other self-governing colonies of Australia and Canada.</a:t>
            </a:r>
          </a:p>
          <a:p>
            <a:r>
              <a:rPr lang="en-US" dirty="0"/>
              <a:t>To peasants in Awadh ‘swaraj’ means reduction in tax, abolition of ‘</a:t>
            </a:r>
            <a:r>
              <a:rPr lang="en-US" dirty="0" err="1"/>
              <a:t>begar</a:t>
            </a:r>
            <a:r>
              <a:rPr lang="en-US" dirty="0"/>
              <a:t>’ or forced labour and social boycott of oppressive land lords.</a:t>
            </a:r>
          </a:p>
          <a:p>
            <a:r>
              <a:rPr lang="en-US" dirty="0"/>
              <a:t>To plantation workers in Assam, ‘swaraj’ means right to move freely in and out the plantation where they were enclosed and retaining a link with the village from which they had come.</a:t>
            </a:r>
          </a:p>
          <a:p>
            <a:r>
              <a:rPr lang="en-US" dirty="0"/>
              <a:t>To the tribal peasants of the </a:t>
            </a:r>
            <a:r>
              <a:rPr lang="en-US" dirty="0" err="1"/>
              <a:t>Gudem</a:t>
            </a:r>
            <a:r>
              <a:rPr lang="en-US" dirty="0"/>
              <a:t> hills of Andhra Pradesh ‘swaraj’ meant right to enter forest and collect forest products, graze cattle and give up forced labour. </a:t>
            </a:r>
          </a:p>
        </p:txBody>
      </p:sp>
    </p:spTree>
    <p:extLst>
      <p:ext uri="{BB962C8B-B14F-4D97-AF65-F5344CB8AC3E}">
        <p14:creationId xmlns:p14="http://schemas.microsoft.com/office/powerpoint/2010/main" val="3311783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A437A-E05D-4B0B-BC33-94EF0D7A3073}"/>
              </a:ext>
            </a:extLst>
          </p:cNvPr>
          <p:cNvSpPr>
            <a:spLocks noGrp="1"/>
          </p:cNvSpPr>
          <p:nvPr>
            <p:ph type="title"/>
          </p:nvPr>
        </p:nvSpPr>
        <p:spPr>
          <a:xfrm>
            <a:off x="0" y="3030296"/>
            <a:ext cx="5954820" cy="1049235"/>
          </a:xfrm>
        </p:spPr>
        <p:txBody>
          <a:bodyPr/>
          <a:lstStyle/>
          <a:p>
            <a:pPr algn="ctr"/>
            <a:r>
              <a:rPr lang="en-US" b="1" dirty="0">
                <a:solidFill>
                  <a:srgbClr val="FF0000"/>
                </a:solidFill>
                <a:effectLst>
                  <a:outerShdw blurRad="38100" dist="38100" dir="2700000" algn="tl">
                    <a:srgbClr val="000000">
                      <a:alpha val="43137"/>
                    </a:srgbClr>
                  </a:outerShdw>
                </a:effectLst>
              </a:rPr>
              <a:t>Congress Sessions</a:t>
            </a:r>
          </a:p>
        </p:txBody>
      </p:sp>
      <p:pic>
        <p:nvPicPr>
          <p:cNvPr id="4" name="Picture 3">
            <a:extLst>
              <a:ext uri="{FF2B5EF4-FFF2-40B4-BE49-F238E27FC236}">
                <a16:creationId xmlns:a16="http://schemas.microsoft.com/office/drawing/2014/main" id="{745E5B85-87C0-4B39-84AB-5A7C92325F5E}"/>
              </a:ext>
            </a:extLst>
          </p:cNvPr>
          <p:cNvPicPr>
            <a:picLocks noChangeAspect="1"/>
          </p:cNvPicPr>
          <p:nvPr/>
        </p:nvPicPr>
        <p:blipFill>
          <a:blip r:embed="rId2"/>
          <a:stretch>
            <a:fillRect/>
          </a:stretch>
        </p:blipFill>
        <p:spPr>
          <a:xfrm>
            <a:off x="5821251" y="139459"/>
            <a:ext cx="5409126" cy="5781675"/>
          </a:xfrm>
          <a:prstGeom prst="rect">
            <a:avLst/>
          </a:prstGeom>
        </p:spPr>
      </p:pic>
    </p:spTree>
    <p:extLst>
      <p:ext uri="{BB962C8B-B14F-4D97-AF65-F5344CB8AC3E}">
        <p14:creationId xmlns:p14="http://schemas.microsoft.com/office/powerpoint/2010/main" val="2329307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2BED-53FA-4110-99E1-ED26753E2A7B}"/>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Non-cooperation movement</a:t>
            </a:r>
          </a:p>
        </p:txBody>
      </p:sp>
      <p:sp>
        <p:nvSpPr>
          <p:cNvPr id="3" name="Content Placeholder 2">
            <a:extLst>
              <a:ext uri="{FF2B5EF4-FFF2-40B4-BE49-F238E27FC236}">
                <a16:creationId xmlns:a16="http://schemas.microsoft.com/office/drawing/2014/main" id="{F54BBDF5-95F1-4172-92D9-1C0EA01154C7}"/>
              </a:ext>
            </a:extLst>
          </p:cNvPr>
          <p:cNvSpPr>
            <a:spLocks noGrp="1"/>
          </p:cNvSpPr>
          <p:nvPr>
            <p:ph idx="1"/>
          </p:nvPr>
        </p:nvSpPr>
        <p:spPr/>
        <p:txBody>
          <a:bodyPr/>
          <a:lstStyle/>
          <a:p>
            <a:r>
              <a:rPr lang="en-US" dirty="0"/>
              <a:t>Non cooperation movement was started in 1921 under the leadership of Mahatma Gandhi. </a:t>
            </a:r>
          </a:p>
          <a:p>
            <a:r>
              <a:rPr lang="en-US" dirty="0"/>
              <a:t>It was a mass movement. It was a non violent Khilafat non-cooperation movement.</a:t>
            </a:r>
          </a:p>
          <a:p>
            <a:r>
              <a:rPr lang="en-US" dirty="0"/>
              <a:t>Its aims were:</a:t>
            </a:r>
          </a:p>
          <a:p>
            <a:pPr marL="515938">
              <a:buFont typeface="Wingdings" panose="05000000000000000000" pitchFamily="2" charset="2"/>
              <a:buChar char="Ø"/>
            </a:pPr>
            <a:r>
              <a:rPr lang="en-US" dirty="0"/>
              <a:t>To redress the wrong things done to people of Punjab and Turkey.</a:t>
            </a:r>
          </a:p>
          <a:p>
            <a:pPr marL="515938">
              <a:buFont typeface="Wingdings" panose="05000000000000000000" pitchFamily="2" charset="2"/>
              <a:buChar char="Ø"/>
            </a:pPr>
            <a:r>
              <a:rPr lang="en-US" dirty="0"/>
              <a:t>Attainment of Swaraj</a:t>
            </a:r>
          </a:p>
          <a:p>
            <a:pPr marL="0" indent="0">
              <a:buNone/>
            </a:pPr>
            <a:endParaRPr lang="en-US" dirty="0"/>
          </a:p>
        </p:txBody>
      </p:sp>
    </p:spTree>
    <p:extLst>
      <p:ext uri="{BB962C8B-B14F-4D97-AF65-F5344CB8AC3E}">
        <p14:creationId xmlns:p14="http://schemas.microsoft.com/office/powerpoint/2010/main" val="328162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EE508-072D-48CC-BB68-196695D500F1}"/>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What were  the ideas expressed by Gandhiji in his book?	</a:t>
            </a:r>
          </a:p>
        </p:txBody>
      </p:sp>
      <p:sp>
        <p:nvSpPr>
          <p:cNvPr id="3" name="Content Placeholder 2">
            <a:extLst>
              <a:ext uri="{FF2B5EF4-FFF2-40B4-BE49-F238E27FC236}">
                <a16:creationId xmlns:a16="http://schemas.microsoft.com/office/drawing/2014/main" id="{B328FE83-3B90-41F9-A3C3-F311469A4059}"/>
              </a:ext>
            </a:extLst>
          </p:cNvPr>
          <p:cNvSpPr>
            <a:spLocks noGrp="1"/>
          </p:cNvSpPr>
          <p:nvPr>
            <p:ph idx="1"/>
          </p:nvPr>
        </p:nvSpPr>
        <p:spPr/>
        <p:txBody>
          <a:bodyPr/>
          <a:lstStyle/>
          <a:p>
            <a:r>
              <a:rPr lang="en-US" dirty="0"/>
              <a:t>In his famous book Hind Swaraj (1909) Mahatma Gandhi declared that British rule was established in India with the cooperation of Indians and had survived only because of this cooperation. </a:t>
            </a:r>
          </a:p>
          <a:p>
            <a:r>
              <a:rPr lang="en-US" dirty="0"/>
              <a:t>If Indians refused to cooperate, British rule in India would collapse within a year, and Swaraj would come. Therefore, he started the Non-Cooperation Movement. </a:t>
            </a:r>
          </a:p>
        </p:txBody>
      </p:sp>
    </p:spTree>
    <p:extLst>
      <p:ext uri="{BB962C8B-B14F-4D97-AF65-F5344CB8AC3E}">
        <p14:creationId xmlns:p14="http://schemas.microsoft.com/office/powerpoint/2010/main" val="4089806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84B01-039A-4E54-8074-E47FD7BCC00D}"/>
              </a:ext>
            </a:extLst>
          </p:cNvPr>
          <p:cNvSpPr>
            <a:spLocks noGrp="1"/>
          </p:cNvSpPr>
          <p:nvPr>
            <p:ph type="title"/>
          </p:nvPr>
        </p:nvSpPr>
        <p:spPr/>
        <p:txBody>
          <a:bodyPr>
            <a:normAutofit fontScale="90000"/>
          </a:bodyPr>
          <a:lstStyle/>
          <a:p>
            <a:pPr algn="ctr"/>
            <a:r>
              <a:rPr lang="en-US" b="1" dirty="0">
                <a:solidFill>
                  <a:srgbClr val="FF0000"/>
                </a:solidFill>
                <a:effectLst>
                  <a:outerShdw blurRad="38100" dist="38100" dir="2700000" algn="tl">
                    <a:srgbClr val="000000">
                      <a:alpha val="43137"/>
                    </a:srgbClr>
                  </a:outerShdw>
                </a:effectLst>
              </a:rPr>
              <a:t>What were the reasons for Gandhiji to launch the non-cooperation movement?</a:t>
            </a:r>
          </a:p>
        </p:txBody>
      </p:sp>
      <p:sp>
        <p:nvSpPr>
          <p:cNvPr id="3" name="Content Placeholder 2">
            <a:extLst>
              <a:ext uri="{FF2B5EF4-FFF2-40B4-BE49-F238E27FC236}">
                <a16:creationId xmlns:a16="http://schemas.microsoft.com/office/drawing/2014/main" id="{57BFD1FE-A954-4768-A953-1A37B520BF17}"/>
              </a:ext>
            </a:extLst>
          </p:cNvPr>
          <p:cNvSpPr>
            <a:spLocks noGrp="1"/>
          </p:cNvSpPr>
          <p:nvPr>
            <p:ph idx="1"/>
          </p:nvPr>
        </p:nvSpPr>
        <p:spPr>
          <a:xfrm>
            <a:off x="1451579" y="2015732"/>
            <a:ext cx="9906232" cy="4240689"/>
          </a:xfrm>
        </p:spPr>
        <p:txBody>
          <a:bodyPr>
            <a:normAutofit fontScale="92500" lnSpcReduction="20000"/>
          </a:bodyPr>
          <a:lstStyle/>
          <a:p>
            <a:r>
              <a:rPr lang="en-US" dirty="0"/>
              <a:t>First World War added to the misery of the Indian people. Heavy taxes, high prices, famines and epidemics made people’s life miserable.</a:t>
            </a:r>
          </a:p>
          <a:p>
            <a:r>
              <a:rPr lang="en-US" dirty="0" err="1"/>
              <a:t>Rowlatt</a:t>
            </a:r>
            <a:r>
              <a:rPr lang="en-US" dirty="0"/>
              <a:t> Act invited large scale protests throughout the country.</a:t>
            </a:r>
          </a:p>
          <a:p>
            <a:r>
              <a:rPr lang="en-US" dirty="0"/>
              <a:t>Jallianwala Bagh Massacre and the injustice done to Punjab made Indians angry.</a:t>
            </a:r>
          </a:p>
          <a:p>
            <a:r>
              <a:rPr lang="en-US" dirty="0"/>
              <a:t>Muslims became unhappy due to the ill treatment of Turkey. They started Khilafat Movement.</a:t>
            </a:r>
          </a:p>
          <a:p>
            <a:r>
              <a:rPr lang="en-US" dirty="0"/>
              <a:t>Many sections of the Indian society suffered considerable economic distress. In the towns workers and artisans, the middle class had been hit by high prices and shortage of food and essential commodities.</a:t>
            </a:r>
          </a:p>
          <a:p>
            <a:r>
              <a:rPr lang="en-US" dirty="0"/>
              <a:t>The rural poor and peasants were victims of wide spread drought and epidemics. The British were unmindful to these developments.</a:t>
            </a:r>
          </a:p>
          <a:p>
            <a:r>
              <a:rPr lang="en-US" dirty="0"/>
              <a:t>The Congress session at Nagpur (1920) adopted Gandhiji's the idea of Non-Cooperation</a:t>
            </a:r>
          </a:p>
        </p:txBody>
      </p:sp>
    </p:spTree>
    <p:extLst>
      <p:ext uri="{BB962C8B-B14F-4D97-AF65-F5344CB8AC3E}">
        <p14:creationId xmlns:p14="http://schemas.microsoft.com/office/powerpoint/2010/main" val="3945767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79053-AEC7-4FFB-A5E5-C71F37DF348B}"/>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What were the stages proposed for the non-cooperation movement?</a:t>
            </a:r>
          </a:p>
        </p:txBody>
      </p:sp>
      <p:sp>
        <p:nvSpPr>
          <p:cNvPr id="3" name="Content Placeholder 2">
            <a:extLst>
              <a:ext uri="{FF2B5EF4-FFF2-40B4-BE49-F238E27FC236}">
                <a16:creationId xmlns:a16="http://schemas.microsoft.com/office/drawing/2014/main" id="{DC260B67-EE2E-470D-AE0A-BDA145B2E786}"/>
              </a:ext>
            </a:extLst>
          </p:cNvPr>
          <p:cNvSpPr>
            <a:spLocks noGrp="1"/>
          </p:cNvSpPr>
          <p:nvPr>
            <p:ph idx="1"/>
          </p:nvPr>
        </p:nvSpPr>
        <p:spPr>
          <a:xfrm>
            <a:off x="1451579" y="2015732"/>
            <a:ext cx="9603275" cy="4037749"/>
          </a:xfrm>
        </p:spPr>
        <p:txBody>
          <a:bodyPr>
            <a:normAutofit/>
          </a:bodyPr>
          <a:lstStyle/>
          <a:p>
            <a:r>
              <a:rPr lang="en-US" b="1" dirty="0"/>
              <a:t>Renunciation of titles: </a:t>
            </a:r>
            <a:r>
              <a:rPr lang="en-US" dirty="0" err="1"/>
              <a:t>Subhramanya</a:t>
            </a:r>
            <a:r>
              <a:rPr lang="en-US" dirty="0"/>
              <a:t> </a:t>
            </a:r>
            <a:r>
              <a:rPr lang="en-US" dirty="0" err="1"/>
              <a:t>Iyer</a:t>
            </a:r>
            <a:r>
              <a:rPr lang="en-US" dirty="0"/>
              <a:t> and </a:t>
            </a:r>
            <a:r>
              <a:rPr lang="en-US" dirty="0" err="1"/>
              <a:t>Ravindranath</a:t>
            </a:r>
            <a:r>
              <a:rPr lang="en-US" dirty="0"/>
              <a:t> Tagore renounced the honorary title ‘Sir’ that they received from the British. Gandhiji returned his ‘Kaiser-e-Hind’ medal.</a:t>
            </a:r>
          </a:p>
          <a:p>
            <a:r>
              <a:rPr lang="en-US" b="1" dirty="0"/>
              <a:t>Resigning of important jobs: </a:t>
            </a:r>
            <a:r>
              <a:rPr lang="en-US" dirty="0"/>
              <a:t>Many officers resigned their jobs.</a:t>
            </a:r>
          </a:p>
          <a:p>
            <a:r>
              <a:rPr lang="en-US" b="1" dirty="0"/>
              <a:t>Boycott of legislatures: </a:t>
            </a:r>
            <a:r>
              <a:rPr lang="en-US" dirty="0"/>
              <a:t>Many people refused to cast vote when the elections to the legislatures were held. It was followed by the boycott of schools and colleges, lawcourts, etc.</a:t>
            </a:r>
          </a:p>
          <a:p>
            <a:r>
              <a:rPr lang="en-US" b="1" dirty="0"/>
              <a:t>Non payment of taxes: </a:t>
            </a:r>
            <a:r>
              <a:rPr lang="en-US" dirty="0"/>
              <a:t>This was a powerful method of fighting an oppressive government. They were not ready to recognize the Govt. legitimate.</a:t>
            </a:r>
            <a:endParaRPr lang="en-US" b="1" dirty="0"/>
          </a:p>
          <a:p>
            <a:endParaRPr lang="en-US" b="1" dirty="0"/>
          </a:p>
        </p:txBody>
      </p:sp>
    </p:spTree>
    <p:extLst>
      <p:ext uri="{BB962C8B-B14F-4D97-AF65-F5344CB8AC3E}">
        <p14:creationId xmlns:p14="http://schemas.microsoft.com/office/powerpoint/2010/main" val="952960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3C94-6C5A-467C-9E90-378A0EA5E910}"/>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How did non-cooperation movement become a mass movement?</a:t>
            </a:r>
          </a:p>
        </p:txBody>
      </p:sp>
      <p:sp>
        <p:nvSpPr>
          <p:cNvPr id="3" name="Content Placeholder 2">
            <a:extLst>
              <a:ext uri="{FF2B5EF4-FFF2-40B4-BE49-F238E27FC236}">
                <a16:creationId xmlns:a16="http://schemas.microsoft.com/office/drawing/2014/main" id="{E1AACFC4-B44A-44D1-A216-CCE4BDF59E50}"/>
              </a:ext>
            </a:extLst>
          </p:cNvPr>
          <p:cNvSpPr>
            <a:spLocks noGrp="1"/>
          </p:cNvSpPr>
          <p:nvPr>
            <p:ph idx="1"/>
          </p:nvPr>
        </p:nvSpPr>
        <p:spPr>
          <a:xfrm>
            <a:off x="1451579" y="2015732"/>
            <a:ext cx="9603275" cy="4037749"/>
          </a:xfrm>
        </p:spPr>
        <p:txBody>
          <a:bodyPr>
            <a:normAutofit fontScale="77500" lnSpcReduction="20000"/>
          </a:bodyPr>
          <a:lstStyle/>
          <a:p>
            <a:r>
              <a:rPr lang="en-US" dirty="0"/>
              <a:t>Non-Cooperation was launched under Gandhiji’s Leadership in 1921.</a:t>
            </a:r>
          </a:p>
          <a:p>
            <a:r>
              <a:rPr lang="en-US" dirty="0"/>
              <a:t>It aimed at protesting against the injustices done to Punjab and Turkey and to attain Swaraj.</a:t>
            </a:r>
          </a:p>
          <a:p>
            <a:r>
              <a:rPr lang="en-US" dirty="0"/>
              <a:t>Educated middle class led the movement in towns and cities. Educational institutions, law courts and foreign goods were boycotted.</a:t>
            </a:r>
          </a:p>
          <a:p>
            <a:r>
              <a:rPr lang="en-US" dirty="0"/>
              <a:t>Council elections were boycotted in all provinces except Madras where the Justice Party of the Non Brahmins contested.</a:t>
            </a:r>
          </a:p>
          <a:p>
            <a:r>
              <a:rPr lang="en-US" dirty="0"/>
              <a:t>Peasants organized movements against Talukdars and Landlords in villages under the leadership of Baba Ramchandra.</a:t>
            </a:r>
          </a:p>
          <a:p>
            <a:r>
              <a:rPr lang="en-US" dirty="0"/>
              <a:t>Tribal people started an armed struggle in the </a:t>
            </a:r>
            <a:r>
              <a:rPr lang="en-US" dirty="0" err="1"/>
              <a:t>Gudem</a:t>
            </a:r>
            <a:r>
              <a:rPr lang="en-US" dirty="0"/>
              <a:t> hills of Andhra Pradesh under the leadership of Alluri Sitaram Raju.</a:t>
            </a:r>
          </a:p>
          <a:p>
            <a:r>
              <a:rPr lang="en-US" dirty="0"/>
              <a:t>Workers in the plantations of Assam Started a struggle to get the right to free movement.</a:t>
            </a:r>
          </a:p>
          <a:p>
            <a:r>
              <a:rPr lang="en-US" dirty="0"/>
              <a:t>Chauri </a:t>
            </a:r>
            <a:r>
              <a:rPr lang="en-US" dirty="0" err="1"/>
              <a:t>Chaura</a:t>
            </a:r>
            <a:r>
              <a:rPr lang="en-US" dirty="0"/>
              <a:t> incident forced Gandhiji to call off the Movement.</a:t>
            </a:r>
          </a:p>
          <a:p>
            <a:pPr marL="0" indent="0">
              <a:buNone/>
            </a:pPr>
            <a:endParaRPr lang="en-US" dirty="0"/>
          </a:p>
          <a:p>
            <a:endParaRPr lang="en-US" dirty="0"/>
          </a:p>
        </p:txBody>
      </p:sp>
    </p:spTree>
    <p:extLst>
      <p:ext uri="{BB962C8B-B14F-4D97-AF65-F5344CB8AC3E}">
        <p14:creationId xmlns:p14="http://schemas.microsoft.com/office/powerpoint/2010/main" val="3636489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6C106-5627-4DE0-A701-7322C1CA0419}"/>
              </a:ext>
            </a:extLst>
          </p:cNvPr>
          <p:cNvSpPr>
            <a:spLocks noGrp="1"/>
          </p:cNvSpPr>
          <p:nvPr>
            <p:ph type="title"/>
          </p:nvPr>
        </p:nvSpPr>
        <p:spPr>
          <a:xfrm>
            <a:off x="1451579" y="612014"/>
            <a:ext cx="9603275" cy="1049235"/>
          </a:xfrm>
        </p:spPr>
        <p:txBody>
          <a:bodyPr>
            <a:normAutofit fontScale="90000"/>
          </a:bodyPr>
          <a:lstStyle/>
          <a:p>
            <a:pPr algn="ctr"/>
            <a:r>
              <a:rPr lang="en-US" b="1" dirty="0">
                <a:solidFill>
                  <a:srgbClr val="FF0000"/>
                </a:solidFill>
                <a:effectLst>
                  <a:outerShdw blurRad="38100" dist="38100" dir="2700000" algn="tl">
                    <a:srgbClr val="000000">
                      <a:alpha val="43137"/>
                    </a:srgbClr>
                  </a:outerShdw>
                </a:effectLst>
              </a:rPr>
              <a:t>What were the effects of Non-cooperation movement on the economic front?</a:t>
            </a:r>
          </a:p>
        </p:txBody>
      </p:sp>
      <p:sp>
        <p:nvSpPr>
          <p:cNvPr id="3" name="Content Placeholder 2">
            <a:extLst>
              <a:ext uri="{FF2B5EF4-FFF2-40B4-BE49-F238E27FC236}">
                <a16:creationId xmlns:a16="http://schemas.microsoft.com/office/drawing/2014/main" id="{C0DEB57A-42BA-4BF3-B6C6-4B15D6563A02}"/>
              </a:ext>
            </a:extLst>
          </p:cNvPr>
          <p:cNvSpPr>
            <a:spLocks noGrp="1"/>
          </p:cNvSpPr>
          <p:nvPr>
            <p:ph idx="1"/>
          </p:nvPr>
        </p:nvSpPr>
        <p:spPr>
          <a:xfrm>
            <a:off x="1451579" y="2015732"/>
            <a:ext cx="9603275" cy="4037749"/>
          </a:xfrm>
        </p:spPr>
        <p:txBody>
          <a:bodyPr/>
          <a:lstStyle/>
          <a:p>
            <a:r>
              <a:rPr lang="en-US" dirty="0"/>
              <a:t>The effects of non-cooperation on the economic front were more dramatic.</a:t>
            </a:r>
          </a:p>
          <a:p>
            <a:r>
              <a:rPr lang="en-US" dirty="0"/>
              <a:t>Foreign goods were boycotted, liquor shops picketed and foreign cloth burnt in huge bonfires.</a:t>
            </a:r>
          </a:p>
          <a:p>
            <a:r>
              <a:rPr lang="en-US" dirty="0"/>
              <a:t>The import of foreign cloth halved between 1921 and 1922, its value dropping from Rs 102 crore to Rs 57 crore. In many places merchants and traders refused to trade in foreign goods or finance foreign trade.</a:t>
            </a:r>
          </a:p>
          <a:p>
            <a:r>
              <a:rPr lang="en-US" dirty="0"/>
              <a:t>As the boycott movement spread and people began discarding imported clothes and wearing only Indian ones, production of Indian textile mills and handlooms went up.</a:t>
            </a:r>
          </a:p>
          <a:p>
            <a:endParaRPr lang="en-US" dirty="0"/>
          </a:p>
        </p:txBody>
      </p:sp>
    </p:spTree>
    <p:extLst>
      <p:ext uri="{BB962C8B-B14F-4D97-AF65-F5344CB8AC3E}">
        <p14:creationId xmlns:p14="http://schemas.microsoft.com/office/powerpoint/2010/main" val="980222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714C-49FD-423A-821D-45882CEFD0A5}"/>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Differing strands within the non-cooperation movement</a:t>
            </a:r>
          </a:p>
        </p:txBody>
      </p:sp>
      <p:sp>
        <p:nvSpPr>
          <p:cNvPr id="3" name="Content Placeholder 2">
            <a:extLst>
              <a:ext uri="{FF2B5EF4-FFF2-40B4-BE49-F238E27FC236}">
                <a16:creationId xmlns:a16="http://schemas.microsoft.com/office/drawing/2014/main" id="{16995B46-FC3B-4C75-8787-D9675E836F90}"/>
              </a:ext>
            </a:extLst>
          </p:cNvPr>
          <p:cNvSpPr>
            <a:spLocks noGrp="1"/>
          </p:cNvSpPr>
          <p:nvPr>
            <p:ph idx="1"/>
          </p:nvPr>
        </p:nvSpPr>
        <p:spPr/>
        <p:txBody>
          <a:bodyPr>
            <a:normAutofit lnSpcReduction="10000"/>
          </a:bodyPr>
          <a:lstStyle/>
          <a:p>
            <a:pPr marL="0" indent="0">
              <a:buNone/>
            </a:pPr>
            <a:r>
              <a:rPr lang="en-US" dirty="0"/>
              <a:t>Movement in towns and cities:</a:t>
            </a:r>
          </a:p>
          <a:p>
            <a:pPr marL="698500" indent="-288925">
              <a:buFont typeface="Wingdings" panose="05000000000000000000" pitchFamily="2" charset="2"/>
              <a:buChar char="Ø"/>
            </a:pPr>
            <a:r>
              <a:rPr lang="en-US" dirty="0"/>
              <a:t>Educated middle class led the movement in towns and cities.</a:t>
            </a:r>
          </a:p>
          <a:p>
            <a:pPr marL="698500" indent="-288925">
              <a:buFont typeface="Wingdings" panose="05000000000000000000" pitchFamily="2" charset="2"/>
              <a:buChar char="Ø"/>
            </a:pPr>
            <a:r>
              <a:rPr lang="en-US" dirty="0"/>
              <a:t>Educational institutions and law courts were boycotted.</a:t>
            </a:r>
          </a:p>
          <a:p>
            <a:pPr marL="698500" indent="-288925">
              <a:buFont typeface="Wingdings" panose="05000000000000000000" pitchFamily="2" charset="2"/>
              <a:buChar char="Ø"/>
            </a:pPr>
            <a:r>
              <a:rPr lang="en-US" dirty="0"/>
              <a:t>The council elections were boycotted in most provinces except Madras where the Justice Party felt that entering the council was one way of gaining power.</a:t>
            </a:r>
          </a:p>
          <a:p>
            <a:pPr marL="698500" indent="-288925">
              <a:buFont typeface="Wingdings" panose="05000000000000000000" pitchFamily="2" charset="2"/>
              <a:buChar char="Ø"/>
            </a:pPr>
            <a:r>
              <a:rPr lang="en-US" dirty="0"/>
              <a:t>Foreign clothes and other goods were burnt in bonfires. People began to use Khadi clothes.</a:t>
            </a:r>
          </a:p>
          <a:p>
            <a:pPr marL="698500" indent="-288925">
              <a:buFont typeface="Wingdings" panose="05000000000000000000" pitchFamily="2" charset="2"/>
              <a:buChar char="Ø"/>
            </a:pPr>
            <a:r>
              <a:rPr lang="en-US" dirty="0"/>
              <a:t>Government Servants resigned their jobs. Liquor shops were picketed.</a:t>
            </a:r>
          </a:p>
        </p:txBody>
      </p:sp>
    </p:spTree>
    <p:extLst>
      <p:ext uri="{BB962C8B-B14F-4D97-AF65-F5344CB8AC3E}">
        <p14:creationId xmlns:p14="http://schemas.microsoft.com/office/powerpoint/2010/main" val="1200119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07408-DE20-4AB7-A901-13F2A8AD8C90}"/>
              </a:ext>
            </a:extLst>
          </p:cNvPr>
          <p:cNvSpPr>
            <a:spLocks noGrp="1"/>
          </p:cNvSpPr>
          <p:nvPr>
            <p:ph type="title"/>
          </p:nvPr>
        </p:nvSpPr>
        <p:spPr/>
        <p:txBody>
          <a:bodyPr>
            <a:normAutofit fontScale="90000"/>
          </a:bodyPr>
          <a:lstStyle/>
          <a:p>
            <a:pPr algn="ctr"/>
            <a:r>
              <a:rPr lang="en-US" b="1" dirty="0">
                <a:solidFill>
                  <a:srgbClr val="FF0000"/>
                </a:solidFill>
                <a:effectLst>
                  <a:outerShdw blurRad="38100" dist="38100" dir="2700000" algn="tl">
                    <a:srgbClr val="000000">
                      <a:alpha val="43137"/>
                    </a:srgbClr>
                  </a:outerShdw>
                </a:effectLst>
              </a:rPr>
              <a:t>Why did the non-cooperation movement slow down in towns and cities?</a:t>
            </a:r>
          </a:p>
        </p:txBody>
      </p:sp>
      <p:sp>
        <p:nvSpPr>
          <p:cNvPr id="3" name="Content Placeholder 2">
            <a:extLst>
              <a:ext uri="{FF2B5EF4-FFF2-40B4-BE49-F238E27FC236}">
                <a16:creationId xmlns:a16="http://schemas.microsoft.com/office/drawing/2014/main" id="{F337DCE7-D560-46DB-B05B-A64E2C8AB1FF}"/>
              </a:ext>
            </a:extLst>
          </p:cNvPr>
          <p:cNvSpPr>
            <a:spLocks noGrp="1"/>
          </p:cNvSpPr>
          <p:nvPr>
            <p:ph idx="1"/>
          </p:nvPr>
        </p:nvSpPr>
        <p:spPr/>
        <p:txBody>
          <a:bodyPr/>
          <a:lstStyle/>
          <a:p>
            <a:r>
              <a:rPr lang="en-US" dirty="0"/>
              <a:t>Khadi clothes were very costly. The poor were not able to buy them.</a:t>
            </a:r>
          </a:p>
          <a:p>
            <a:r>
              <a:rPr lang="en-US" dirty="0"/>
              <a:t>Indians boycotted British institutions like law courts and educational institutions.</a:t>
            </a:r>
          </a:p>
          <a:p>
            <a:r>
              <a:rPr lang="en-US" dirty="0"/>
              <a:t>But alternative institutions did not come up. Consequently, teachers and children started going back to schools and lawyers started going back to their courts.</a:t>
            </a:r>
          </a:p>
        </p:txBody>
      </p:sp>
    </p:spTree>
    <p:extLst>
      <p:ext uri="{BB962C8B-B14F-4D97-AF65-F5344CB8AC3E}">
        <p14:creationId xmlns:p14="http://schemas.microsoft.com/office/powerpoint/2010/main" val="47782917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1328</TotalTime>
  <Words>1548</Words>
  <Application>Microsoft Office PowerPoint</Application>
  <PresentationFormat>Widescreen</PresentationFormat>
  <Paragraphs>95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Algerian</vt:lpstr>
      <vt:lpstr>Arial</vt:lpstr>
      <vt:lpstr>Gill Sans MT</vt:lpstr>
      <vt:lpstr>Wingdings</vt:lpstr>
      <vt:lpstr>Gallery</vt:lpstr>
      <vt:lpstr>Nationalism in India</vt:lpstr>
      <vt:lpstr>Non-cooperation movement</vt:lpstr>
      <vt:lpstr>What were  the ideas expressed by Gandhiji in his book? </vt:lpstr>
      <vt:lpstr>What were the reasons for Gandhiji to launch the non-cooperation movement?</vt:lpstr>
      <vt:lpstr>What were the stages proposed for the non-cooperation movement?</vt:lpstr>
      <vt:lpstr>How did non-cooperation movement become a mass movement?</vt:lpstr>
      <vt:lpstr>What were the effects of Non-cooperation movement on the economic front?</vt:lpstr>
      <vt:lpstr>Differing strands within the non-cooperation movement</vt:lpstr>
      <vt:lpstr>Why did the non-cooperation movement slow down in towns and cities?</vt:lpstr>
      <vt:lpstr>What were the cause for the peasant movement in the countryside? (Villages)</vt:lpstr>
      <vt:lpstr>Baba Ramchandra </vt:lpstr>
      <vt:lpstr>Tribal movement</vt:lpstr>
      <vt:lpstr>Alluri sitaram raju  </vt:lpstr>
      <vt:lpstr>Movement in the plantations</vt:lpstr>
      <vt:lpstr>Withdrawal of non-cooperation movement</vt:lpstr>
      <vt:lpstr>Significance of the non-cooperation movement</vt:lpstr>
      <vt:lpstr>Give examples to prove that the term ‘swaraj’ means different things to different people</vt:lpstr>
      <vt:lpstr>Congress Sessions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2/4 Nationalism in India</dc:title>
  <dc:creator>T.R. Dilip Raj</dc:creator>
  <cp:lastModifiedBy>T.R. Dilip Raj</cp:lastModifiedBy>
  <cp:revision>29</cp:revision>
  <dcterms:created xsi:type="dcterms:W3CDTF">2020-06-10T15:48:46Z</dcterms:created>
  <dcterms:modified xsi:type="dcterms:W3CDTF">2020-06-18T05:57:09Z</dcterms:modified>
</cp:coreProperties>
</file>