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58" r:id="rId5"/>
    <p:sldId id="259" r:id="rId6"/>
    <p:sldId id="277" r:id="rId7"/>
    <p:sldId id="261" r:id="rId8"/>
    <p:sldId id="262" r:id="rId9"/>
    <p:sldId id="278" r:id="rId10"/>
    <p:sldId id="263" r:id="rId11"/>
    <p:sldId id="264" r:id="rId12"/>
    <p:sldId id="279" r:id="rId13"/>
    <p:sldId id="265" r:id="rId14"/>
    <p:sldId id="280" r:id="rId15"/>
    <p:sldId id="266" r:id="rId16"/>
    <p:sldId id="267" r:id="rId17"/>
    <p:sldId id="281" r:id="rId18"/>
    <p:sldId id="282" r:id="rId19"/>
    <p:sldId id="28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49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0F6BF53-F2D1-410B-B928-2B67991E2B5D}" type="datetimeFigureOut">
              <a:rPr lang="en-US" smtClean="0"/>
              <a:t>6/19/2020</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4EF149FE-CBE9-4189-9486-B6A7D2A64B6F}"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841295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6BF53-F2D1-410B-B928-2B67991E2B5D}"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149FE-CBE9-4189-9486-B6A7D2A64B6F}"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81773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6BF53-F2D1-410B-B928-2B67991E2B5D}"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149FE-CBE9-4189-9486-B6A7D2A64B6F}"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90078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F6BF53-F2D1-410B-B928-2B67991E2B5D}"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149FE-CBE9-4189-9486-B6A7D2A64B6F}"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73000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F6BF53-F2D1-410B-B928-2B67991E2B5D}" type="datetimeFigureOut">
              <a:rPr lang="en-US" smtClean="0"/>
              <a:t>6/19/2020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F149FE-CBE9-4189-9486-B6A7D2A64B6F}"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1205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F6BF53-F2D1-410B-B928-2B67991E2B5D}"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149FE-CBE9-4189-9486-B6A7D2A64B6F}"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33882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0F6BF53-F2D1-410B-B928-2B67991E2B5D}" type="datetimeFigureOut">
              <a:rPr lang="en-US" smtClean="0"/>
              <a:t>6/19/2020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F149FE-CBE9-4189-9486-B6A7D2A64B6F}"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406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0F6BF53-F2D1-410B-B928-2B67991E2B5D}" type="datetimeFigureOut">
              <a:rPr lang="en-US" smtClean="0"/>
              <a:t>6/19/2020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F149FE-CBE9-4189-9486-B6A7D2A64B6F}"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961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F6BF53-F2D1-410B-B928-2B67991E2B5D}" type="datetimeFigureOut">
              <a:rPr lang="en-US" smtClean="0"/>
              <a:t>6/19/2020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F149FE-CBE9-4189-9486-B6A7D2A64B6F}" type="slidenum">
              <a:rPr lang="en-US" smtClean="0"/>
              <a:t>‹#›</a:t>
            </a:fld>
            <a:endParaRPr lang="en-US"/>
          </a:p>
        </p:txBody>
      </p:sp>
    </p:spTree>
    <p:extLst>
      <p:ext uri="{BB962C8B-B14F-4D97-AF65-F5344CB8AC3E}">
        <p14:creationId xmlns:p14="http://schemas.microsoft.com/office/powerpoint/2010/main" val="1734933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F6BF53-F2D1-410B-B928-2B67991E2B5D}" type="datetimeFigureOut">
              <a:rPr lang="en-US" smtClean="0"/>
              <a:t>6/19/2020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F149FE-CBE9-4189-9486-B6A7D2A64B6F}"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8590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0F6BF53-F2D1-410B-B928-2B67991E2B5D}" type="datetimeFigureOut">
              <a:rPr lang="en-US" smtClean="0"/>
              <a:t>6/19/2020</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4EF149FE-CBE9-4189-9486-B6A7D2A64B6F}"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96668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0F6BF53-F2D1-410B-B928-2B67991E2B5D}" type="datetimeFigureOut">
              <a:rPr lang="en-US" smtClean="0"/>
              <a:t>6/19/2020</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4EF149FE-CBE9-4189-9486-B6A7D2A64B6F}"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457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3AC7748-FD50-4436-ABDF-D7F98FE071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35462"/>
          </a:xfrm>
          <a:prstGeom prst="rect">
            <a:avLst/>
          </a:prstGeom>
        </p:spPr>
      </p:pic>
      <p:sp>
        <p:nvSpPr>
          <p:cNvPr id="2" name="Title 1">
            <a:extLst>
              <a:ext uri="{FF2B5EF4-FFF2-40B4-BE49-F238E27FC236}">
                <a16:creationId xmlns:a16="http://schemas.microsoft.com/office/drawing/2014/main" id="{128D9AE7-A966-44DB-95BB-FD92C624F123}"/>
              </a:ext>
            </a:extLst>
          </p:cNvPr>
          <p:cNvSpPr>
            <a:spLocks noGrp="1"/>
          </p:cNvSpPr>
          <p:nvPr>
            <p:ph type="ctrTitle"/>
          </p:nvPr>
        </p:nvSpPr>
        <p:spPr>
          <a:xfrm>
            <a:off x="1330906" y="174402"/>
            <a:ext cx="9530188" cy="977621"/>
          </a:xfrm>
        </p:spPr>
        <p:txBody>
          <a:bodyPr/>
          <a:lstStyle/>
          <a:p>
            <a:r>
              <a:rPr lang="en-US" dirty="0">
                <a:solidFill>
                  <a:schemeClr val="bg1"/>
                </a:solidFill>
              </a:rPr>
              <a:t>Nationalism in India</a:t>
            </a:r>
          </a:p>
        </p:txBody>
      </p:sp>
      <p:sp>
        <p:nvSpPr>
          <p:cNvPr id="3" name="Subtitle 2">
            <a:extLst>
              <a:ext uri="{FF2B5EF4-FFF2-40B4-BE49-F238E27FC236}">
                <a16:creationId xmlns:a16="http://schemas.microsoft.com/office/drawing/2014/main" id="{868F4CD4-3EC8-4564-96FE-270A2807C04C}"/>
              </a:ext>
            </a:extLst>
          </p:cNvPr>
          <p:cNvSpPr>
            <a:spLocks noGrp="1"/>
          </p:cNvSpPr>
          <p:nvPr>
            <p:ph type="subTitle" idx="1"/>
          </p:nvPr>
        </p:nvSpPr>
        <p:spPr>
          <a:xfrm>
            <a:off x="9342321" y="5639298"/>
            <a:ext cx="2849679" cy="977621"/>
          </a:xfrm>
        </p:spPr>
        <p:txBody>
          <a:bodyPr/>
          <a:lstStyle/>
          <a:p>
            <a:r>
              <a:rPr lang="en-US" dirty="0">
                <a:solidFill>
                  <a:srgbClr val="FF0000"/>
                </a:solidFill>
              </a:rPr>
              <a:t>By: T.R.RAMACHANDRAN</a:t>
            </a:r>
          </a:p>
          <a:p>
            <a:r>
              <a:rPr lang="en-US" dirty="0">
                <a:solidFill>
                  <a:srgbClr val="FF0000"/>
                </a:solidFill>
              </a:rPr>
              <a:t>      A.E.C.S. 2 JADUGODA</a:t>
            </a:r>
          </a:p>
        </p:txBody>
      </p:sp>
      <p:sp>
        <p:nvSpPr>
          <p:cNvPr id="6" name="TextBox 5">
            <a:extLst>
              <a:ext uri="{FF2B5EF4-FFF2-40B4-BE49-F238E27FC236}">
                <a16:creationId xmlns:a16="http://schemas.microsoft.com/office/drawing/2014/main" id="{E4DAD726-A943-4E1D-9A5A-B100887E1662}"/>
              </a:ext>
            </a:extLst>
          </p:cNvPr>
          <p:cNvSpPr txBox="1"/>
          <p:nvPr/>
        </p:nvSpPr>
        <p:spPr>
          <a:xfrm>
            <a:off x="631065" y="6336406"/>
            <a:ext cx="1272464" cy="369332"/>
          </a:xfrm>
          <a:prstGeom prst="rect">
            <a:avLst/>
          </a:prstGeom>
          <a:noFill/>
        </p:spPr>
        <p:txBody>
          <a:bodyPr wrap="none" rtlCol="0">
            <a:spAutoFit/>
          </a:bodyPr>
          <a:lstStyle/>
          <a:p>
            <a:r>
              <a:rPr lang="en-US" dirty="0">
                <a:solidFill>
                  <a:schemeClr val="bg1"/>
                </a:solidFill>
              </a:rPr>
              <a:t>Module: 3/4</a:t>
            </a:r>
          </a:p>
        </p:txBody>
      </p:sp>
      <p:sp>
        <p:nvSpPr>
          <p:cNvPr id="4" name="TextBox 3">
            <a:extLst>
              <a:ext uri="{FF2B5EF4-FFF2-40B4-BE49-F238E27FC236}">
                <a16:creationId xmlns:a16="http://schemas.microsoft.com/office/drawing/2014/main" id="{010C262D-BFEB-4574-8756-F7651BC739CD}"/>
              </a:ext>
            </a:extLst>
          </p:cNvPr>
          <p:cNvSpPr txBox="1"/>
          <p:nvPr/>
        </p:nvSpPr>
        <p:spPr>
          <a:xfrm>
            <a:off x="7122017" y="2601532"/>
            <a:ext cx="4092810" cy="400110"/>
          </a:xfrm>
          <a:prstGeom prst="rect">
            <a:avLst/>
          </a:prstGeom>
          <a:noFill/>
        </p:spPr>
        <p:txBody>
          <a:bodyPr wrap="square" rtlCol="0">
            <a:spAutoFit/>
          </a:bodyPr>
          <a:lstStyle/>
          <a:p>
            <a:r>
              <a:rPr lang="en-US" sz="2000" dirty="0"/>
              <a:t>Civil Disobedience Movement</a:t>
            </a:r>
          </a:p>
        </p:txBody>
      </p:sp>
    </p:spTree>
    <p:extLst>
      <p:ext uri="{BB962C8B-B14F-4D97-AF65-F5344CB8AC3E}">
        <p14:creationId xmlns:p14="http://schemas.microsoft.com/office/powerpoint/2010/main" val="2613457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1CB5-E631-4284-A9BB-6A55007D0161}"/>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Salt  March</a:t>
            </a:r>
          </a:p>
        </p:txBody>
      </p:sp>
      <p:sp>
        <p:nvSpPr>
          <p:cNvPr id="3" name="Content Placeholder 2">
            <a:extLst>
              <a:ext uri="{FF2B5EF4-FFF2-40B4-BE49-F238E27FC236}">
                <a16:creationId xmlns:a16="http://schemas.microsoft.com/office/drawing/2014/main" id="{23D8BAC6-68D7-4592-B100-9D1EA75F9EF9}"/>
              </a:ext>
            </a:extLst>
          </p:cNvPr>
          <p:cNvSpPr>
            <a:spLocks noGrp="1"/>
          </p:cNvSpPr>
          <p:nvPr>
            <p:ph idx="1"/>
          </p:nvPr>
        </p:nvSpPr>
        <p:spPr>
          <a:xfrm>
            <a:off x="1451579" y="2015732"/>
            <a:ext cx="9603275" cy="4230522"/>
          </a:xfrm>
        </p:spPr>
        <p:txBody>
          <a:bodyPr>
            <a:normAutofit/>
          </a:bodyPr>
          <a:lstStyle/>
          <a:p>
            <a:r>
              <a:rPr lang="en-US" dirty="0"/>
              <a:t>Gandhiji decided to start the Civil Disobedience Movement by breaking the salt law.</a:t>
            </a:r>
          </a:p>
          <a:p>
            <a:r>
              <a:rPr lang="en-US" dirty="0"/>
              <a:t>Gandhiji and 78 followers started a march on foot from Sabarmati Ashram to Dandi  [Dandi March].</a:t>
            </a:r>
          </a:p>
          <a:p>
            <a:r>
              <a:rPr lang="en-US" dirty="0"/>
              <a:t>On 6 April 1930, they reached Dandi. Gandhiji prepared salt by using sea water, broke the salt law and inaugurated the movement.</a:t>
            </a:r>
          </a:p>
          <a:p>
            <a:r>
              <a:rPr lang="en-US" dirty="0"/>
              <a:t>The government imposed heavy tax on salt. Moreover, the production of salt was the monopoly of the government. So, the price of the salt was very high. Therefore, Gandhiji opposed the salt law.</a:t>
            </a:r>
          </a:p>
          <a:p>
            <a:endParaRPr lang="en-US" dirty="0"/>
          </a:p>
        </p:txBody>
      </p:sp>
    </p:spTree>
    <p:extLst>
      <p:ext uri="{BB962C8B-B14F-4D97-AF65-F5344CB8AC3E}">
        <p14:creationId xmlns:p14="http://schemas.microsoft.com/office/powerpoint/2010/main" val="239046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F8B57-6D88-46EA-B584-B800882FA55E}"/>
              </a:ext>
            </a:extLst>
          </p:cNvPr>
          <p:cNvSpPr>
            <a:spLocks noGrp="1"/>
          </p:cNvSpPr>
          <p:nvPr>
            <p:ph type="title"/>
          </p:nvPr>
        </p:nvSpPr>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rPr>
              <a:t>Why did mahatma Gandhi choose salt as medium of protest against the British?</a:t>
            </a:r>
          </a:p>
        </p:txBody>
      </p:sp>
      <p:sp>
        <p:nvSpPr>
          <p:cNvPr id="3" name="Content Placeholder 2">
            <a:extLst>
              <a:ext uri="{FF2B5EF4-FFF2-40B4-BE49-F238E27FC236}">
                <a16:creationId xmlns:a16="http://schemas.microsoft.com/office/drawing/2014/main" id="{F018BBE0-8C8C-4856-92C5-684E65C3A181}"/>
              </a:ext>
            </a:extLst>
          </p:cNvPr>
          <p:cNvSpPr>
            <a:spLocks noGrp="1"/>
          </p:cNvSpPr>
          <p:nvPr>
            <p:ph idx="1"/>
          </p:nvPr>
        </p:nvSpPr>
        <p:spPr/>
        <p:txBody>
          <a:bodyPr>
            <a:normAutofit/>
          </a:bodyPr>
          <a:lstStyle/>
          <a:p>
            <a:r>
              <a:rPr lang="en-US" dirty="0"/>
              <a:t>Mahatma Gandhi found in salt a powerful symbol that could unite the nation.</a:t>
            </a:r>
          </a:p>
          <a:p>
            <a:r>
              <a:rPr lang="en-US" dirty="0"/>
              <a:t> On 31 January 1930, he sent a letter to Viceroy Irwin stating eleven demands. </a:t>
            </a:r>
          </a:p>
          <a:p>
            <a:r>
              <a:rPr lang="en-US" dirty="0"/>
              <a:t>The most stirring of all was the demand to abolish the salt tax. </a:t>
            </a:r>
          </a:p>
          <a:p>
            <a:r>
              <a:rPr lang="en-US" dirty="0"/>
              <a:t>Salt was something consumed by the rich and the poor alike, and it was one of the most essential items of food. </a:t>
            </a:r>
          </a:p>
          <a:p>
            <a:r>
              <a:rPr lang="en-US" dirty="0"/>
              <a:t>The tax on salt and the government monopoly over its production revealed the most oppressive face of British rule.</a:t>
            </a:r>
          </a:p>
        </p:txBody>
      </p:sp>
    </p:spTree>
    <p:extLst>
      <p:ext uri="{BB962C8B-B14F-4D97-AF65-F5344CB8AC3E}">
        <p14:creationId xmlns:p14="http://schemas.microsoft.com/office/powerpoint/2010/main" val="33497138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91121-8549-4FF1-8F41-D1D8FB5FB253}"/>
              </a:ext>
            </a:extLst>
          </p:cNvPr>
          <p:cNvSpPr>
            <a:spLocks noGrp="1"/>
          </p:cNvSpPr>
          <p:nvPr>
            <p:ph type="title"/>
          </p:nvPr>
        </p:nvSpPr>
        <p:spPr/>
        <p:txBody>
          <a:bodyPr/>
          <a:lstStyle/>
          <a:p>
            <a:pPr algn="ctr"/>
            <a:endParaRPr lang="en-US" b="1" dirty="0">
              <a:solidFill>
                <a:srgbClr val="FF0000"/>
              </a:solidFill>
              <a:effectLst>
                <a:outerShdw blurRad="38100" dist="38100" dir="2700000" algn="tl">
                  <a:srgbClr val="000000">
                    <a:alpha val="43137"/>
                  </a:srgbClr>
                </a:outerShdw>
              </a:effectLst>
            </a:endParaRPr>
          </a:p>
        </p:txBody>
      </p:sp>
      <p:pic>
        <p:nvPicPr>
          <p:cNvPr id="4" name="Picture 3">
            <a:extLst>
              <a:ext uri="{FF2B5EF4-FFF2-40B4-BE49-F238E27FC236}">
                <a16:creationId xmlns:a16="http://schemas.microsoft.com/office/drawing/2014/main" id="{99072572-7FFB-476E-AB64-BF3765C8D906}"/>
              </a:ext>
            </a:extLst>
          </p:cNvPr>
          <p:cNvPicPr>
            <a:picLocks noChangeAspect="1"/>
          </p:cNvPicPr>
          <p:nvPr/>
        </p:nvPicPr>
        <p:blipFill>
          <a:blip r:embed="rId2"/>
          <a:stretch>
            <a:fillRect/>
          </a:stretch>
        </p:blipFill>
        <p:spPr>
          <a:xfrm>
            <a:off x="95378" y="2907600"/>
            <a:ext cx="4094890" cy="2514406"/>
          </a:xfrm>
          <a:prstGeom prst="rect">
            <a:avLst/>
          </a:prstGeom>
        </p:spPr>
      </p:pic>
      <p:pic>
        <p:nvPicPr>
          <p:cNvPr id="5" name="Picture 4">
            <a:extLst>
              <a:ext uri="{FF2B5EF4-FFF2-40B4-BE49-F238E27FC236}">
                <a16:creationId xmlns:a16="http://schemas.microsoft.com/office/drawing/2014/main" id="{753848A7-43EB-484E-8CC4-90AA5FC681BF}"/>
              </a:ext>
            </a:extLst>
          </p:cNvPr>
          <p:cNvPicPr>
            <a:picLocks noChangeAspect="1"/>
          </p:cNvPicPr>
          <p:nvPr/>
        </p:nvPicPr>
        <p:blipFill>
          <a:blip r:embed="rId3"/>
          <a:stretch>
            <a:fillRect/>
          </a:stretch>
        </p:blipFill>
        <p:spPr>
          <a:xfrm>
            <a:off x="4254156" y="1853754"/>
            <a:ext cx="3717834" cy="2312151"/>
          </a:xfrm>
          <a:prstGeom prst="rect">
            <a:avLst/>
          </a:prstGeom>
        </p:spPr>
      </p:pic>
      <p:pic>
        <p:nvPicPr>
          <p:cNvPr id="6" name="Picture 5">
            <a:extLst>
              <a:ext uri="{FF2B5EF4-FFF2-40B4-BE49-F238E27FC236}">
                <a16:creationId xmlns:a16="http://schemas.microsoft.com/office/drawing/2014/main" id="{DC4A2355-A23F-4CBC-BDCC-F028FC8B90B0}"/>
              </a:ext>
            </a:extLst>
          </p:cNvPr>
          <p:cNvPicPr>
            <a:picLocks noChangeAspect="1"/>
          </p:cNvPicPr>
          <p:nvPr/>
        </p:nvPicPr>
        <p:blipFill>
          <a:blip r:embed="rId4"/>
          <a:stretch>
            <a:fillRect/>
          </a:stretch>
        </p:blipFill>
        <p:spPr>
          <a:xfrm>
            <a:off x="8035879" y="2907600"/>
            <a:ext cx="4134115" cy="2514406"/>
          </a:xfrm>
          <a:prstGeom prst="rect">
            <a:avLst/>
          </a:prstGeom>
        </p:spPr>
      </p:pic>
    </p:spTree>
    <p:extLst>
      <p:ext uri="{BB962C8B-B14F-4D97-AF65-F5344CB8AC3E}">
        <p14:creationId xmlns:p14="http://schemas.microsoft.com/office/powerpoint/2010/main" val="1199897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6FB0A3-FCCD-4016-A068-15530A6350D3}"/>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Mass character of the movement</a:t>
            </a:r>
          </a:p>
        </p:txBody>
      </p:sp>
      <p:sp>
        <p:nvSpPr>
          <p:cNvPr id="3" name="Content Placeholder 2">
            <a:extLst>
              <a:ext uri="{FF2B5EF4-FFF2-40B4-BE49-F238E27FC236}">
                <a16:creationId xmlns:a16="http://schemas.microsoft.com/office/drawing/2014/main" id="{F605F5B4-E7D0-4265-A98F-69ADFC10080C}"/>
              </a:ext>
            </a:extLst>
          </p:cNvPr>
          <p:cNvSpPr>
            <a:spLocks noGrp="1"/>
          </p:cNvSpPr>
          <p:nvPr>
            <p:ph idx="1"/>
          </p:nvPr>
        </p:nvSpPr>
        <p:spPr>
          <a:xfrm>
            <a:off x="1451579" y="2015732"/>
            <a:ext cx="9603275" cy="4140369"/>
          </a:xfrm>
        </p:spPr>
        <p:txBody>
          <a:bodyPr>
            <a:normAutofit fontScale="85000" lnSpcReduction="10000"/>
          </a:bodyPr>
          <a:lstStyle/>
          <a:p>
            <a:r>
              <a:rPr lang="en-US" dirty="0"/>
              <a:t>Thousands in different parts of the country broke the salt law, manufactured salt and demonstrated in front of government salt factories. </a:t>
            </a:r>
          </a:p>
          <a:p>
            <a:r>
              <a:rPr lang="en-US" dirty="0"/>
              <a:t>As the movement spread, foreign cloth was boycotted, and liquor shops were picketed. </a:t>
            </a:r>
          </a:p>
          <a:p>
            <a:r>
              <a:rPr lang="en-US" dirty="0"/>
              <a:t>Peasants refused to pay revenue and </a:t>
            </a:r>
            <a:r>
              <a:rPr lang="en-US" i="1" dirty="0" err="1"/>
              <a:t>chaukidari</a:t>
            </a:r>
            <a:r>
              <a:rPr lang="en-US" i="1" dirty="0"/>
              <a:t> </a:t>
            </a:r>
            <a:r>
              <a:rPr lang="en-US" dirty="0"/>
              <a:t>taxes, village officials resigned, and in many places forest people violated forest laws – going into Reserved Forests to collect wood and graze cattle.</a:t>
            </a:r>
          </a:p>
          <a:p>
            <a:r>
              <a:rPr lang="en-US" dirty="0"/>
              <a:t>When Abdul Ghaffar Khan, a devout disciple of Mahatma Gandhi, was arrested in April 1930, angry crowds demonstrated in the streets of Peshawar, facing armored cars and police firing. Many were killed. </a:t>
            </a:r>
          </a:p>
          <a:p>
            <a:r>
              <a:rPr lang="en-US" dirty="0"/>
              <a:t>When Mahatma Gandhi himself was arrested, industrial workers in Sholapur attacked police posts, municipal buildings, lawcourts and railway stations – all structures that symbolized British rule. </a:t>
            </a:r>
          </a:p>
          <a:p>
            <a:r>
              <a:rPr lang="en-US" dirty="0"/>
              <a:t>A frightened government responded with a policy of brutal repression. Peaceful satyagrahis were attacked, women and children were beaten, and about 100,000 people were arrested.</a:t>
            </a:r>
          </a:p>
        </p:txBody>
      </p:sp>
    </p:spTree>
    <p:extLst>
      <p:ext uri="{BB962C8B-B14F-4D97-AF65-F5344CB8AC3E}">
        <p14:creationId xmlns:p14="http://schemas.microsoft.com/office/powerpoint/2010/main" val="305225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C9985-FACE-4FDC-889C-BF33A21B7BC4}"/>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Main contributions of civil disobedience movement</a:t>
            </a:r>
          </a:p>
        </p:txBody>
      </p:sp>
      <p:sp>
        <p:nvSpPr>
          <p:cNvPr id="3" name="Content Placeholder 2">
            <a:extLst>
              <a:ext uri="{FF2B5EF4-FFF2-40B4-BE49-F238E27FC236}">
                <a16:creationId xmlns:a16="http://schemas.microsoft.com/office/drawing/2014/main" id="{C4F819F8-6C7E-4663-A3F7-A94DC0347EC2}"/>
              </a:ext>
            </a:extLst>
          </p:cNvPr>
          <p:cNvSpPr>
            <a:spLocks noGrp="1"/>
          </p:cNvSpPr>
          <p:nvPr>
            <p:ph idx="1"/>
          </p:nvPr>
        </p:nvSpPr>
        <p:spPr/>
        <p:txBody>
          <a:bodyPr/>
          <a:lstStyle/>
          <a:p>
            <a:r>
              <a:rPr lang="en-US" dirty="0"/>
              <a:t>Civil Disobedience Movement was the first struggle to win Poorna Swaraj or Complete Independence.</a:t>
            </a:r>
          </a:p>
          <a:p>
            <a:r>
              <a:rPr lang="en-US" dirty="0"/>
              <a:t>It was based on non-violent Satyagraha. Gandhian ideas were widely followed.</a:t>
            </a:r>
          </a:p>
          <a:p>
            <a:r>
              <a:rPr lang="en-US" dirty="0"/>
              <a:t>Women participated in large numbers in this movement.</a:t>
            </a:r>
          </a:p>
          <a:p>
            <a:r>
              <a:rPr lang="en-US" dirty="0"/>
              <a:t>It was a real mass movement. Different social groups participated.</a:t>
            </a:r>
          </a:p>
          <a:p>
            <a:r>
              <a:rPr lang="en-US" dirty="0"/>
              <a:t>It was an open challenge to the British rule. The people openly disobeyed laws.</a:t>
            </a:r>
          </a:p>
        </p:txBody>
      </p:sp>
    </p:spTree>
    <p:extLst>
      <p:ext uri="{BB962C8B-B14F-4D97-AF65-F5344CB8AC3E}">
        <p14:creationId xmlns:p14="http://schemas.microsoft.com/office/powerpoint/2010/main" val="2980975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CC065-0D7B-45EF-A0E8-7BDF3069557A}"/>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Gandhi Irwin pact</a:t>
            </a:r>
          </a:p>
        </p:txBody>
      </p:sp>
      <p:sp>
        <p:nvSpPr>
          <p:cNvPr id="3" name="Content Placeholder 2">
            <a:extLst>
              <a:ext uri="{FF2B5EF4-FFF2-40B4-BE49-F238E27FC236}">
                <a16:creationId xmlns:a16="http://schemas.microsoft.com/office/drawing/2014/main" id="{CB4C7006-8A9D-406E-AAF0-FE6F0EC12C3C}"/>
              </a:ext>
            </a:extLst>
          </p:cNvPr>
          <p:cNvSpPr>
            <a:spLocks noGrp="1"/>
          </p:cNvSpPr>
          <p:nvPr>
            <p:ph idx="1"/>
          </p:nvPr>
        </p:nvSpPr>
        <p:spPr/>
        <p:txBody>
          <a:bodyPr/>
          <a:lstStyle/>
          <a:p>
            <a:r>
              <a:rPr lang="en-US" dirty="0"/>
              <a:t>On 5</a:t>
            </a:r>
            <a:r>
              <a:rPr lang="en-US" baseline="30000" dirty="0"/>
              <a:t>th</a:t>
            </a:r>
            <a:r>
              <a:rPr lang="en-US" dirty="0"/>
              <a:t> March, 1931, Gandhiji called off the movement entering into a pact with Viceroy Lord Irwin. </a:t>
            </a:r>
          </a:p>
          <a:p>
            <a:r>
              <a:rPr lang="en-US" dirty="0"/>
              <a:t>He consented to participate in the Round Table Conference. </a:t>
            </a:r>
          </a:p>
          <a:p>
            <a:r>
              <a:rPr lang="en-US" dirty="0"/>
              <a:t>The British government agreed to release the political prisoners.</a:t>
            </a:r>
          </a:p>
          <a:p>
            <a:r>
              <a:rPr lang="en-US" dirty="0"/>
              <a:t>In December 1931, Gandhiji went to London for the Second Round Table </a:t>
            </a:r>
            <a:r>
              <a:rPr lang="en-US"/>
              <a:t>Conference.</a:t>
            </a:r>
          </a:p>
          <a:p>
            <a:r>
              <a:rPr lang="en-US"/>
              <a:t>The </a:t>
            </a:r>
            <a:r>
              <a:rPr lang="en-US" dirty="0"/>
              <a:t>conference held was unprofitable as nothing fruitful came out of it for India.</a:t>
            </a:r>
          </a:p>
        </p:txBody>
      </p:sp>
    </p:spTree>
    <p:extLst>
      <p:ext uri="{BB962C8B-B14F-4D97-AF65-F5344CB8AC3E}">
        <p14:creationId xmlns:p14="http://schemas.microsoft.com/office/powerpoint/2010/main" val="2762299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81A1AF-581F-4939-8FA8-B2A18208721C}"/>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Second round table conference</a:t>
            </a:r>
          </a:p>
        </p:txBody>
      </p:sp>
      <p:sp>
        <p:nvSpPr>
          <p:cNvPr id="3" name="Content Placeholder 2">
            <a:extLst>
              <a:ext uri="{FF2B5EF4-FFF2-40B4-BE49-F238E27FC236}">
                <a16:creationId xmlns:a16="http://schemas.microsoft.com/office/drawing/2014/main" id="{3D690769-9EB2-458A-A812-6B36566BDDBC}"/>
              </a:ext>
            </a:extLst>
          </p:cNvPr>
          <p:cNvSpPr>
            <a:spLocks noGrp="1"/>
          </p:cNvSpPr>
          <p:nvPr>
            <p:ph idx="1"/>
          </p:nvPr>
        </p:nvSpPr>
        <p:spPr/>
        <p:txBody>
          <a:bodyPr/>
          <a:lstStyle/>
          <a:p>
            <a:r>
              <a:rPr lang="en-US" dirty="0"/>
              <a:t>Gandhi Irwin pact was signed on 5</a:t>
            </a:r>
            <a:r>
              <a:rPr lang="en-US" baseline="30000" dirty="0"/>
              <a:t>th</a:t>
            </a:r>
            <a:r>
              <a:rPr lang="en-US" dirty="0"/>
              <a:t> March 1931.</a:t>
            </a:r>
          </a:p>
          <a:p>
            <a:r>
              <a:rPr lang="en-US" dirty="0"/>
              <a:t>Gandhiji consented to participate in a Round Table Conference in London.</a:t>
            </a:r>
          </a:p>
          <a:p>
            <a:r>
              <a:rPr lang="en-US" dirty="0"/>
              <a:t>In December 1931, Gandhiji went to London to attend the second round table conference.</a:t>
            </a:r>
          </a:p>
          <a:p>
            <a:r>
              <a:rPr lang="en-US" dirty="0"/>
              <a:t>The negotiations broke down and he returned disappointed. </a:t>
            </a:r>
          </a:p>
        </p:txBody>
      </p:sp>
    </p:spTree>
    <p:extLst>
      <p:ext uri="{BB962C8B-B14F-4D97-AF65-F5344CB8AC3E}">
        <p14:creationId xmlns:p14="http://schemas.microsoft.com/office/powerpoint/2010/main" val="361225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1976E-FDCA-4725-BF56-D48566394715}"/>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Restarting of the Civil Disobedience movement</a:t>
            </a:r>
          </a:p>
        </p:txBody>
      </p:sp>
      <p:sp>
        <p:nvSpPr>
          <p:cNvPr id="3" name="Content Placeholder 2">
            <a:extLst>
              <a:ext uri="{FF2B5EF4-FFF2-40B4-BE49-F238E27FC236}">
                <a16:creationId xmlns:a16="http://schemas.microsoft.com/office/drawing/2014/main" id="{8C76D8C4-3D45-433B-AF48-A615F4042840}"/>
              </a:ext>
            </a:extLst>
          </p:cNvPr>
          <p:cNvSpPr>
            <a:spLocks noGrp="1"/>
          </p:cNvSpPr>
          <p:nvPr>
            <p:ph idx="1"/>
          </p:nvPr>
        </p:nvSpPr>
        <p:spPr/>
        <p:txBody>
          <a:bodyPr>
            <a:normAutofit lnSpcReduction="10000"/>
          </a:bodyPr>
          <a:lstStyle/>
          <a:p>
            <a:r>
              <a:rPr lang="en-US" dirty="0"/>
              <a:t>After returning to India, Mahatma Gandhi discovered that the government had begun a new cycle of repression.</a:t>
            </a:r>
          </a:p>
          <a:p>
            <a:r>
              <a:rPr lang="en-US" dirty="0"/>
              <a:t>Ghaffar khan and Jawaharlal Nehru were both in jail.</a:t>
            </a:r>
          </a:p>
          <a:p>
            <a:r>
              <a:rPr lang="en-US" dirty="0"/>
              <a:t>The Congress had been declared illegal.</a:t>
            </a:r>
          </a:p>
          <a:p>
            <a:r>
              <a:rPr lang="en-US" dirty="0"/>
              <a:t>A series of measures had been imposed to prevent meetings demonstrations and boycotts.</a:t>
            </a:r>
          </a:p>
          <a:p>
            <a:r>
              <a:rPr lang="en-US" dirty="0"/>
              <a:t>Mahatma Gandhi relaunched the Civil Disobedience Movement but by 1934 it lost its momentum.</a:t>
            </a:r>
          </a:p>
        </p:txBody>
      </p:sp>
    </p:spTree>
    <p:extLst>
      <p:ext uri="{BB962C8B-B14F-4D97-AF65-F5344CB8AC3E}">
        <p14:creationId xmlns:p14="http://schemas.microsoft.com/office/powerpoint/2010/main" val="3826557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95990-C2CF-46EF-8C88-32792A7843CA}"/>
              </a:ext>
            </a:extLst>
          </p:cNvPr>
          <p:cNvSpPr>
            <a:spLocks noGrp="1"/>
          </p:cNvSpPr>
          <p:nvPr>
            <p:ph type="title"/>
          </p:nvPr>
        </p:nvSpPr>
        <p:spPr>
          <a:xfrm>
            <a:off x="1275009" y="546941"/>
            <a:ext cx="9779846" cy="1049235"/>
          </a:xfrm>
        </p:spPr>
        <p:txBody>
          <a:bodyPr>
            <a:normAutofit fontScale="90000"/>
          </a:bodyPr>
          <a:lstStyle/>
          <a:p>
            <a:pPr algn="ctr"/>
            <a:r>
              <a:rPr lang="en-US" b="1" dirty="0">
                <a:solidFill>
                  <a:srgbClr val="FF0000"/>
                </a:solidFill>
                <a:effectLst>
                  <a:outerShdw blurRad="38100" dist="38100" dir="2700000" algn="tl">
                    <a:srgbClr val="000000">
                      <a:alpha val="43137"/>
                    </a:srgbClr>
                  </a:outerShdw>
                </a:effectLst>
              </a:rPr>
              <a:t>Differences between the non-cooperation movement and civil disobedience movement</a:t>
            </a:r>
          </a:p>
        </p:txBody>
      </p:sp>
      <p:sp>
        <p:nvSpPr>
          <p:cNvPr id="3" name="Content Placeholder 2">
            <a:extLst>
              <a:ext uri="{FF2B5EF4-FFF2-40B4-BE49-F238E27FC236}">
                <a16:creationId xmlns:a16="http://schemas.microsoft.com/office/drawing/2014/main" id="{7C8D5F6B-16A9-45E4-AEF5-198AA9C1AF54}"/>
              </a:ext>
            </a:extLst>
          </p:cNvPr>
          <p:cNvSpPr>
            <a:spLocks noGrp="1"/>
          </p:cNvSpPr>
          <p:nvPr>
            <p:ph idx="1"/>
          </p:nvPr>
        </p:nvSpPr>
        <p:spPr>
          <a:xfrm>
            <a:off x="1451579" y="2015732"/>
            <a:ext cx="9603275" cy="4295327"/>
          </a:xfrm>
        </p:spPr>
        <p:txBody>
          <a:bodyPr/>
          <a:lstStyle/>
          <a:p>
            <a:r>
              <a:rPr lang="en-US" dirty="0"/>
              <a:t>People refused to cooperate with the government during the Non-Cooperation Movement. People broke the laws during the Civil Disobedience Movement.</a:t>
            </a:r>
          </a:p>
          <a:p>
            <a:r>
              <a:rPr lang="en-US" dirty="0"/>
              <a:t>Muslims participated in large numbers in the Non-Cooperation Movement. Muslim participation was less in the Civil Disobedience Movement.</a:t>
            </a:r>
          </a:p>
          <a:p>
            <a:r>
              <a:rPr lang="en-US" dirty="0"/>
              <a:t>No tax campaign was not there in Non- Cooperation Movement. People refused to pay taxes in Civil Disobedience Movement.</a:t>
            </a:r>
          </a:p>
        </p:txBody>
      </p:sp>
    </p:spTree>
    <p:extLst>
      <p:ext uri="{BB962C8B-B14F-4D97-AF65-F5344CB8AC3E}">
        <p14:creationId xmlns:p14="http://schemas.microsoft.com/office/powerpoint/2010/main" val="3452683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EF7F6-F1BE-46AE-85E0-480BECC5E7BF}"/>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Causes for the failure of civil disobedience movement</a:t>
            </a:r>
          </a:p>
        </p:txBody>
      </p:sp>
      <p:sp>
        <p:nvSpPr>
          <p:cNvPr id="3" name="Content Placeholder 2">
            <a:extLst>
              <a:ext uri="{FF2B5EF4-FFF2-40B4-BE49-F238E27FC236}">
                <a16:creationId xmlns:a16="http://schemas.microsoft.com/office/drawing/2014/main" id="{B5774554-DE27-4644-99A0-B06EBCB033B4}"/>
              </a:ext>
            </a:extLst>
          </p:cNvPr>
          <p:cNvSpPr>
            <a:spLocks noGrp="1"/>
          </p:cNvSpPr>
          <p:nvPr>
            <p:ph idx="1"/>
          </p:nvPr>
        </p:nvSpPr>
        <p:spPr>
          <a:xfrm>
            <a:off x="1451579" y="2015732"/>
            <a:ext cx="9603275" cy="4216626"/>
          </a:xfrm>
        </p:spPr>
        <p:txBody>
          <a:bodyPr>
            <a:normAutofit fontScale="77500" lnSpcReduction="20000"/>
          </a:bodyPr>
          <a:lstStyle/>
          <a:p>
            <a:r>
              <a:rPr lang="en-US" dirty="0"/>
              <a:t>The Civil Disobedience Movement was called off  without the fulfilment of the demand of the rich peasant communities.</a:t>
            </a:r>
          </a:p>
          <a:p>
            <a:r>
              <a:rPr lang="en-US" dirty="0"/>
              <a:t>When the movement was relaunched, many rich peasant communities decided to not join the Civil Disobedience Movement.</a:t>
            </a:r>
          </a:p>
          <a:p>
            <a:r>
              <a:rPr lang="en-US" dirty="0"/>
              <a:t>The Congress was unwilling to support the “no rent” campaigns due to the fear of upsetting the rich peasants and landlords.</a:t>
            </a:r>
          </a:p>
          <a:p>
            <a:r>
              <a:rPr lang="en-US" dirty="0"/>
              <a:t>The spread of militant activities, worries of prolonged business disruptions, growing influences of socialism amongst the young Congress members and the failure of the Round Table Conference led to the withdrawal of support to the movement by the business class.</a:t>
            </a:r>
          </a:p>
          <a:p>
            <a:r>
              <a:rPr lang="en-US" dirty="0"/>
              <a:t>Industrial workers did not participate in the Civil Disobedience Movement except in Nagpur.</a:t>
            </a:r>
          </a:p>
          <a:p>
            <a:r>
              <a:rPr lang="en-US" dirty="0"/>
              <a:t>The Dalits (untouchables) did not participate as the Congress sided with the conservative high-caste Hindus.</a:t>
            </a:r>
          </a:p>
          <a:p>
            <a:r>
              <a:rPr lang="en-US" dirty="0"/>
              <a:t>Muslim organizations and communities also sparsely participated in the movement. The Muslims alienated from the movement due to the fear pf the dominance of the Hindu majority.</a:t>
            </a:r>
          </a:p>
          <a:p>
            <a:endParaRPr lang="en-US" dirty="0"/>
          </a:p>
        </p:txBody>
      </p:sp>
    </p:spTree>
    <p:extLst>
      <p:ext uri="{BB962C8B-B14F-4D97-AF65-F5344CB8AC3E}">
        <p14:creationId xmlns:p14="http://schemas.microsoft.com/office/powerpoint/2010/main" val="6410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C9FDF-6BA1-41A8-9F2F-DE4C956CF520}"/>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Civil disobedience movement 3/4</a:t>
            </a:r>
          </a:p>
        </p:txBody>
      </p:sp>
      <p:sp>
        <p:nvSpPr>
          <p:cNvPr id="3" name="Content Placeholder 2">
            <a:extLst>
              <a:ext uri="{FF2B5EF4-FFF2-40B4-BE49-F238E27FC236}">
                <a16:creationId xmlns:a16="http://schemas.microsoft.com/office/drawing/2014/main" id="{68F51797-8971-4B2F-8685-EAB9AFFF41F7}"/>
              </a:ext>
            </a:extLst>
          </p:cNvPr>
          <p:cNvSpPr>
            <a:spLocks noGrp="1"/>
          </p:cNvSpPr>
          <p:nvPr>
            <p:ph idx="1"/>
          </p:nvPr>
        </p:nvSpPr>
        <p:spPr/>
        <p:txBody>
          <a:bodyPr/>
          <a:lstStyle/>
          <a:p>
            <a:r>
              <a:rPr lang="en-US" dirty="0"/>
              <a:t>Mahatma Gandhi started the 2</a:t>
            </a:r>
            <a:r>
              <a:rPr lang="en-US" baseline="30000" dirty="0"/>
              <a:t>nd</a:t>
            </a:r>
            <a:r>
              <a:rPr lang="en-US" dirty="0"/>
              <a:t> mass movement viz. the Civil Disobedience movement in 1930 with a salt march from Sabarmati Ashram to Dandi Coast.</a:t>
            </a:r>
          </a:p>
          <a:p>
            <a:r>
              <a:rPr lang="en-US" dirty="0"/>
              <a:t>Let us see first some of the events which had taken place after the non-cooperation movement which necessitated the Civil Disobedience movement</a:t>
            </a:r>
          </a:p>
        </p:txBody>
      </p:sp>
    </p:spTree>
    <p:extLst>
      <p:ext uri="{BB962C8B-B14F-4D97-AF65-F5344CB8AC3E}">
        <p14:creationId xmlns:p14="http://schemas.microsoft.com/office/powerpoint/2010/main" val="41413700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74CE1-6995-4A49-98FB-8AD0B0859F97}"/>
              </a:ext>
            </a:extLst>
          </p:cNvPr>
          <p:cNvSpPr>
            <a:spLocks noGrp="1"/>
          </p:cNvSpPr>
          <p:nvPr>
            <p:ph type="title"/>
          </p:nvPr>
        </p:nvSpPr>
        <p:spPr/>
        <p:txBody>
          <a:bodyPr/>
          <a:lstStyle/>
          <a:p>
            <a:pPr algn="ctr"/>
            <a:r>
              <a:rPr lang="en-US" b="1" dirty="0" err="1">
                <a:solidFill>
                  <a:srgbClr val="FF0000"/>
                </a:solidFill>
                <a:effectLst>
                  <a:outerShdw blurRad="38100" dist="38100" dir="2700000" algn="tl">
                    <a:srgbClr val="000000">
                      <a:alpha val="43137"/>
                    </a:srgbClr>
                  </a:outerShdw>
                </a:effectLst>
              </a:rPr>
              <a:t>Swarajya</a:t>
            </a:r>
            <a:r>
              <a:rPr lang="en-US" b="1" dirty="0">
                <a:solidFill>
                  <a:srgbClr val="FF0000"/>
                </a:solidFill>
                <a:effectLst>
                  <a:outerShdw blurRad="38100" dist="38100" dir="2700000" algn="tl">
                    <a:srgbClr val="000000">
                      <a:alpha val="43137"/>
                    </a:srgbClr>
                  </a:outerShdw>
                </a:effectLst>
              </a:rPr>
              <a:t> Party</a:t>
            </a:r>
          </a:p>
        </p:txBody>
      </p:sp>
      <p:sp>
        <p:nvSpPr>
          <p:cNvPr id="3" name="Content Placeholder 2">
            <a:extLst>
              <a:ext uri="{FF2B5EF4-FFF2-40B4-BE49-F238E27FC236}">
                <a16:creationId xmlns:a16="http://schemas.microsoft.com/office/drawing/2014/main" id="{CD0BA3D3-8880-4E6A-90E8-36D81F7CF487}"/>
              </a:ext>
            </a:extLst>
          </p:cNvPr>
          <p:cNvSpPr>
            <a:spLocks noGrp="1"/>
          </p:cNvSpPr>
          <p:nvPr>
            <p:ph idx="1"/>
          </p:nvPr>
        </p:nvSpPr>
        <p:spPr/>
        <p:txBody>
          <a:bodyPr>
            <a:normAutofit fontScale="85000" lnSpcReduction="10000"/>
          </a:bodyPr>
          <a:lstStyle/>
          <a:p>
            <a:r>
              <a:rPr lang="en-US" dirty="0"/>
              <a:t>Swaraj Party or the Congress Khilafat </a:t>
            </a:r>
            <a:r>
              <a:rPr lang="en-US" dirty="0" err="1"/>
              <a:t>Swarajya</a:t>
            </a:r>
            <a:r>
              <a:rPr lang="en-US" dirty="0"/>
              <a:t> Party was set up by Motilal Nehru and C.R. Das in 1923.</a:t>
            </a:r>
          </a:p>
          <a:p>
            <a:r>
              <a:rPr lang="en-US" dirty="0"/>
              <a:t>They were tired of mass struggles and wanted to participate in elections to the provincial councils that had been set up by the Government of India Act of 1919.</a:t>
            </a:r>
          </a:p>
          <a:p>
            <a:r>
              <a:rPr lang="en-US" dirty="0"/>
              <a:t>They felt that it was important to oppose British policies within the councils, argue for reform and also demonstrate that these councils were not truly democratic.</a:t>
            </a:r>
          </a:p>
          <a:p>
            <a:r>
              <a:rPr lang="en-US" dirty="0"/>
              <a:t>They also wanted to keep the anti-British spirit of the people alive since Non-Cooperation Movement was suspended.</a:t>
            </a:r>
          </a:p>
          <a:p>
            <a:r>
              <a:rPr lang="en-US" dirty="0"/>
              <a:t>But young leaders like Jawaharlal Nehru and Subash Chandra Bose pressed for more radical mass agitation and complete independence.</a:t>
            </a:r>
          </a:p>
        </p:txBody>
      </p:sp>
    </p:spTree>
    <p:extLst>
      <p:ext uri="{BB962C8B-B14F-4D97-AF65-F5344CB8AC3E}">
        <p14:creationId xmlns:p14="http://schemas.microsoft.com/office/powerpoint/2010/main" val="114132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11C37-03F3-46C2-AE66-2D42840D6700}"/>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The factors which shaped Indian politics in the 1920s</a:t>
            </a:r>
          </a:p>
        </p:txBody>
      </p:sp>
      <p:sp>
        <p:nvSpPr>
          <p:cNvPr id="3" name="Content Placeholder 2">
            <a:extLst>
              <a:ext uri="{FF2B5EF4-FFF2-40B4-BE49-F238E27FC236}">
                <a16:creationId xmlns:a16="http://schemas.microsoft.com/office/drawing/2014/main" id="{D6FA8E07-C8B8-4338-B774-AB0D464AD3DA}"/>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en-US" b="1" dirty="0"/>
              <a:t>Worldwide Economic Depression</a:t>
            </a:r>
            <a:endParaRPr lang="en-US" dirty="0"/>
          </a:p>
          <a:p>
            <a:pPr marL="0" indent="0">
              <a:buNone/>
            </a:pPr>
            <a:r>
              <a:rPr lang="en-US" dirty="0"/>
              <a:t>Agricultural prices began to fall from 1926 and collapsed after 1930. As the demand for agricultural goods fell and exports declined, peasants found it difficult to sell their harvests and pay their revenue.</a:t>
            </a:r>
          </a:p>
          <a:p>
            <a:pPr>
              <a:buFont typeface="Wingdings" panose="05000000000000000000" pitchFamily="2" charset="2"/>
              <a:buChar char="Ø"/>
            </a:pPr>
            <a:r>
              <a:rPr lang="en-US" b="1" dirty="0"/>
              <a:t>The Simon Commission</a:t>
            </a:r>
          </a:p>
          <a:p>
            <a:pPr marL="0" indent="0">
              <a:buNone/>
            </a:pPr>
            <a:r>
              <a:rPr lang="en-US" dirty="0"/>
              <a:t>It was appointed and came to India in February, 1928. It was appointed to look into the working of the Government of India Act of 1919 and to suggest further reforms in the system of administration. The members of the commission were all Englishmen and not a single Indian was included in it. It led to Simon go back agitation</a:t>
            </a:r>
          </a:p>
        </p:txBody>
      </p:sp>
    </p:spTree>
    <p:extLst>
      <p:ext uri="{BB962C8B-B14F-4D97-AF65-F5344CB8AC3E}">
        <p14:creationId xmlns:p14="http://schemas.microsoft.com/office/powerpoint/2010/main" val="1867491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205E5-7E38-4115-83C1-081A4F39D1E4}"/>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Simon commission</a:t>
            </a:r>
          </a:p>
        </p:txBody>
      </p:sp>
      <p:sp>
        <p:nvSpPr>
          <p:cNvPr id="3" name="Content Placeholder 2">
            <a:extLst>
              <a:ext uri="{FF2B5EF4-FFF2-40B4-BE49-F238E27FC236}">
                <a16:creationId xmlns:a16="http://schemas.microsoft.com/office/drawing/2014/main" id="{282916A3-4237-429E-BD49-CCB99CA19722}"/>
              </a:ext>
            </a:extLst>
          </p:cNvPr>
          <p:cNvSpPr>
            <a:spLocks noGrp="1"/>
          </p:cNvSpPr>
          <p:nvPr>
            <p:ph idx="1"/>
          </p:nvPr>
        </p:nvSpPr>
        <p:spPr/>
        <p:txBody>
          <a:bodyPr/>
          <a:lstStyle/>
          <a:p>
            <a:r>
              <a:rPr lang="en-US" dirty="0"/>
              <a:t>It was a statutory commission set up by the British under Sir John Simon.</a:t>
            </a:r>
          </a:p>
          <a:p>
            <a:r>
              <a:rPr lang="en-US" dirty="0"/>
              <a:t>It was asked to study the constitutional system in India and suggest changes.</a:t>
            </a:r>
          </a:p>
          <a:p>
            <a:r>
              <a:rPr lang="en-US" dirty="0"/>
              <a:t>Indians opposed the Simon Commission because:</a:t>
            </a:r>
          </a:p>
          <a:p>
            <a:pPr indent="107950">
              <a:buFont typeface="Wingdings" panose="05000000000000000000" pitchFamily="2" charset="2"/>
              <a:buChar char="Ø"/>
            </a:pPr>
            <a:r>
              <a:rPr lang="en-US" dirty="0"/>
              <a:t> All the members of the commission were Englishmen. There were no Indians in it.</a:t>
            </a:r>
          </a:p>
          <a:p>
            <a:pPr indent="107950">
              <a:buFont typeface="Wingdings" panose="05000000000000000000" pitchFamily="2" charset="2"/>
              <a:buChar char="Ø"/>
            </a:pPr>
            <a:r>
              <a:rPr lang="en-US" dirty="0"/>
              <a:t> It did not provide any hope of Swaraj to Indians.</a:t>
            </a:r>
          </a:p>
        </p:txBody>
      </p:sp>
    </p:spTree>
    <p:extLst>
      <p:ext uri="{BB962C8B-B14F-4D97-AF65-F5344CB8AC3E}">
        <p14:creationId xmlns:p14="http://schemas.microsoft.com/office/powerpoint/2010/main" val="919933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710B8-8945-4905-BA9D-A0E306F350C6}"/>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Simon commission</a:t>
            </a:r>
          </a:p>
        </p:txBody>
      </p:sp>
      <p:pic>
        <p:nvPicPr>
          <p:cNvPr id="4" name="Content Placeholder 3">
            <a:extLst>
              <a:ext uri="{FF2B5EF4-FFF2-40B4-BE49-F238E27FC236}">
                <a16:creationId xmlns:a16="http://schemas.microsoft.com/office/drawing/2014/main" id="{F0A9BED0-5460-4633-83DE-38C394CEB0D4}"/>
              </a:ext>
            </a:extLst>
          </p:cNvPr>
          <p:cNvPicPr>
            <a:picLocks noGrp="1" noChangeAspect="1"/>
          </p:cNvPicPr>
          <p:nvPr>
            <p:ph idx="1"/>
          </p:nvPr>
        </p:nvPicPr>
        <p:blipFill>
          <a:blip r:embed="rId2"/>
          <a:stretch>
            <a:fillRect/>
          </a:stretch>
        </p:blipFill>
        <p:spPr>
          <a:xfrm>
            <a:off x="1608967" y="2224087"/>
            <a:ext cx="3248193" cy="3527008"/>
          </a:xfrm>
          <a:prstGeom prst="rect">
            <a:avLst/>
          </a:prstGeom>
        </p:spPr>
      </p:pic>
      <p:pic>
        <p:nvPicPr>
          <p:cNvPr id="5" name="Picture 4">
            <a:extLst>
              <a:ext uri="{FF2B5EF4-FFF2-40B4-BE49-F238E27FC236}">
                <a16:creationId xmlns:a16="http://schemas.microsoft.com/office/drawing/2014/main" id="{26F61954-54A7-4002-97E0-9C7F929777FA}"/>
              </a:ext>
            </a:extLst>
          </p:cNvPr>
          <p:cNvPicPr>
            <a:picLocks noChangeAspect="1"/>
          </p:cNvPicPr>
          <p:nvPr/>
        </p:nvPicPr>
        <p:blipFill>
          <a:blip r:embed="rId3"/>
          <a:stretch>
            <a:fillRect/>
          </a:stretch>
        </p:blipFill>
        <p:spPr>
          <a:xfrm>
            <a:off x="6253216" y="2224087"/>
            <a:ext cx="3938337" cy="3482319"/>
          </a:xfrm>
          <a:prstGeom prst="rect">
            <a:avLst/>
          </a:prstGeom>
        </p:spPr>
      </p:pic>
      <p:sp>
        <p:nvSpPr>
          <p:cNvPr id="6" name="TextBox 5">
            <a:extLst>
              <a:ext uri="{FF2B5EF4-FFF2-40B4-BE49-F238E27FC236}">
                <a16:creationId xmlns:a16="http://schemas.microsoft.com/office/drawing/2014/main" id="{79DECA75-176D-43BD-BD44-12352AA1BF32}"/>
              </a:ext>
            </a:extLst>
          </p:cNvPr>
          <p:cNvSpPr txBox="1"/>
          <p:nvPr/>
        </p:nvSpPr>
        <p:spPr>
          <a:xfrm>
            <a:off x="2231699" y="5711168"/>
            <a:ext cx="2002728" cy="461665"/>
          </a:xfrm>
          <a:prstGeom prst="rect">
            <a:avLst/>
          </a:prstGeom>
          <a:noFill/>
        </p:spPr>
        <p:txBody>
          <a:bodyPr wrap="none" rtlCol="0">
            <a:spAutoFit/>
          </a:bodyPr>
          <a:lstStyle/>
          <a:p>
            <a:r>
              <a:rPr lang="en-US" sz="2400" dirty="0"/>
              <a:t>Sir John Simon</a:t>
            </a:r>
          </a:p>
        </p:txBody>
      </p:sp>
    </p:spTree>
    <p:extLst>
      <p:ext uri="{BB962C8B-B14F-4D97-AF65-F5344CB8AC3E}">
        <p14:creationId xmlns:p14="http://schemas.microsoft.com/office/powerpoint/2010/main" val="27298849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C638-0889-4608-9682-82DD89ECA4F1}"/>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Movement against </a:t>
            </a:r>
            <a:r>
              <a:rPr lang="en-US" b="1" dirty="0" err="1">
                <a:solidFill>
                  <a:srgbClr val="FF0000"/>
                </a:solidFill>
                <a:effectLst>
                  <a:outerShdw blurRad="38100" dist="38100" dir="2700000" algn="tl">
                    <a:srgbClr val="000000">
                      <a:alpha val="43137"/>
                    </a:srgbClr>
                  </a:outerShdw>
                </a:effectLst>
              </a:rPr>
              <a:t>simon</a:t>
            </a:r>
            <a:r>
              <a:rPr lang="en-US" b="1" dirty="0">
                <a:solidFill>
                  <a:srgbClr val="FF0000"/>
                </a:solidFill>
                <a:effectLst>
                  <a:outerShdw blurRad="38100" dist="38100" dir="2700000" algn="tl">
                    <a:srgbClr val="000000">
                      <a:alpha val="43137"/>
                    </a:srgbClr>
                  </a:outerShdw>
                </a:effectLst>
              </a:rPr>
              <a:t> commission </a:t>
            </a:r>
          </a:p>
        </p:txBody>
      </p:sp>
      <p:sp>
        <p:nvSpPr>
          <p:cNvPr id="3" name="Content Placeholder 2">
            <a:extLst>
              <a:ext uri="{FF2B5EF4-FFF2-40B4-BE49-F238E27FC236}">
                <a16:creationId xmlns:a16="http://schemas.microsoft.com/office/drawing/2014/main" id="{1F9D1A4D-C24C-462D-BC97-3FFE3224BBED}"/>
              </a:ext>
            </a:extLst>
          </p:cNvPr>
          <p:cNvSpPr>
            <a:spLocks noGrp="1"/>
          </p:cNvSpPr>
          <p:nvPr>
            <p:ph idx="1"/>
          </p:nvPr>
        </p:nvSpPr>
        <p:spPr>
          <a:xfrm>
            <a:off x="1451579" y="2015732"/>
            <a:ext cx="9603275" cy="4037749"/>
          </a:xfrm>
        </p:spPr>
        <p:txBody>
          <a:bodyPr/>
          <a:lstStyle/>
          <a:p>
            <a:r>
              <a:rPr lang="en-US" dirty="0"/>
              <a:t>There were mass protests </a:t>
            </a:r>
            <a:r>
              <a:rPr lang="en-US" dirty="0" err="1"/>
              <a:t>hartals</a:t>
            </a:r>
            <a:r>
              <a:rPr lang="en-US" dirty="0"/>
              <a:t> and black flag demonstrations all over the country.</a:t>
            </a:r>
          </a:p>
          <a:p>
            <a:r>
              <a:rPr lang="en-US" dirty="0"/>
              <a:t>People were chanting the slogan Simon Go Back.</a:t>
            </a:r>
          </a:p>
          <a:p>
            <a:r>
              <a:rPr lang="en-US" dirty="0"/>
              <a:t>Anti-Simon committees were formed.</a:t>
            </a:r>
          </a:p>
          <a:p>
            <a:r>
              <a:rPr lang="en-US" dirty="0"/>
              <a:t>In Lahore, Lala Lajpat Rai who was leading the demonstration against the Simon commission was beaten to death.</a:t>
            </a:r>
          </a:p>
        </p:txBody>
      </p:sp>
    </p:spTree>
    <p:extLst>
      <p:ext uri="{BB962C8B-B14F-4D97-AF65-F5344CB8AC3E}">
        <p14:creationId xmlns:p14="http://schemas.microsoft.com/office/powerpoint/2010/main" val="2485982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BFCD-1F28-4F67-A3AD-3C0AD70B0469}"/>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Lahore session of congress</a:t>
            </a:r>
          </a:p>
        </p:txBody>
      </p:sp>
      <p:sp>
        <p:nvSpPr>
          <p:cNvPr id="3" name="Content Placeholder 2">
            <a:extLst>
              <a:ext uri="{FF2B5EF4-FFF2-40B4-BE49-F238E27FC236}">
                <a16:creationId xmlns:a16="http://schemas.microsoft.com/office/drawing/2014/main" id="{92ED9FF2-9AEB-4454-BACA-50AC5E12201B}"/>
              </a:ext>
            </a:extLst>
          </p:cNvPr>
          <p:cNvSpPr>
            <a:spLocks noGrp="1"/>
          </p:cNvSpPr>
          <p:nvPr>
            <p:ph idx="1"/>
          </p:nvPr>
        </p:nvSpPr>
        <p:spPr>
          <a:xfrm>
            <a:off x="1451579" y="2015732"/>
            <a:ext cx="9603275" cy="4037749"/>
          </a:xfrm>
        </p:spPr>
        <p:txBody>
          <a:bodyPr>
            <a:normAutofit/>
          </a:bodyPr>
          <a:lstStyle/>
          <a:p>
            <a:pPr marL="0" indent="0">
              <a:buNone/>
            </a:pPr>
            <a:r>
              <a:rPr lang="en-US" dirty="0"/>
              <a:t>The Lahore session of Indian National Congress of 1929 was held under the presidentship of Jawaharlal Nehru. The three important decisions taken were the following:</a:t>
            </a:r>
          </a:p>
          <a:p>
            <a:pPr>
              <a:buFont typeface="Wingdings" panose="05000000000000000000" pitchFamily="2" charset="2"/>
              <a:buChar char="Ø"/>
            </a:pPr>
            <a:r>
              <a:rPr lang="en-US" dirty="0"/>
              <a:t>The attainment of complete independence: It was declared in this session that the chief goal of the Indian National Congress was the attainment of complete impendence.</a:t>
            </a:r>
          </a:p>
          <a:p>
            <a:pPr>
              <a:buFont typeface="Wingdings" panose="05000000000000000000" pitchFamily="2" charset="2"/>
              <a:buChar char="Ø"/>
            </a:pPr>
            <a:r>
              <a:rPr lang="en-US" dirty="0"/>
              <a:t>It was decided to launch the Civil Disobedience Movement under the leadership of Gandhiji to get the complete independence.</a:t>
            </a:r>
          </a:p>
          <a:p>
            <a:pPr>
              <a:buFont typeface="Wingdings" panose="05000000000000000000" pitchFamily="2" charset="2"/>
              <a:buChar char="Ø"/>
            </a:pPr>
            <a:r>
              <a:rPr lang="en-US" dirty="0"/>
              <a:t>It was decided in this session to celebrate 26</a:t>
            </a:r>
            <a:r>
              <a:rPr lang="en-US" baseline="30000" dirty="0"/>
              <a:t>th</a:t>
            </a:r>
            <a:r>
              <a:rPr lang="en-US" dirty="0"/>
              <a:t> January as the Independence day all over the country. Because of its significance the same day was chosen as the Republic day of India.</a:t>
            </a:r>
          </a:p>
          <a:p>
            <a:pPr marL="0" indent="0">
              <a:buNone/>
            </a:pPr>
            <a:endParaRPr lang="en-US" dirty="0"/>
          </a:p>
        </p:txBody>
      </p:sp>
    </p:spTree>
    <p:extLst>
      <p:ext uri="{BB962C8B-B14F-4D97-AF65-F5344CB8AC3E}">
        <p14:creationId xmlns:p14="http://schemas.microsoft.com/office/powerpoint/2010/main" val="22766282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5C07E-4909-4E47-A203-3D6E5BBF675A}"/>
              </a:ext>
            </a:extLst>
          </p:cNvPr>
          <p:cNvSpPr>
            <a:spLocks noGrp="1"/>
          </p:cNvSpPr>
          <p:nvPr>
            <p:ph type="title"/>
          </p:nvPr>
        </p:nvSpPr>
        <p:spPr/>
        <p:txBody>
          <a:bodyPr/>
          <a:lstStyle/>
          <a:p>
            <a:pPr algn="ctr"/>
            <a:r>
              <a:rPr lang="en-US" b="1" dirty="0">
                <a:solidFill>
                  <a:srgbClr val="FF0000"/>
                </a:solidFill>
                <a:effectLst>
                  <a:outerShdw blurRad="38100" dist="38100" dir="2700000" algn="tl">
                    <a:srgbClr val="000000">
                      <a:alpha val="43137"/>
                    </a:srgbClr>
                  </a:outerShdw>
                </a:effectLst>
              </a:rPr>
              <a:t>Developments that led to the civil disobedience movement</a:t>
            </a:r>
          </a:p>
        </p:txBody>
      </p:sp>
      <p:sp>
        <p:nvSpPr>
          <p:cNvPr id="3" name="Content Placeholder 2">
            <a:extLst>
              <a:ext uri="{FF2B5EF4-FFF2-40B4-BE49-F238E27FC236}">
                <a16:creationId xmlns:a16="http://schemas.microsoft.com/office/drawing/2014/main" id="{021B235D-B675-4816-AD25-C57ACEEFFFC9}"/>
              </a:ext>
            </a:extLst>
          </p:cNvPr>
          <p:cNvSpPr>
            <a:spLocks noGrp="1"/>
          </p:cNvSpPr>
          <p:nvPr>
            <p:ph idx="1"/>
          </p:nvPr>
        </p:nvSpPr>
        <p:spPr>
          <a:xfrm>
            <a:off x="1451579" y="2015732"/>
            <a:ext cx="9603275" cy="4037749"/>
          </a:xfrm>
        </p:spPr>
        <p:txBody>
          <a:bodyPr/>
          <a:lstStyle/>
          <a:p>
            <a:r>
              <a:rPr lang="en-US" dirty="0"/>
              <a:t>Indians launched a powerful struggle against the Simon Commission. The government resorted to repression.</a:t>
            </a:r>
          </a:p>
          <a:p>
            <a:r>
              <a:rPr lang="en-US" dirty="0"/>
              <a:t>Great Depression made the life of the people highly miserable.</a:t>
            </a:r>
          </a:p>
          <a:p>
            <a:r>
              <a:rPr lang="en-US" dirty="0"/>
              <a:t>Lahore Conspiracy case and Meerut Conspiracy case created discontent among the Indians.</a:t>
            </a:r>
          </a:p>
          <a:p>
            <a:r>
              <a:rPr lang="en-US" dirty="0"/>
              <a:t>Lahore Congress of 1929 declared Poorna Swaraj as its aim and decided to launch the Civil Disobedience Movement.</a:t>
            </a:r>
          </a:p>
          <a:p>
            <a:r>
              <a:rPr lang="en-US" dirty="0"/>
              <a:t>Gandhiji inaugurated the movement by breaking the Salt Law at Dandi</a:t>
            </a:r>
          </a:p>
        </p:txBody>
      </p:sp>
    </p:spTree>
    <p:extLst>
      <p:ext uri="{BB962C8B-B14F-4D97-AF65-F5344CB8AC3E}">
        <p14:creationId xmlns:p14="http://schemas.microsoft.com/office/powerpoint/2010/main" val="179706183"/>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489</TotalTime>
  <Words>1521</Words>
  <Application>Microsoft Office PowerPoint</Application>
  <PresentationFormat>Widescreen</PresentationFormat>
  <Paragraphs>96</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Gill Sans MT</vt:lpstr>
      <vt:lpstr>Wingdings</vt:lpstr>
      <vt:lpstr>Gallery</vt:lpstr>
      <vt:lpstr>Nationalism in India</vt:lpstr>
      <vt:lpstr>Civil disobedience movement 3/4</vt:lpstr>
      <vt:lpstr>Swarajya Party</vt:lpstr>
      <vt:lpstr>The factors which shaped Indian politics in the 1920s</vt:lpstr>
      <vt:lpstr>Simon commission</vt:lpstr>
      <vt:lpstr>Simon commission</vt:lpstr>
      <vt:lpstr>Movement against simon commission </vt:lpstr>
      <vt:lpstr>Lahore session of congress</vt:lpstr>
      <vt:lpstr>Developments that led to the civil disobedience movement</vt:lpstr>
      <vt:lpstr>Salt  March</vt:lpstr>
      <vt:lpstr>Why did mahatma Gandhi choose salt as medium of protest against the British?</vt:lpstr>
      <vt:lpstr>PowerPoint Presentation</vt:lpstr>
      <vt:lpstr>Mass character of the movement</vt:lpstr>
      <vt:lpstr>Main contributions of civil disobedience movement</vt:lpstr>
      <vt:lpstr>Gandhi Irwin pact</vt:lpstr>
      <vt:lpstr>Second round table conference</vt:lpstr>
      <vt:lpstr>Restarting of the Civil Disobedience movement</vt:lpstr>
      <vt:lpstr>Differences between the non-cooperation movement and civil disobedience movement</vt:lpstr>
      <vt:lpstr>Causes for the failure of civil disobedience movement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3/4</dc:title>
  <dc:creator>T.R. Dilip Raj</dc:creator>
  <cp:lastModifiedBy>T.R. Dilip Raj</cp:lastModifiedBy>
  <cp:revision>26</cp:revision>
  <dcterms:created xsi:type="dcterms:W3CDTF">2020-06-10T15:52:33Z</dcterms:created>
  <dcterms:modified xsi:type="dcterms:W3CDTF">2020-06-19T04:08:55Z</dcterms:modified>
</cp:coreProperties>
</file>