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69" r:id="rId4"/>
    <p:sldId id="270" r:id="rId5"/>
    <p:sldId id="271" r:id="rId6"/>
    <p:sldId id="272" r:id="rId7"/>
    <p:sldId id="273" r:id="rId8"/>
    <p:sldId id="274" r:id="rId9"/>
    <p:sldId id="275" r:id="rId10"/>
    <p:sldId id="257" r:id="rId11"/>
    <p:sldId id="259" r:id="rId12"/>
    <p:sldId id="261" r:id="rId13"/>
    <p:sldId id="262" r:id="rId14"/>
    <p:sldId id="284" r:id="rId15"/>
    <p:sldId id="276" r:id="rId16"/>
    <p:sldId id="277" r:id="rId17"/>
    <p:sldId id="281" r:id="rId18"/>
    <p:sldId id="282"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27A031-8B2C-47A4-B3D2-E6A9A9CBE172}" type="datetimeFigureOut">
              <a:rPr lang="en-US" smtClean="0"/>
              <a:t>6/19/2020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A3B24F7-D70F-4280-B437-D3A7245EDD4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987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7A031-8B2C-47A4-B3D2-E6A9A9CBE17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B24F7-D70F-4280-B437-D3A7245EDD4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787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7A031-8B2C-47A4-B3D2-E6A9A9CBE17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B24F7-D70F-4280-B437-D3A7245EDD4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20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7A031-8B2C-47A4-B3D2-E6A9A9CBE17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B24F7-D70F-4280-B437-D3A7245EDD4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04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7A031-8B2C-47A4-B3D2-E6A9A9CBE17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B24F7-D70F-4280-B437-D3A7245EDD4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230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7A031-8B2C-47A4-B3D2-E6A9A9CBE172}"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B24F7-D70F-4280-B437-D3A7245EDD4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589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7A031-8B2C-47A4-B3D2-E6A9A9CBE172}"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B24F7-D70F-4280-B437-D3A7245EDD4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784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7A031-8B2C-47A4-B3D2-E6A9A9CBE172}"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B24F7-D70F-4280-B437-D3A7245EDD4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572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7A031-8B2C-47A4-B3D2-E6A9A9CBE172}"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B24F7-D70F-4280-B437-D3A7245EDD48}" type="slidenum">
              <a:rPr lang="en-US" smtClean="0"/>
              <a:t>‹#›</a:t>
            </a:fld>
            <a:endParaRPr lang="en-US"/>
          </a:p>
        </p:txBody>
      </p:sp>
    </p:spTree>
    <p:extLst>
      <p:ext uri="{BB962C8B-B14F-4D97-AF65-F5344CB8AC3E}">
        <p14:creationId xmlns:p14="http://schemas.microsoft.com/office/powerpoint/2010/main" val="157711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7A031-8B2C-47A4-B3D2-E6A9A9CBE172}"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B24F7-D70F-4280-B437-D3A7245EDD4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27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27A031-8B2C-47A4-B3D2-E6A9A9CBE172}" type="datetimeFigureOut">
              <a:rPr lang="en-US" smtClean="0"/>
              <a:t>6/19/2020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A3B24F7-D70F-4280-B437-D3A7245EDD4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226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27A031-8B2C-47A4-B3D2-E6A9A9CBE172}" type="datetimeFigureOut">
              <a:rPr lang="en-US" smtClean="0"/>
              <a:t>6/19/2020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A3B24F7-D70F-4280-B437-D3A7245EDD4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34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6C4864-69CC-4DE0-A127-3D5A2B03D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75634"/>
          </a:xfrm>
          <a:prstGeom prst="rect">
            <a:avLst/>
          </a:prstGeom>
        </p:spPr>
      </p:pic>
      <p:sp>
        <p:nvSpPr>
          <p:cNvPr id="2" name="Title 1">
            <a:extLst>
              <a:ext uri="{FF2B5EF4-FFF2-40B4-BE49-F238E27FC236}">
                <a16:creationId xmlns:a16="http://schemas.microsoft.com/office/drawing/2014/main" id="{DCFBF30C-B2AA-4DFF-9817-929781907276}"/>
              </a:ext>
            </a:extLst>
          </p:cNvPr>
          <p:cNvSpPr>
            <a:spLocks noGrp="1"/>
          </p:cNvSpPr>
          <p:nvPr>
            <p:ph type="ctrTitle"/>
          </p:nvPr>
        </p:nvSpPr>
        <p:spPr>
          <a:xfrm>
            <a:off x="3776900" y="631065"/>
            <a:ext cx="8659799" cy="1102805"/>
          </a:xfrm>
        </p:spPr>
        <p:txBody>
          <a:bodyPr>
            <a:normAutofit fontScale="90000"/>
          </a:bodyPr>
          <a:lstStyle/>
          <a:p>
            <a:r>
              <a:rPr lang="en-US" dirty="0">
                <a:solidFill>
                  <a:schemeClr val="bg1">
                    <a:lumMod val="95000"/>
                  </a:schemeClr>
                </a:solidFill>
                <a:latin typeface="Algerian" panose="04020705040A02060702" pitchFamily="82" charset="0"/>
              </a:rPr>
              <a:t>Nationalism in India</a:t>
            </a:r>
          </a:p>
        </p:txBody>
      </p:sp>
      <p:sp>
        <p:nvSpPr>
          <p:cNvPr id="3" name="Subtitle 2">
            <a:extLst>
              <a:ext uri="{FF2B5EF4-FFF2-40B4-BE49-F238E27FC236}">
                <a16:creationId xmlns:a16="http://schemas.microsoft.com/office/drawing/2014/main" id="{85922552-B32C-4D51-B452-D6ED25E1BBF5}"/>
              </a:ext>
            </a:extLst>
          </p:cNvPr>
          <p:cNvSpPr>
            <a:spLocks noGrp="1"/>
          </p:cNvSpPr>
          <p:nvPr>
            <p:ph type="subTitle" idx="1"/>
          </p:nvPr>
        </p:nvSpPr>
        <p:spPr>
          <a:xfrm>
            <a:off x="8794292" y="5683558"/>
            <a:ext cx="2803925" cy="977621"/>
          </a:xfrm>
        </p:spPr>
        <p:txBody>
          <a:bodyPr>
            <a:normAutofit fontScale="92500"/>
          </a:bodyPr>
          <a:lstStyle/>
          <a:p>
            <a:r>
              <a:rPr lang="en-US" dirty="0">
                <a:solidFill>
                  <a:schemeClr val="bg1">
                    <a:lumMod val="95000"/>
                  </a:schemeClr>
                </a:solidFill>
                <a:latin typeface="Algerian" panose="04020705040A02060702" pitchFamily="82" charset="0"/>
              </a:rPr>
              <a:t>By: T.R.RAMACHANDRAN</a:t>
            </a:r>
          </a:p>
          <a:p>
            <a:r>
              <a:rPr lang="en-US" dirty="0">
                <a:solidFill>
                  <a:schemeClr val="bg1">
                    <a:lumMod val="95000"/>
                  </a:schemeClr>
                </a:solidFill>
                <a:latin typeface="Algerian" panose="04020705040A02060702" pitchFamily="82" charset="0"/>
              </a:rPr>
              <a:t>      A.E.C.S. 2, </a:t>
            </a:r>
            <a:r>
              <a:rPr lang="en-US" dirty="0" err="1">
                <a:solidFill>
                  <a:schemeClr val="bg1">
                    <a:lumMod val="95000"/>
                  </a:schemeClr>
                </a:solidFill>
                <a:latin typeface="Algerian" panose="04020705040A02060702" pitchFamily="82" charset="0"/>
              </a:rPr>
              <a:t>jaDUGODA</a:t>
            </a:r>
            <a:endParaRPr lang="en-US" dirty="0">
              <a:solidFill>
                <a:schemeClr val="bg1">
                  <a:lumMod val="95000"/>
                </a:schemeClr>
              </a:solidFill>
              <a:latin typeface="Algerian" panose="04020705040A02060702" pitchFamily="82" charset="0"/>
            </a:endParaRPr>
          </a:p>
        </p:txBody>
      </p:sp>
      <p:sp>
        <p:nvSpPr>
          <p:cNvPr id="4" name="TextBox 3">
            <a:extLst>
              <a:ext uri="{FF2B5EF4-FFF2-40B4-BE49-F238E27FC236}">
                <a16:creationId xmlns:a16="http://schemas.microsoft.com/office/drawing/2014/main" id="{DBEE090F-C9AF-449D-892E-AE4E92FB6E1A}"/>
              </a:ext>
            </a:extLst>
          </p:cNvPr>
          <p:cNvSpPr txBox="1"/>
          <p:nvPr/>
        </p:nvSpPr>
        <p:spPr>
          <a:xfrm>
            <a:off x="593783" y="6172369"/>
            <a:ext cx="1552028" cy="369332"/>
          </a:xfrm>
          <a:prstGeom prst="rect">
            <a:avLst/>
          </a:prstGeom>
          <a:noFill/>
        </p:spPr>
        <p:txBody>
          <a:bodyPr wrap="none" rtlCol="0">
            <a:spAutoFit/>
          </a:bodyPr>
          <a:lstStyle/>
          <a:p>
            <a:r>
              <a:rPr lang="en-US" dirty="0">
                <a:solidFill>
                  <a:schemeClr val="bg1">
                    <a:lumMod val="95000"/>
                  </a:schemeClr>
                </a:solidFill>
                <a:latin typeface="Algerian" panose="04020705040A02060702" pitchFamily="82" charset="0"/>
              </a:rPr>
              <a:t>Module: 4/4</a:t>
            </a:r>
          </a:p>
        </p:txBody>
      </p:sp>
    </p:spTree>
    <p:extLst>
      <p:ext uri="{BB962C8B-B14F-4D97-AF65-F5344CB8AC3E}">
        <p14:creationId xmlns:p14="http://schemas.microsoft.com/office/powerpoint/2010/main" val="228101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28D9-CEF2-49BF-813B-CD3293019C3C}"/>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Civil disobedience movement -  its limits</a:t>
            </a:r>
          </a:p>
        </p:txBody>
      </p:sp>
      <p:sp>
        <p:nvSpPr>
          <p:cNvPr id="3" name="Content Placeholder 2">
            <a:extLst>
              <a:ext uri="{FF2B5EF4-FFF2-40B4-BE49-F238E27FC236}">
                <a16:creationId xmlns:a16="http://schemas.microsoft.com/office/drawing/2014/main" id="{FECFE2D8-9231-4379-A0CE-3033BE9928FA}"/>
              </a:ext>
            </a:extLst>
          </p:cNvPr>
          <p:cNvSpPr>
            <a:spLocks noGrp="1"/>
          </p:cNvSpPr>
          <p:nvPr>
            <p:ph idx="1"/>
          </p:nvPr>
        </p:nvSpPr>
        <p:spPr/>
        <p:txBody>
          <a:bodyPr/>
          <a:lstStyle/>
          <a:p>
            <a:r>
              <a:rPr lang="en-US" dirty="0"/>
              <a:t>Dalit participation in civil disobedience movement.</a:t>
            </a:r>
          </a:p>
          <a:p>
            <a:r>
              <a:rPr lang="en-US" dirty="0"/>
              <a:t>Depressed classes association.</a:t>
            </a:r>
          </a:p>
          <a:p>
            <a:r>
              <a:rPr lang="en-US" dirty="0"/>
              <a:t>Poona Pact</a:t>
            </a:r>
          </a:p>
          <a:p>
            <a:r>
              <a:rPr lang="en-US" dirty="0"/>
              <a:t>Lukewarm response of Muslims to movement demands of Muslim leaders.</a:t>
            </a:r>
          </a:p>
        </p:txBody>
      </p:sp>
    </p:spTree>
    <p:extLst>
      <p:ext uri="{BB962C8B-B14F-4D97-AF65-F5344CB8AC3E}">
        <p14:creationId xmlns:p14="http://schemas.microsoft.com/office/powerpoint/2010/main" val="292806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C8A0-5DCA-460A-A2D1-09E878F86C63}"/>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Dalit participation in civil disobedience movement</a:t>
            </a:r>
          </a:p>
        </p:txBody>
      </p:sp>
      <p:sp>
        <p:nvSpPr>
          <p:cNvPr id="3" name="Content Placeholder 2">
            <a:extLst>
              <a:ext uri="{FF2B5EF4-FFF2-40B4-BE49-F238E27FC236}">
                <a16:creationId xmlns:a16="http://schemas.microsoft.com/office/drawing/2014/main" id="{19D629B4-8DEA-4B70-A80D-E4017C3A7EF1}"/>
              </a:ext>
            </a:extLst>
          </p:cNvPr>
          <p:cNvSpPr>
            <a:spLocks noGrp="1"/>
          </p:cNvSpPr>
          <p:nvPr>
            <p:ph idx="1"/>
          </p:nvPr>
        </p:nvSpPr>
        <p:spPr>
          <a:xfrm>
            <a:off x="1451579" y="2015732"/>
            <a:ext cx="9603275" cy="4140369"/>
          </a:xfrm>
        </p:spPr>
        <p:txBody>
          <a:bodyPr>
            <a:normAutofit fontScale="85000" lnSpcReduction="20000"/>
          </a:bodyPr>
          <a:lstStyle/>
          <a:p>
            <a:r>
              <a:rPr lang="en-US" dirty="0"/>
              <a:t>Not all social groups were moved by the abstract concept of swaraj. One such group was the nation’s ‘untouchables’, who from around the 1930s had begun to call themselves dalit or oppressed. </a:t>
            </a:r>
          </a:p>
          <a:p>
            <a:r>
              <a:rPr lang="en-US" dirty="0"/>
              <a:t>For  long the Congress had ignored the dalits, for fear of offending the </a:t>
            </a:r>
            <a:r>
              <a:rPr lang="en-US" i="1" dirty="0"/>
              <a:t>sanatanis, </a:t>
            </a:r>
            <a:r>
              <a:rPr lang="en-US" dirty="0"/>
              <a:t>the conservative high-caste Hindus. But Mahatma Gandhi declared that swaraj would not come for a hundred years if untouchability was not eliminated. </a:t>
            </a:r>
          </a:p>
          <a:p>
            <a:r>
              <a:rPr lang="en-US" dirty="0"/>
              <a:t>He called the ‘untouchables’ harijan, or the children of God, organized satyagraha to secure them entry into temples, and access to public wells, tanks, roads and schools.</a:t>
            </a:r>
          </a:p>
          <a:p>
            <a:r>
              <a:rPr lang="en-US" dirty="0"/>
              <a:t>Many dalit leaders were keen on a different political solution to the problems of the community.</a:t>
            </a:r>
          </a:p>
          <a:p>
            <a:r>
              <a:rPr lang="en-US" dirty="0"/>
              <a:t>They began organizing themselves, demanding reserved seats in educational institutions, and a separate electorate.</a:t>
            </a:r>
          </a:p>
          <a:p>
            <a:r>
              <a:rPr lang="en-US" dirty="0"/>
              <a:t>Dalit participation in the Civil Disobedience Movement was therefore limited, particularly in the Maharashtra and Nagpur region.</a:t>
            </a:r>
          </a:p>
          <a:p>
            <a:pPr marL="0" indent="0">
              <a:buNone/>
            </a:pPr>
            <a:endParaRPr lang="en-US" dirty="0"/>
          </a:p>
        </p:txBody>
      </p:sp>
    </p:spTree>
    <p:extLst>
      <p:ext uri="{BB962C8B-B14F-4D97-AF65-F5344CB8AC3E}">
        <p14:creationId xmlns:p14="http://schemas.microsoft.com/office/powerpoint/2010/main" val="90934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67C5-D28C-4A21-AFCB-3F56882DFB61}"/>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Depressed Classes Association And Poona Pact</a:t>
            </a:r>
          </a:p>
        </p:txBody>
      </p:sp>
      <p:sp>
        <p:nvSpPr>
          <p:cNvPr id="3" name="Content Placeholder 2">
            <a:extLst>
              <a:ext uri="{FF2B5EF4-FFF2-40B4-BE49-F238E27FC236}">
                <a16:creationId xmlns:a16="http://schemas.microsoft.com/office/drawing/2014/main" id="{BA77E876-7089-471C-8BE0-9DA3B0E34CCF}"/>
              </a:ext>
            </a:extLst>
          </p:cNvPr>
          <p:cNvSpPr>
            <a:spLocks noGrp="1"/>
          </p:cNvSpPr>
          <p:nvPr>
            <p:ph idx="1"/>
          </p:nvPr>
        </p:nvSpPr>
        <p:spPr>
          <a:xfrm>
            <a:off x="1451579" y="2015732"/>
            <a:ext cx="9603275" cy="4037749"/>
          </a:xfrm>
        </p:spPr>
        <p:txBody>
          <a:bodyPr>
            <a:normAutofit fontScale="92500" lnSpcReduction="20000"/>
          </a:bodyPr>
          <a:lstStyle/>
          <a:p>
            <a:r>
              <a:rPr lang="en-US" dirty="0"/>
              <a:t>Dr B.R. Ambedkar, who organized the dalits into the Depressed Classes Association in 1930.</a:t>
            </a:r>
          </a:p>
          <a:p>
            <a:r>
              <a:rPr lang="en-US" dirty="0"/>
              <a:t>He clashed with Mahatma Gandhi at the second Round Table Conference by demanding separate electorates for dalits. </a:t>
            </a:r>
          </a:p>
          <a:p>
            <a:r>
              <a:rPr lang="en-US" dirty="0"/>
              <a:t>When the British government conceded Ambedkar’s demand, Gandhiji began a fast unto death. </a:t>
            </a:r>
          </a:p>
          <a:p>
            <a:r>
              <a:rPr lang="en-US" dirty="0"/>
              <a:t>He believed that separate electorates for dalits would slow down the process of their integration into society. </a:t>
            </a:r>
          </a:p>
          <a:p>
            <a:r>
              <a:rPr lang="en-US" dirty="0"/>
              <a:t>Ambedkar ultimately accepted Gandhiji’s position and the result was the Poona Pact of September 1932.</a:t>
            </a:r>
          </a:p>
          <a:p>
            <a:r>
              <a:rPr lang="en-US" dirty="0"/>
              <a:t>It gave the Depressed Classes (later to be known as the Schedule Castes) reserved seats in provincial and central legislative councils.</a:t>
            </a:r>
          </a:p>
        </p:txBody>
      </p:sp>
    </p:spTree>
    <p:extLst>
      <p:ext uri="{BB962C8B-B14F-4D97-AF65-F5344CB8AC3E}">
        <p14:creationId xmlns:p14="http://schemas.microsoft.com/office/powerpoint/2010/main" val="401193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E88D-C33C-4789-8069-6189904DFF3E}"/>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Lukewarm response of </a:t>
            </a:r>
            <a:r>
              <a:rPr lang="en-US" b="1" dirty="0" err="1">
                <a:solidFill>
                  <a:srgbClr val="FF0000"/>
                </a:solidFill>
                <a:effectLst>
                  <a:outerShdw blurRad="38100" dist="38100" dir="2700000" algn="tl">
                    <a:srgbClr val="000000">
                      <a:alpha val="43137"/>
                    </a:srgbClr>
                  </a:outerShdw>
                </a:effectLst>
              </a:rPr>
              <a:t>muslims</a:t>
            </a:r>
            <a:r>
              <a:rPr lang="en-US" b="1" dirty="0">
                <a:solidFill>
                  <a:srgbClr val="FF0000"/>
                </a:solidFill>
                <a:effectLst>
                  <a:outerShdw blurRad="38100" dist="38100" dir="2700000" algn="tl">
                    <a:srgbClr val="000000">
                      <a:alpha val="43137"/>
                    </a:srgbClr>
                  </a:outerShdw>
                </a:effectLst>
              </a:rPr>
              <a:t> to movement demands of </a:t>
            </a:r>
            <a:r>
              <a:rPr lang="en-US" b="1" dirty="0" err="1">
                <a:solidFill>
                  <a:srgbClr val="FF0000"/>
                </a:solidFill>
                <a:effectLst>
                  <a:outerShdw blurRad="38100" dist="38100" dir="2700000" algn="tl">
                    <a:srgbClr val="000000">
                      <a:alpha val="43137"/>
                    </a:srgbClr>
                  </a:outerShdw>
                </a:effectLst>
              </a:rPr>
              <a:t>muslim</a:t>
            </a:r>
            <a:r>
              <a:rPr lang="en-US" b="1" dirty="0">
                <a:solidFill>
                  <a:srgbClr val="FF0000"/>
                </a:solidFill>
                <a:effectLst>
                  <a:outerShdw blurRad="38100" dist="38100" dir="2700000" algn="tl">
                    <a:srgbClr val="000000">
                      <a:alpha val="43137"/>
                    </a:srgbClr>
                  </a:outerShdw>
                </a:effectLst>
              </a:rPr>
              <a:t> leaders</a:t>
            </a:r>
          </a:p>
        </p:txBody>
      </p:sp>
      <p:sp>
        <p:nvSpPr>
          <p:cNvPr id="3" name="Content Placeholder 2">
            <a:extLst>
              <a:ext uri="{FF2B5EF4-FFF2-40B4-BE49-F238E27FC236}">
                <a16:creationId xmlns:a16="http://schemas.microsoft.com/office/drawing/2014/main" id="{D6FA2CEE-1D5C-40F5-8CFD-6C8D4C7C6457}"/>
              </a:ext>
            </a:extLst>
          </p:cNvPr>
          <p:cNvSpPr>
            <a:spLocks noGrp="1"/>
          </p:cNvSpPr>
          <p:nvPr>
            <p:ph idx="1"/>
          </p:nvPr>
        </p:nvSpPr>
        <p:spPr>
          <a:xfrm>
            <a:off x="1451579" y="2015732"/>
            <a:ext cx="9603275" cy="4037749"/>
          </a:xfrm>
        </p:spPr>
        <p:txBody>
          <a:bodyPr>
            <a:normAutofit fontScale="85000" lnSpcReduction="10000"/>
          </a:bodyPr>
          <a:lstStyle/>
          <a:p>
            <a:r>
              <a:rPr lang="en-US" dirty="0"/>
              <a:t>After the decline of the Non-Cooperation-Khilafat movement, a large section of Muslims felt alienated from the Congress.  The Congress and the Muslim League made efforts to renegotiate an alliance.</a:t>
            </a:r>
          </a:p>
          <a:p>
            <a:r>
              <a:rPr lang="en-US" dirty="0"/>
              <a:t> The important differences were over the question of representation in the future assemblies that were to be elected. But the negotiations failed.</a:t>
            </a:r>
          </a:p>
          <a:p>
            <a:r>
              <a:rPr lang="en-US" dirty="0"/>
              <a:t>When the Civil Disobedience Movement started there was an atmosphere of suspicion and distrust between communities.</a:t>
            </a:r>
          </a:p>
          <a:p>
            <a:r>
              <a:rPr lang="en-US" dirty="0"/>
              <a:t>Alienated from the Congress, large sections of Muslims could not respond to the call for a united struggle. </a:t>
            </a:r>
          </a:p>
          <a:p>
            <a:r>
              <a:rPr lang="en-US" dirty="0"/>
              <a:t>Many Muslim leaders and intellectuals expressed their concern about the status of Muslims as a minority within India. They feared that the culture and identity of minorities would be submerged under the domination of a Hindu majority.</a:t>
            </a:r>
          </a:p>
        </p:txBody>
      </p:sp>
    </p:spTree>
    <p:extLst>
      <p:ext uri="{BB962C8B-B14F-4D97-AF65-F5344CB8AC3E}">
        <p14:creationId xmlns:p14="http://schemas.microsoft.com/office/powerpoint/2010/main" val="394245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AA9D3-A837-451F-A4FB-1B9518992829}"/>
              </a:ext>
            </a:extLst>
          </p:cNvPr>
          <p:cNvSpPr>
            <a:spLocks noGrp="1"/>
          </p:cNvSpPr>
          <p:nvPr>
            <p:ph idx="1"/>
          </p:nvPr>
        </p:nvSpPr>
        <p:spPr>
          <a:xfrm>
            <a:off x="1451579" y="2015732"/>
            <a:ext cx="9603275" cy="4140369"/>
          </a:xfrm>
        </p:spPr>
        <p:txBody>
          <a:bodyPr>
            <a:normAutofit/>
          </a:bodyPr>
          <a:lstStyle/>
          <a:p>
            <a:pPr marL="0" indent="0">
              <a:buNone/>
            </a:pPr>
            <a:r>
              <a:rPr lang="en-US" dirty="0"/>
              <a:t>Images, Icons, Flags, Songs, Dance Forms, folktales, etc. were used to promote nationalism or collective belongingness in the people of India. In India, many leaders played very important role in promoting nationalism through cultural factors and identities. </a:t>
            </a:r>
          </a:p>
          <a:p>
            <a:pPr marL="0" indent="0">
              <a:buNone/>
            </a:pPr>
            <a:r>
              <a:rPr lang="en-US" dirty="0"/>
              <a:t>Let us see some of them under the following heads:</a:t>
            </a:r>
          </a:p>
          <a:p>
            <a:pPr marL="457200" indent="-457200">
              <a:buAutoNum type="arabicPeriod"/>
            </a:pPr>
            <a:r>
              <a:rPr lang="en-US" dirty="0"/>
              <a:t>Image of Bharat Mata</a:t>
            </a:r>
          </a:p>
          <a:p>
            <a:pPr marL="457200" indent="-457200">
              <a:buAutoNum type="arabicPeriod"/>
            </a:pPr>
            <a:r>
              <a:rPr lang="en-US" dirty="0" err="1"/>
              <a:t>Vande</a:t>
            </a:r>
            <a:r>
              <a:rPr lang="en-US" dirty="0"/>
              <a:t> </a:t>
            </a:r>
            <a:r>
              <a:rPr lang="en-US" dirty="0" err="1"/>
              <a:t>Mataram</a:t>
            </a:r>
            <a:r>
              <a:rPr lang="en-US" dirty="0"/>
              <a:t> </a:t>
            </a:r>
          </a:p>
          <a:p>
            <a:pPr marL="457200" indent="-457200">
              <a:buAutoNum type="arabicPeriod"/>
            </a:pPr>
            <a:r>
              <a:rPr lang="en-US" dirty="0"/>
              <a:t>Folklore of South India</a:t>
            </a:r>
          </a:p>
          <a:p>
            <a:pPr marL="457200" indent="-457200">
              <a:buAutoNum type="arabicPeriod"/>
            </a:pPr>
            <a:r>
              <a:rPr lang="en-US" dirty="0"/>
              <a:t>National Flag</a:t>
            </a:r>
          </a:p>
          <a:p>
            <a:pPr marL="457200" indent="-457200">
              <a:buAutoNum type="arabicPeriod"/>
            </a:pPr>
            <a:r>
              <a:rPr lang="en-US" dirty="0"/>
              <a:t>Rediscovery of India’s past</a:t>
            </a:r>
          </a:p>
        </p:txBody>
      </p:sp>
      <p:sp>
        <p:nvSpPr>
          <p:cNvPr id="4" name="Title 1">
            <a:extLst>
              <a:ext uri="{FF2B5EF4-FFF2-40B4-BE49-F238E27FC236}">
                <a16:creationId xmlns:a16="http://schemas.microsoft.com/office/drawing/2014/main" id="{135F3174-62A9-44CF-8862-82DCFCBA06F8}"/>
              </a:ext>
            </a:extLst>
          </p:cNvPr>
          <p:cNvSpPr>
            <a:spLocks noGrp="1"/>
          </p:cNvSpPr>
          <p:nvPr>
            <p:ph type="title"/>
          </p:nvPr>
        </p:nvSpPr>
        <p:spPr>
          <a:xfrm>
            <a:off x="1451579" y="521528"/>
            <a:ext cx="9604375" cy="1049337"/>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Cultural factors and identities which created a sense of collective belonging among the people of India. </a:t>
            </a:r>
          </a:p>
        </p:txBody>
      </p:sp>
    </p:spTree>
    <p:extLst>
      <p:ext uri="{BB962C8B-B14F-4D97-AF65-F5344CB8AC3E}">
        <p14:creationId xmlns:p14="http://schemas.microsoft.com/office/powerpoint/2010/main" val="115823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2E10-04E1-475D-A068-F8B0A2859881}"/>
              </a:ext>
            </a:extLst>
          </p:cNvPr>
          <p:cNvSpPr>
            <a:spLocks noGrp="1"/>
          </p:cNvSpPr>
          <p:nvPr>
            <p:ph type="title"/>
          </p:nvPr>
        </p:nvSpPr>
        <p:spPr>
          <a:xfrm>
            <a:off x="1451579" y="612014"/>
            <a:ext cx="9603275" cy="1049235"/>
          </a:xfrm>
        </p:spPr>
        <p:txBody>
          <a:bodyPr>
            <a:normAutofit/>
          </a:bodyPr>
          <a:lstStyle/>
          <a:p>
            <a:pPr algn="ctr"/>
            <a:r>
              <a:rPr lang="en-US" b="1" dirty="0">
                <a:solidFill>
                  <a:srgbClr val="FF0000"/>
                </a:solidFill>
                <a:effectLst>
                  <a:outerShdw blurRad="38100" dist="38100" dir="2700000" algn="tl">
                    <a:srgbClr val="000000">
                      <a:alpha val="43137"/>
                    </a:srgbClr>
                  </a:outerShdw>
                </a:effectLst>
              </a:rPr>
              <a:t>Bharat </a:t>
            </a:r>
            <a:r>
              <a:rPr lang="en-US" b="1" dirty="0" err="1">
                <a:solidFill>
                  <a:srgbClr val="FF0000"/>
                </a:solidFill>
                <a:effectLst>
                  <a:outerShdw blurRad="38100" dist="38100" dir="2700000" algn="tl">
                    <a:srgbClr val="000000">
                      <a:alpha val="43137"/>
                    </a:srgbClr>
                  </a:outerShdw>
                </a:effectLst>
              </a:rPr>
              <a:t>mata</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ABCF91-6398-4FB8-9D56-C849D9AC9338}"/>
              </a:ext>
            </a:extLst>
          </p:cNvPr>
          <p:cNvSpPr>
            <a:spLocks noGrp="1"/>
          </p:cNvSpPr>
          <p:nvPr>
            <p:ph idx="1"/>
          </p:nvPr>
        </p:nvSpPr>
        <p:spPr>
          <a:xfrm>
            <a:off x="1451580" y="2015732"/>
            <a:ext cx="6224568" cy="4048184"/>
          </a:xfrm>
        </p:spPr>
        <p:txBody>
          <a:bodyPr/>
          <a:lstStyle/>
          <a:p>
            <a:pPr marL="0" indent="0">
              <a:buNone/>
            </a:pPr>
            <a:r>
              <a:rPr lang="en-US" b="1" dirty="0"/>
              <a:t>IMAGE OF BHARAT MATA:</a:t>
            </a:r>
          </a:p>
          <a:p>
            <a:pPr>
              <a:buFont typeface="Wingdings" panose="05000000000000000000" pitchFamily="2" charset="2"/>
              <a:buChar char="Ø"/>
            </a:pPr>
            <a:r>
              <a:rPr lang="en-US" dirty="0"/>
              <a:t>Bankim Chandra Chattopadhyay created the image of Bharat Mata.</a:t>
            </a:r>
          </a:p>
          <a:p>
            <a:pPr>
              <a:buFont typeface="Wingdings" panose="05000000000000000000" pitchFamily="2" charset="2"/>
              <a:buChar char="Ø"/>
            </a:pPr>
            <a:r>
              <a:rPr lang="en-US" dirty="0" err="1"/>
              <a:t>Abanindranath</a:t>
            </a:r>
            <a:r>
              <a:rPr lang="en-US" dirty="0"/>
              <a:t> Tagore painted her image.</a:t>
            </a:r>
          </a:p>
          <a:p>
            <a:pPr>
              <a:buFont typeface="Wingdings" panose="05000000000000000000" pitchFamily="2" charset="2"/>
              <a:buChar char="Ø"/>
            </a:pPr>
            <a:r>
              <a:rPr lang="en-US" dirty="0"/>
              <a:t>Bharat Mata looked like a </a:t>
            </a:r>
            <a:r>
              <a:rPr lang="en-US" dirty="0" err="1"/>
              <a:t>Sanyasini</a:t>
            </a:r>
            <a:r>
              <a:rPr lang="en-US" dirty="0"/>
              <a:t>. She is calm,, divine and spiritual. Devotion towards her became a proof of Nationalism.</a:t>
            </a:r>
          </a:p>
        </p:txBody>
      </p:sp>
      <p:pic>
        <p:nvPicPr>
          <p:cNvPr id="5" name="Picture 4">
            <a:extLst>
              <a:ext uri="{FF2B5EF4-FFF2-40B4-BE49-F238E27FC236}">
                <a16:creationId xmlns:a16="http://schemas.microsoft.com/office/drawing/2014/main" id="{99A6BC77-5161-4017-A781-FC2A6E80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375" y="2015732"/>
            <a:ext cx="3290479" cy="4512287"/>
          </a:xfrm>
          <a:prstGeom prst="rect">
            <a:avLst/>
          </a:prstGeom>
        </p:spPr>
      </p:pic>
    </p:spTree>
    <p:extLst>
      <p:ext uri="{BB962C8B-B14F-4D97-AF65-F5344CB8AC3E}">
        <p14:creationId xmlns:p14="http://schemas.microsoft.com/office/powerpoint/2010/main" val="234750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EFFF-42E2-4137-996D-3FC94D985D6F}"/>
              </a:ext>
            </a:extLst>
          </p:cNvPr>
          <p:cNvSpPr>
            <a:spLocks noGrp="1"/>
          </p:cNvSpPr>
          <p:nvPr>
            <p:ph type="title"/>
          </p:nvPr>
        </p:nvSpPr>
        <p:spPr/>
        <p:txBody>
          <a:bodyPr/>
          <a:lstStyle/>
          <a:p>
            <a:pPr algn="ctr"/>
            <a:r>
              <a:rPr lang="en-US" b="1" dirty="0" err="1">
                <a:solidFill>
                  <a:srgbClr val="FF0000"/>
                </a:solidFill>
                <a:effectLst>
                  <a:outerShdw blurRad="38100" dist="38100" dir="2700000" algn="tl">
                    <a:srgbClr val="000000">
                      <a:alpha val="43137"/>
                    </a:srgbClr>
                  </a:outerShdw>
                </a:effectLst>
              </a:rPr>
              <a:t>Vande</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mataram</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5CC1146-0251-43B2-873B-53C7FF3C1C1A}"/>
              </a:ext>
            </a:extLst>
          </p:cNvPr>
          <p:cNvSpPr>
            <a:spLocks noGrp="1"/>
          </p:cNvSpPr>
          <p:nvPr>
            <p:ph idx="1"/>
          </p:nvPr>
        </p:nvSpPr>
        <p:spPr>
          <a:xfrm>
            <a:off x="272484" y="2039795"/>
            <a:ext cx="4516084" cy="4013686"/>
          </a:xfrm>
        </p:spPr>
        <p:txBody>
          <a:bodyPr/>
          <a:lstStyle/>
          <a:p>
            <a:r>
              <a:rPr lang="en-US" dirty="0"/>
              <a:t>It was a prayer to Bharat Mata written by Bankim Chandra Chattopadhyay.</a:t>
            </a:r>
          </a:p>
          <a:p>
            <a:r>
              <a:rPr lang="en-US" dirty="0" err="1"/>
              <a:t>Vande</a:t>
            </a:r>
            <a:r>
              <a:rPr lang="en-US" dirty="0"/>
              <a:t> </a:t>
            </a:r>
            <a:r>
              <a:rPr lang="en-US" dirty="0" err="1"/>
              <a:t>Mataram</a:t>
            </a:r>
            <a:r>
              <a:rPr lang="en-US" dirty="0"/>
              <a:t> became the war cry of the Indians.</a:t>
            </a:r>
          </a:p>
          <a:p>
            <a:r>
              <a:rPr lang="en-US" dirty="0"/>
              <a:t>It was later included in his novel </a:t>
            </a:r>
            <a:r>
              <a:rPr lang="en-US" dirty="0" err="1"/>
              <a:t>Anandamath</a:t>
            </a:r>
            <a:r>
              <a:rPr lang="en-US" dirty="0"/>
              <a:t>.</a:t>
            </a:r>
          </a:p>
        </p:txBody>
      </p:sp>
      <p:pic>
        <p:nvPicPr>
          <p:cNvPr id="1026" name="Picture 2" descr="data:image/jpeg;base64,/9j/4AAQSkZJRgABAQAAAQABAAD/2wCEAAkGBxQTEhUTExMWFhUVFxkYGRgYGB8dGxsgHxgiGB4aIBogIiggIB0lHh0YITEhJiktLi4uGB8zODMsNygtLisBCgoKDg0OGxAQGy0lICYtLSsyNS81Ny0tLy0vNi8vNi0uLS0yLTUwLS0uLS8wLS0vLS4tLS0tLy0tLS8tLS0tL//AABEIAMABBgMBIgACEQEDEQH/xAAcAAACAgMBAQAAAAAAAAAAAAAFBgMEAQIHAAj/xABJEAACAQIEAwUEBwQHCAEFAQABAgMEEQASITEFBkETIlFhcTKBofAHFCORscHRFkJSUxUXYpKT0uEkM0NUcoKi8URkc4PC4jT/xAAZAQADAQEBAAAAAAAAAAAAAAABAgMABAX/xAAyEQABAwICBwYHAQEBAAAAAAABAAIRAyESMQQTQVFhkfAUIlJxgaEFMrHB0eHxFUIz/9oADAMBAAIRAxEAPwDp6jw09ffv5eGJTF0vt4/n5eGISpsQpsdbE6231OuoxLBmCgORmA19fE+WPMNlZbiMAb/f+f5Y2VB8/njVmsLk2t4/nrgf/T9P/MH3H44Q1A3Mpm03v+UEomifP64yE+f1wLHMNP8AzR9x+OM/tBT/AM0D1Bxtezem7PV8J5ImEHp8/jjJHTAscw0/80fcfm+PftBT/wA0fcfm+Nrmb1uz1fCeSJ9mPn53x7ILfPzfA1eYKf8Amj4/N8ZPMFP/ADV+PzfG1zN4W7PV8J5Il2Yx4R4Hf09T/wA0fHHv6fp/5o+ONrmbwtqKvhPJEsgxgxXwPHH6f+avxx7+nqf+aPuP6YOuZvCGoq+E8kQaO+PGLA/+n4P5o+449/T9P/NHxwNczeEdRV8J5IgY8e7PA88wQfzB9x/TGh5hp/5n/if0xtezet2er4TyRIRjHhEOuBQ5kp/5n/if0xj9paY/8S//AGt+mNr2b0ezVvCeSKiIYwIxfAv9pKf+Z/4n9MY/aWn/AJn/AIt+mBrmb0ezVvCeSKmMYwyjwtgYOY6f+M/3W/TGP2jp/wCM/wB0/NsDXM3rdmreE8kTYD/X56Y1ZR/r89MDP2ip/wCZ8DjDcwU9r9p/4nT18sDXN3o9mq+E8kUygDxPz8MYVAN7/N9/LAc8y04/4h/un5tjB5pp/wCM/wB0+fwxtc3ej2Wt4TyRpYx+O/v38seyi/5fr5YBnmun/ib+6fj5YMQTh1DDYi4v5+OCKoNgkqUKlMS8ELZhrvb8vXX7sRTsBrsB49PXX7sUuLcPeVkyymNVuTbx6X8RiLj1asMJzt4C51v669cNdIrY9/36+/XfHsR0b5kU6+yOuo0G+u+PYKKIIfk+/fXbEik210P4euuNY9PnbfU67Y2U6a/H88FyRaVJ7jdND7vXXHN2Pyenrrjo1a1o3Pgp/DHMVl9PMHpji0j5gvZ+FCQ4+SmI8SB89cZU267fD/XEIO1iB9+nrjIdfPT0xzr14UhOtz6b/puffis/E4VJDSqDe1i4vfwsTviZZgPm/wAb74ASUMvaoxIe0xbPnbQEGwMfsi1wLjwv1OLUmNce8YUazntAwiVfq+NRoAylHUe2A/eA/sqNzubXGLZrI8naCRezOmYsMuvncYFVlPOQpLdtZGDKrdkC2lvZOo0IsT+9izNmenyoApaMIAwJC922Xe+m18O5lOBG/rqFNjqpc62zKOh7q0eL043li/vj9fjjH9M0/wDOi/vD8b4BS8PmvYlXAppIrqtrHu2Bux1Nt9NsT1FDK6ujFsphVUCNYXC2KEdTe2u1sNqaXiSaytfuoq3Gqcf8eLXwdf8ANvjDcYpzvPEf/wAg/XfAyoppSEiYr2LKqtZbyIQNr32JFswBI8PCDjFFKEq2zx5ZQCBl8Fy2zZgFPnrjNo0iYnrks6rWAkN6id/kmT6wlla62awU3ve+otY+GPPXxjUuo7wTUj2v4f8Aq2088DuKRl4Tk9oZXSxsCym4sb+Vr+eBE3CZpEC2UHI7ks20jsTpbqg67YSnRYfmdCpVqVG/K2bJnmrEGa7L3LFtbZRuCfDS+In4rHnyM6hgQLXsbkaAdL+p1wtcQ4bPIJZLZZZFVbXFmGSzre9t9QfEYsVNJKwmQJdZstmzAAWUKSRe+lr4fUU/F1ZLravg+vH8DmjycRiLZMylgbZb3N/C198ekrY82QuA1s2UkXsNza+gwGpIJI5ZCUkKs+YFWUIQVAuQTe9wdvjitxrg8ksueMgdxVF2tcEkNudspv7sAUaeOC60Zouq1BTxBsmcuCOjiEeQPnXI5AU30JJsANfHHo6+PP2YdC3UA6+u+F5+CymOOGyBUEliW6ljkYZb6hTf34ILHLcy5Bn7BVtm0Lgk73219MF1GmMnb/0sytVObYy+l/dFEr48rOHXKpKlr6A3sb6/DHkro2BYOtk9ogjTS9z4C2F1eFypG8Yy2dIzdT++pF218Rr7sS1FDKRKL5zJInfY2JQbgqLbaiw3zY2op+Lqywq1s8Gz3v8ApG3r4xk74+09jX2tL6eIxmlrFcMUcNYlTY6XG4Pl5YWZ+FTEKvdvG0jIb7X7y6eAOlvDBPl+jaFHDdWDaeOQAk/9wOM+jTayQ6SjTq1XPhzIHX3RaWS4AI0Hze18RSwW2II94tvrr0xuz9bW9cY7W17aH588c67QIyUJa19SPnr5Y6TwJv8AZ4v+kb/nrjn0koI1BuPdb7tCD7sdA5dN6eM6+z19TvilL5l5fxX/AMh5qtzEKnufVrDU5iTt4XvuN8L0k8k9SkUqFez1ctqL7Dra29sMHNFVPGq9gmck2PXKPPXrjfhJZow0i5XHQ/u+R11x3tsJheDmrkSWAAvp0vqPXXHsbj36ee3rrj2Aircfz1tvr54yrX+dsZj8/wD1viTS2C4JJVatjJjcDcqQPUjHP/6Dn/g201ZdPffHRZRobb2xBAGKhlYAdFtpbz63xy1Gy5dui6U6g04YvvSMeXKncIfDV1t+OIpuX6hd0UeZdb+m+C3Ok1Six/VJJIy7AHKEyIDu8hZHIUW/dtqcB6HmMilrnkqZbU8kYWdI0aQBrXFiiqVzXGYoNDfzw7NFxsxNVz8XqNdBA69VD/RkwZVKgFr2BYAm2/rbTbxxag4DUH2VQ2GwZbj44ocV+sSpERPUsxSSVGnWCERBQv2mfs72u66qQbXw68OWWSmjMzAyGMXnitoxHtDoV67W8rYSpo+rEkpm/FqjjAAS4eWqo6ZF8PaH4741PKtV/Avn3hgZNxysiWu7Sqq2al9grBEEay3JYmP2SfDoQcEqniVSGqo2mlkK/VGjVOyDL2xsULFbZL27xU2Hjvi50QASCOo4cVMfGK0xA5ftZXlSp/hX++MZflipAJyrYf2hiOjnrO1qo27UPHTRyokbxs4JdrgMYlW7ZbWKnyxHV8Zq3oqeoRq1WeoEaqEjLvEXvnYBbB8t1B0BIHjfAboeK0j+rO+MVRsHL9qX9n6nLmyofR7nXy8ce/Z6pOll2/mC36Xxe5anlPEJoWefJFEsiJUCPMCzMNCn7vrf3YKpOy8QERPcFGHy+LmYgsB49L4idHc10GLCU/8ArVCLAdeqXI+Vqk+ysdhpow066ffjZuVar+BD6th4VirAE3JuzBQT5AfPhiYVa2J10vpuTbewGEaGH5s0x+J1xkByXPW5cn10jNjawbUn0x6PlucmwMZPhn1w9U8gvsDqSuUgkA7395OPIWzDKAosQCwvc312Oh0xMRmmPxKtuCTf2TqtdI9f7Zt+GIv2Zn8Yjr0b9Bh3qczXV+73b903za2H/rzGLkgH9r3YoGgkwMkn+nWEZLn55YnGvc+8/piQ8o1PUx+PtH9MN8+uodhl1s1gPeDqcW6ckqCTe/lb4YzGguIhZ3xOuBNuSQpOU51GYtGANT3tPwx5OUai17xH/uP5DDerFcmdvs97noR+76fpjenQgLc3GY5QNrC5Hr0wgIJyTH4jXA2ckmjk2o/ij/vH9MZPKFRfeP8AvH9MPt/h/wC8ag7+X47/AD64tgap/wCppHDkkNuT5z1i/vN+mM/shUDrF7yf0w6vMAL3ALbX8Brf58ceEtyBYgEXud/u6X88LDE3+lpEbEkryfUfxR6f2j+mHPgtG0UKI5GZb3ttvfFmNr6jQfjjfFGMGa5dI0yrWGF8IRzNxT6tFnCk3YLp0v1P3Yxwmt7WMPbL5eHr43xY43XJDEXfbQbX38tsQcKqUkQOmg/D9cW2ZLlCtga9dBtfb4649jwHw89sexkVdixvlxoi4mtbDlTWtsQBMinW+5/PbE0r5QT4C+K8Vyrak6nQ+R2xB5Extgp2iyiptCbkaZU38Bc/E4pQ0kBedTlPatd7HRrrls1tCQBax6YCc68NkqIl7OKCXJM2cTR5sqsACyjcFdCba2HW1iv8Aoex4glMUp+7ROC0Iy9tcAXkW251todCT6GlSDqQdO8x0VnvLXRG5P8AVcKgqIhC8cbwgAIh1GgsDcai3S1tMRcAoBBAkSyAKndCm1gL7EHW/ib676XtjnPHuHZO2+qxJF2ESyqY6MpLGc4GTt83eNtc6XuL9MG+PcDZqpnio6KUFo9JI8zOGHfmeU6hVIy6BvMa4tqAYGK2e7df3SayJsmmroop80MgV1KkWNiNCCtx6G3uxaFNHq6onaMAjsFGbQWsx3IHgccy5R4IvaUZ+rxgTJXJMttHUOAFY29nTu3xSHB3ipjL9RWBvr698kdqi9quVEW17C4W4axGtsK3Qw0lodn+fPgmNeQCQuumkiD58qXMYVmsBcA90E72F2t78eppQtyiEg7hSDYjfr6Yqce4WZoJogkbmRTbtlBXOPYuvUXA9Mc4pOFvSyUUrxRIxqS8ywwFTED3MjS3P2YLAZbWN9CwGEpU8dy6Ci92G0SF0Crgiabt0vHKVVC/aqoKqxYArcgnUi9r6nFz7NZu2YIJDHkDFlD5L5rb5ct9b6Y5nxrld4pFSOnp2EtcXWZYwzIrE2jaMrYRg33NjYbYOijkqIaZ2gig7PtElcwRliIyREiq4YIrncdCQBuMMabbO1hv5bPJDEcsKczXQk5FkAJ6KQSem+uuIk4givlVk00bM6rlt0uN/THL5OW5n+tGaljEr0GcLBT2VZe0JEYPeBkAAuVN7WHS5Zq7luQ1kc8dNRuvYBHWXQs5AN3UKTm0ABsdMZ2jNs4v+nLNYVTlCdUjzd4Pr0K2sPEdfXXFNa2FWIvGdbJ3gWZtiN97/ngN9H8SihjWRWia8mjXW3fbS/gB0PS2mE6XgEy0leRQQIrOzxtm76BQLGIKhvqLgZl1JGEZo7XvLZgj3vG1E1CGgxY9bF1Coq472eSNZIz1cDz1BOx/LER4shs3bIovaxZSpO9le9r9bX+7CfxjhUskkU6JHnNJdAyJmlqFX2ZGYajKNiRfXwx7l/hEuWtEkcXekidM8AETOYwGsuoCgkqSpvvttjOpMDS7F+/5KwcZiE1jjMMm08bAC7WsGUbZtSbDzxZh4lBdESeNyxsAJAzHTpqScIHJlGY66OJqfs8lHLGWZVySHtA1xlJuoHd1JJG+Mc2cJqWM8cSShFiVo1SGEIJA4yojhM5FtQQVItrijdGaDJduulNUmwCYOYuYuwjcI8DSLIrFZHAEas+XM6g5sovm88WeAcfSayGWEvB7fZSBkK2NpAei6bHUHysSE4jw6c1cTtFEtLJPHLJKO8WIjCWdSLrc902NrHXFHgHAZ42pF7HszCtd2jEL3RI14iddbjYHwxMUaYpZ36Me3uqF7i7K3V/dPVJx+llZUjqYZHY3ypIrHTvHQG+KtVzTRqGX63Th8xBUypcWNiCL72FvXC8vLkqvQSM8sjxzjtczL2a9xrsqqAAubKBbpuMQcW4HVkVCCe6ulSxBVCXufs44wVsuhsxve4874oadIkDFn/NyQOcLwmWo4/Srdmni7jKJGzKRHf2VJvYH9DjFHzTSSsUjqUd3NlVXBY6dPDC/wnhMkMsheNEBooEGYgh5VBNjbXTu39N8DBwWppqeiEzU4VKqHuqDcfaFr9oWse7ckBcSZQY4kB17fRUc8tEkdSumwsRZWJzb62/DE+KjXZ9FBAGUnzNjf3affi3AbjXzH3G2J03bFnjaqXF2iETdvl7Prm28vfipwWONV+ysF6AdL9MXeN0Ec0LJJfLvcGxBHUYDcvcP7AWDEjpfW3w1x0bM0gR0L5f6Y9jAHl/pj2CsrkYxjPjZF+RiA4zzCUXUjHS2KaoVNrkX9lvG37rDqbdd7DFgYpzylpMqrcrr5Akb3/LHNVIsdqrTByVHjfFkgAkkilZHBWTs42fLl/eOXYb6np6YB0b08lYsjTVSGJO1jhkjCZxlIzK5TNIAGIALG2Y9ME+beCSzwrlnMZjbN3GZMwtZlJubgi+4Pv2NHhnKb01VFPAzNAtOY+zkkzFbkEBBawFhc64tRwNaTMOgpKgcSBsV5eaYwGYU9UUjGZw0JBjFs18rEd22t7aWPumHHaeR8vZvHIFz9+OxyXAZgwuGFjYgG+oNsBqfkWJlljSonAkt2mZ7sygkrGwNmCi9u61mF72xc4LyzVR1PayTxmNaZoYljTKItVsFQlriygksSb6bYrqqLmHA7rr2SY3h3eC2fn2n7J5slQUNrHsjexS6uRuI2sbOdDY+GN349TVCTRzQzWijSaWN42DWBzK4A1ba9x/DgXRcl5EnSsnz9usaK6WjACahBH7Op3A0NyLC+stFy5UxS1bSSrIKimWKMkBbGxUJlF7Kubfrc4xbRaSZy/XDiVpeRlmr9RzbEjwRqsziVM6FUZgwK5u6xI1VdwTcZhgdxR6SpVZ+xqZkWXs3gjDgBo7m0sWYLYNY3sR5nGqcnyN9TDVDx/U4cjBLG7sgXusR42BuDoBaxvj1PylKKaaCWQSh6szt3tJEDKezdrLd2AOmwNtsTApgyHXn7kfRN3soRGXmtC5TsaoSiMusRhC5lBAOW51te51/TEfEObIFghqBHNJFOQqvGmg74XIwOUgk3AuNbaYg5c5PNPVRTI7tH2UwIclcueQOiJEdEULcEDqMbtydK/DoKRqgxtC4djGMwa0hcAXANxpY+I2OGNDR5z6v+kNZURvhHGllZ4BHJFOiCQxzCxIYmzXDEEFgRvfyxQ47zEaUM700rxlc5kjClUIIU5ixWxvbTX8cDaFez4pIZDPJmp0RDMntHOWIDqgUW0su5zHBXmLg61kRhSZ4gSGdF7pa3jmHp5aDEnClrGj/AJTjHhJ2oXw7mOKB+wj4bUxSlDKYlWNVYE2MgHaWOot49MGH5nQRxTQ0880cy5lMYQC97WIeRSDvfS3niCj4G0VYai8jxfVzEVlbtGzdoGuLnRbDbzOmKcPJatSU1POVlMDdoAQezYhmIQqdcpVyLeIGh2N3upGI4b5+ym0P2q5wrmWOWKVlgmZ6bKGhCoZCWIOZQrlCOvtX7reWLMfFz2DSmlmZ43IansnaJfvBiC+U6EG9zofI4pcJ5fCS1qrEiU1UkQVI+7p2bI+gtlJJ6XxNy/y9FSxSw53LSDWZnu5ABVbE+zkFgNLYnGjjL03bPojNQoXBz8sgjlEFTHFO6xRyERFMxOUZrMWHeuMOLzo2mZW6GxH345/XcrdjBTRQS1E/ZVMbtYkoqhy5bsgDcjQaX1N8PkUoNmRVI2UG6nwOhFwfXwwtdrRdhsZ3p6ZJs4XCFcT45DTB45XJIUMVym4DP2atcaWLEab9ce47XSQWWKDtEmGrmZECW3BLnW42874G8z8qyVMzSRVCL9nFFkIvYpMJu8RrbTTTw6YLcU4MalAkyr9lIsiaA2IvlYZgRpcixBB1BwhZTbhtO/h9OKIc4yqFBzE8sEvZ07GaKUq8bSIMtzmVhJ7DCxB0wC5i5lq6doJXWMDV+xFQh7RdywXs82cX0s1tNjiWl5HV4KtZ3zpPMZEZVCupUb5QMoPtCwFsGK7lk9mBRyCnmSEokqovsFs4W1tLm+o2ufHFWnRw8AXHrlb97JSkVIk5otRy9tGkoS3bZWs2htbMBbwA3xRruZoFkkhaN5DG0KscqlLzNlS1z/ENdNMCOO8FnqoKXLOyzIuXvZlBbKAZGyEd4EXFrrqRqDiav5WklaVhL3n+q62soaB8xIt432tocTpNpz836uPtJTvLoyTFFMM4RQYzuy2A0tYW/wBOgwRRbaDbAt4R2iqxB77HXfawFvz8sEUjyiw2xKkXEmU1UCBCi4nSiWJ4yxXMNx088DOD07RjIxzZeoxc4vC7xOqNlYrocL3LPEna6MoGQ2uB+GmuOoSQpBNIGPYwg8vny0xnBhZWhscaCPG8Z3xi98ZyULUpijA5Fzl9osS29rGw032Hpi+cVYl7rKLAhiNfM3/A45qg7wjiqsNihXM1c0KRmOFZSzjMXfKVUC5cAKzNbS6qp06YC0XNzSdusCRgrAtRC0jlVcMSCHBACkEHUaab4L80cvxVaGOZO0IUlDcrkN9ww206G97YXuCcLdK9iEcQNCImL9nlyhUVERAWNrhySdO9t43pmlgMjvD7eqR2ObZL0HPXbCjlIpis7xxvGsh+sROzFSw8EFlOuvexf4jzHVwTCF2p++xCWhqJCRmKrdkUJfTUA3GNJuRqcTpJmUCOSN0REVSioSwSwBzBmJJNgdugwUrOBQz1EZZ5AsTCVYg2VC4/eK2ubaHS2GdVoYxhGfQ80oZUwmUuT8eepWFp4aWWFqsU8bZZFbMRYSx59bA6G1jdTr4YTmuVaMtNJCJaeeSmLvHI4dkNgwVO9nJ18LX2voYqeU6aSdJRGUkSftO0U2zMveAN7ixOpy2uRc7nEtFwCJEnCFs0s7TEki4aQi9rAWsw09OoNiKmk0XMAj0TMova7NA15wPadnNUUobIGLlZURb5SI3ViCGKtdbH91gbHGlPznOZOzpjTSkRSTXKTqqhQDkBY6k33GmGbjlHSRI81SBlCBHLC/aBtkK7sS2otqCdMV15cp5VjeEuoiganjXVSA9ixKuM2a2gzdDtscYGkBjwfe63ePdxIfV8z1ki0L06QBKtQCXVzlfIXIuCO5YHXe4OPT8y1ApWmDRGWOpen7sbOkpBygRoHUi56sx9k+OGFeGrHTpSqiyJHGiATFSCoFtrWLkDci18Lv0f8BmjjqKaaMiASh43KmORjoSwAJsFKoVYEa3thmmm4ExkfulIcLb1DwXmiSSpSKSSGaOYSklYHTsZIxf95mDi+5RrAi9+pGREoryXjiqZayWnaRYHmaRhYKUZ5A0Q3sM1trYfajgUfa0ri6vB2gTLZRZ1791AtqQD03PjiGl4JDEk10BV5Wd1bvKc1s/dItlO9vIYU16bD3W7p+p9oRDHOFyg3LnMc0qSU5mAqElMKTSwkRSMozEZQV+0yh7qD0BwKreb6iOW5mSdYpRG2SjkSO/aBHAmLlQw26jYdcNfDuWqeGzRxAATtPGGPsuyZDlRQAFy7A3tv0GLPEuCxzpklQqsjh3VW0uvezaaAkgXtv11wz6tCbC1uuoQax8XKBcY4rUxVMMMdTAv1iSRUBp2Yoq3Odm7QKQOu1rg23wL4Px+tk+q5ZoT9d7dMyw96NowSGLFiHJsTlIH54a+I8HinjVaiNXiVcxDC5zEk2U7g4Eco0NKyxiPtQKWSR40kzI8faXvmUqpI1IH564lTrU9XBbfy4G/C8ck76bsUg2STTRfVoFm7eBXeseBpHgAlsHIebtc2cW3I2AOGan5pAiqVNbAwp3hCVIhDZ1ddQUXu3zXGYdemmDHDf6OvJFHJG+Wd5W7RcyLITc94qFBB21vg1HwRBJPIVVmqQgkDXZSEXKBlOmxOOurVBs5t/Ib/wAKLGwbFcr4bxCSH67PTTXFO8crF6cI0xmfvB/3so1K+GhHmc4hzNUpV1Eb8QpohFEHUOii5Nz2Rubll00FiQwOCfD6OiqnqYyJ/tmERzqY0bsD7EZG5W2oJuQDpYHDJUcIjDNKsah3XI0lu8VtoG07wHjv54WrUaLuaZjhw/fNFjTkD1f9Kry/XtLRRTSZbzIr3AsAx1tbWwv54t9qUBZQMtgACdbH2T6an3YHcC4VJDGsEpjaAApFkZtBuAxO+nXBU+12Z6qRfxFtD6g/jjzKo75iw2LrYbX9VmWlsi5j7OW9r6AafnfGvaZdftCBYBctuthc2H3YljqV9l9CRr4eBF/nfFcRjdiSM1mN/A93UdNh92FcALtRbJ+ZW5HuBqLhlBt44mLYotSjMwBKggHu2/P03xahYFRZs3n44uxxm6m4CLKDiWfsn7L28py+uAnAg1vtEyP1HUfDB6vnyRu4UsVUm3U2GF7gPFFnNwLN1sPw/PHQ2cKntTCnz/pj2MqPT58MewVlbjPpja2NUIG+Ns2C5ItHXcXI9MVDGUbNmJVrA3tp4HS3pizM5AJv0xSkRWHdLE+Nt/ViNsctU7s1an7Jf59qqiM0/ZTmCFmcTyhFcIuW4Y3U2Glr+eFflnjc9RC8c01SS4fspVSIhuz1tGuXMCV3LDyFjhy4qjpcKwZbFWOcpIlxoyuLi48xrpci2BXJXBPq7F3QBELLCWdZJEVwCzF1NrMwv5XxelVa6kcQEz17+kJXsIcIKXOG1dXJlCPXB9M5Dw5FUx9ov2gh7ztqApFwdL6jFvgnEaqRa4SSVceSGKaMMI3nUatoMtu9Y6EXF7bjXpCgLfKAVbvEA9TuR0139bnAbj3EY6V84geSap7gESrnIRS2rEjQAnUnrigqtIwhg6uplpmS5c/4XzHULUwh6qV4lg+sShGp3Cjc3YKt1y+0oAfXS+mC/HZ5xU9lFNXSZ8sqmJYcgidyTlYre6922Y63t4HEHFqNnqY54qXIZ07Jo3SJBKGIJEmY2Pdv3oyx7q6C2r1x2njigaQERiFGa+QvYAajKCDbTYG3lilSO6WtGSVu0Erm9RM9RR0TySy9o1csS96xtmZQxAAHaKRbMPzxGtbVQSZr169nWLEskzLk7JiFCMpvmJN+8BbwOGHkWCFIVRiVeolLxrJEFQaaLECzWtYEDNm300w3VSRyZXlSNysoyhspystwCCdiGub9L4k+sKbi3Da/Ip208Qmb/dIPGKioR88f1wKKpIzLLKuVgZAthEUv2feABuNPHXD3zhTt9Wd07XNEC+WGQxswAvlzjp7vHEy0iylhJGjd5WZrBrsuq2uN101xHxCaAh45nidSCGR5FGmxBUmx9TriQqYmghvt0U5bBIlI3L0klUlXlq5pBGqOiQSyuQ2UnKs8gW5axBUYr8vNOZKGOQ1qGqEqzGWUlJLRk9xSxZCCBqQpw08LoOxqmqmenp6eSIIFDZe0y2yMVJyJlXTuk3vrbF+oraeU9teF+yzDtdD2SkakuDcBh0BAItfHRUrsaCQ2Q78QpspuJickpcvVTDiSI1SYgGlj7CWpkmlkA0BYEZI83dddRcbXwE4yaqOKeVRN9m7lZTWSt2YSbLZ0YlWLjLYWsVN9evQo5qad4cksOfIGzK69pk10U3JKkZh6a72OLNJV0dUTGklNMLAlFZHzZToStz3VNrX6+7Ct0kkg4PPrd5omkAM0r81cQn+uRpGlT9qIo7EFIFRie0fOP+IV7utiu4N9MLPB6e9RCWmlJmqaunYvKzDs1UkWfNmuCB3hbW2Ot8V4jTKuSeaJFe4Ad1F7am2Y6kG3pphb4nzNSxQPUq8UmQkAxslzIR7IsbHu3P34V1RwAa1udvW/XoixoMklK6O9PSqUNU31fiEsOSM5kMZkzMJVBsxKkgE9T0xf4QADxCDsqzsYxA8dN2pEwuCSFYOWW+W+UNt0vpi5wLnaiBWNjDTdszStlljaO/UMynuu1rnMADrqcMFVzJRQO5kngSWwzKWUPYC6qeuxvr44sa1Q90sPRnZ1dJq2i8rl1XSZ3qW+rvTBaT6zFH2zlla9hK2ukhsQQRhjnRGr1/2ermR6UPIEZwGkJU5176L7O9rC52xc4PzZSVekywxvMoQIzJIWXP8A7ttNCb3yne+m2DdVzTQJIY3qo1yDK0YvoVNtQBoBtbbGNeqDGEz/AD8LatkZqPkKPtOHxFme5zg5jc2EjAA3vqBbXywdenKlWQkkaHMSdPuvvgZy9TKmYw1F4JGLxqFjCjNqcmVF0vffNf1uSUJDDKcxcXHd0PqToNfA44KxY5xIG0roZiAAK8yXOZWTN63v0sf/AF0GJhALEFQM29vS2KkTEELljIIuTsR6jXX39MWw6kEgjKL7bYVkG6LpCqSx3jFjqosfMdfhri8o8MVEYgBiSQ2hv06A7egOJYNra6Ej7jbAZErPmFtVThEZzsoJPuF8LfC3jkcypYFv4T8+/DHKQAc21tb+GF7hlPH2heEZUP7o0B8xrtjqabFS2phR/n9Mex6P3fPhj2GWVkHTe3z+OPXxrYkG2/z549r1IwHJQsm+Iam+Xum2vTfG7KT1PuwOaIKcq/aN1B1PvbHPVdAVaYkpY574RNOI2jhppB3laSSMvlDADOoGoAtroeh6YXuA8OiTiUlK8UOUUgRxCWEchupzSDSzW1y62zbnD3xTjdNSkJMjx5lLDLGzCw0PeQG2+AlK1E871v1idvq4uY3iIKh1yZivZiVxa4BYt1x00C/Vxsgx5pKkYpStyrQwzToKiPsUm7SNY4oRHDKQD+9nzvbKSGK2uPHGycAkkh4YskckpWaZGWRCQEVyQGNrAaCwb3YZoOa6AM6oHkXPmEa00pKkjUgFLKbnUabk9dSSc30yxrMGnWJgSCaeV1sDYkkKSoB8Th3VqhPyHqfygKbReQlKbgdS1NUlqekKRRvkhRHW7akTqgBAkC3XKtrne1hg5xTgTTxUmWlgllWKGOWWoBLRrlvfISMxBuTrfXz0u0vPlE5LRSMTZmI7NwGCi5K5lF2Hgtz5dcVV+kjh9yplcZnuwMMg0A693yF8Y1NIdDcJkeaAZTBJlLFBwBFo8yQqamOvWzLHZiq1A7wFi4jy67kW8cGeJ8myzcR7dYqPJkJYSx57sbgsyXGY3vrfTbXfDdWcUhK9ujq4VSSE75ZNzlC3udiLYHUvNtO8yKplDNcAPDImYAd6xYAXFgbf2TiLq9YuxAZTyP4hUDGBsdStfowUrRmIkZop50KgWy/amwyX7vkvhgVzJyzPNXq4SFYNZAxgRnMixlbNYHMp0bv9VA0IFzCcyUnbIqwzRyzPYM1LImY21JYqM2g63GlztijxbmuiIKTRTWzWDyQS3LbAoVAIvrYqQfDFy6pjJaDdSAbFylrh3BKip4QtNGiGaCe8kUqZXUE9sB3j3SQyXGmmYb4LycBnNXUJIkKrLQlM0MJSMFpQAGuSHbc6HQW263eFcRpaaJ2ginI7QmUokzSo2S+aWOTvgZQLE4vUXOsExhjVZlaYgxlomVZAO9dGOh0F8apWqYXw0xdZrGyLpVoc8FfRJUple1Qiys8ZeQtZQQE9lQBlQHXvEepyk4XULXt2gh7BVkMYjjC3R/3ZGGl0sLDdtx1tjmuGniEU80dU6QyGRQgZooipvnYG1hfoCF09b2P2xhBiXsKs9qDIPsTdwBmzDXUag/dhC5724qYzEHnsTANaYcdqS6/lWsjpq4JDClOSpSNVLsctlvHuyuQBmLa3v64NVPCC0XFEMBcPBC8J7PeQU5HcAGrhhqV64P1HH4+yjdI6qdahS6GFCyi51BAIsRfr54kbmeMx54Y55AXMZRI+9FIuveUkEA2tpfX1xtfWiS3+2/COrZsPXRSlx3l6doHqKZVJlpI4njIIYCNRmsgUl3bQAd0i3XBniPA55I4nijj7T6iaZkkbL7ap3r2JumUjKbHXFyo5wjp443ME8iSBArxqpXOxPcN2BD36HBLg/MkVSZE7KaN4iMySRkMLi6t3SRYi9jfpjNrVhTDj1sugWMLyAkzjHL9QnbAQ5yYaFFKahmikGYge0LAX93XByr5fqjVtMlSqI8AiS0YZyb5zmDC1r3Oa99hbDJU1iLkBkU9o+RLg3LWLWuNtFO46YrQcTH1damNXnQKbLGv2hBIBsGIvlsb6jbrhNdUcRA4T5x+EcDRmeuihfIULR0CxuRmjaQOtl0PasSGAJt8N9sHDOqd6MEqTqMptrpcNbfAaHmmGWQRdhLC8oexkRBnygFlDK5Ba1tyBgJPzNVdoXEFW1NnBdZKdFMagX7kiOSxBGzKbjqN8CrQe95Isc/Xgiyo1rROSd7AWIsxNyO6L2tf1xrAheNTcjQEDz3ufHXpjFNkcI0eazAPe7bHvWIJ3PhiPivHYqdgkhIJjkl0F+7GAW872OOdlIuMKrnwFKzZ0k+bHKPzxvQtdSfE4ox1itExS15Ccovvm1B+43xfo4sqBfAYRk4h6pniGqaSxBBFwRrhV4bRlJ27PSO+i5r/dr8MNMguCPEW0ws8G4e0EjKXLre4Pv9emOxhsVz7UzIfn9MZxqr/P6a49hllYY902+HzvjFz1OMh7An59MQ9pfrvhXoBbH1xWragADTMToBa/yMVeYq8wU00ygEojMAdiR6HHLP606u9hFBc9LN/nxm6O+sDhSurNpuEpy5z5eaoVPtqhLGzKjhUcGxItmsugNidOh3vhWXmCOGrrlmmlvJCkccirZ9BsliQSMxsSRcg4tU3HeNTp2kMMDIc3eUixsbED7TcEW+/Crw7mCemlkK0sH1hiS5MRDad4gKGCqBa+gF7X1x1UaLg0sJBjikqVmyHQbq7FLI1IjRwVTzh5JHnkzhWLALmBUi5ACEd7Qg79YBQVJp41nmjGWN2jhllyixBNyg00vfW53wU4fz1xGqKxLHTEyAle6dhr/GbbYQK6d5JpHlI7Quc1+hBtbyA2t5Yu1tRzi0wNu8oFzAJgoxHynUuiylI1i7xLmRVVQNcx8FO4IB92IKTl/tY5ZI6mFjErOUuwYqu7d9VFttdsVqPiMgV4+7kZGUg3IF7d4C++LnAOMT0svaxlb5cpDXIII628LbYsRVg3HDq6matMG6t8vcrSy3aGWEOqAlkmOZc2wOVdL6jcjzxunJ3Ead1nijzMrZgUdWIPiQd+o64Erx+ZHkdGCNKzlyo1Oa+lzfujMbD03sMb0nNNTFFHDDMY1jLMMo1JY3Oa98w1Oh8cIWV5MERxTh9OMijtJxaWmq1nr6eYk95QWYBSe6zrGTY3U2sDpbbax3jnF6VavtoZaYOZUkm7WISMbALlVzoAAA2VbG/XphX4xz7VVC9nKsDJpoYydfG99/TCxO2vT08MBlBxOJ1jEWyj1WNVsQLze67lQ0ck8nEGWVohVdkY2jszWEIQtroAfDQ+BwLqOWXpH4ce3kcRO1w7EqD2Z1VbWQHbVtAOuETlvm+rpUCRMuVb2DLmtfoPLBlvpLrv4oh/2D8ziHZq0kTb9RxWdpNIGwv0V1Pj9H9appIRK0azCxcAHLe11YfwsL6+Z12wtvyvNDPC4mklSCCRFaRxcEgBQi20NhYg+AwoJ9I9cLDPEB4dkPwvjw+kmu1GaOw6dkPjfExoldrS0OEX91u10pxQU7cE5PdqWijqXusKuJIlbuvmN1JYGzZfA6d44lo+SP8AYJaRz2RaeSaJomN4+9ePXS9gB864RU+kiuA0aIAdOyH/AKxlfpKr/wCOP/DH64rqK28b/Xoqfaae4pxj5N7SCGCOWSAQSiTfPckXJud3zXIbS19umLfLnC5Kauq1eWVhKkDJJIC2awZWBci1wdMt72Iwhn6Rq4adogtv9iv3b64ib6Rq8j/eJ6dmuEZotYNLXGZ/MpnaXTLpAXUuY+FSyvTSIUvDMJWY6NYIy2HQ+1sbddcQcoUbJSrTuAQqssh1ytmYnQb+yRfHMm+kiv8A5qf4a/h44w30kV+v2qeH+7X7tsKdCrWAIgdfdMNMp3lplPcXJjwVtPPAYjBEJFMYQRsoZSB3lHfN/wB5tdN9zitWcmRxQtkXtXzs2WoLlHvsHKEgsh1ViPEHe4Sx9I3ED/xU/wANf0xg/SNX/wA1P8NcVNDSJkOHX9SjSKWRBXRq+innoY4EJgljCZxEWijuosYw+pCXsbi+w3xVq+X6iVInlkXMtLNDIcxzOzqADmtqLjU2HkMIf9Y3EP5i/wCGuMN9I1ef+Kn+GvyDhBotYbRt903aaW4rq3L3DpUgiErd9EAyk3F7W3sDfzwZjJI10PhjhjfSLX/zl1/sLhn+j7nCqqarsppFZTGxsFANxbqPfiDtBdTBeTxVu1teQIXTZb2OuFbgklQsrJPY66G983mNdPTDM4+fk4WuFcRkad0kjykHzFxfp864SnkU7swmlD57/OmPYwnr/rj2CgrJlCgk/HGC19fH44wVUg5hcbeu+mIKmfKCQpJsbKLAtYeyL2HxwHlYBAvpBrI0oagO6gvGwUE6sfADHEeWWp1nWSpDNGuuRBcsel7/ALv446ZztFTOlRM3/wDp+rf7tnuUF98tyFPS/rjldBQSVD9nEpZrE+4akk9AMd+iAat0rj0gkPEI5Q86Vf1zPCzGPMcsHsx5B0yjQadfHBzgfHIazi6SNFlLxZSCNC+Wx91ri58MJsVU9ILpo7XBcjfXYX2At03xY5X4BPU1WQOYny9pmuQxB6i3r44o9jIJyEQjf3lPlByZTLM/1XiOSfvAKjIcoJvlAvmsNOvTHOeY+HPBUyRTm8gNy3R76hh5H9cMnAuS64VcYMLIEkDGQ2y2U3zBuumw88Z+lqpjlriF1MaKrEW1NySPdcfHApGKgAdispOdaSISRTEhtDi6zfPz+GKsSAHfXEjTDr8B/rjrUH951lDIunid8aQprqMWg4vfT78YGuotgpsZiIWxUbn7/wA8U5Ddvf7sWWGKskduuMjSzUhnIOmPVDG9741ji8cTOPMYyJIBsswzXFtBbEhOunTxxAjC+hsfLEqnz9/5YCm4XV3hsCPIqSyiFDu+Rmtpp3RYm5sPfhio+Tgat6KWpVJV1S0RYOMue97ixt0OFOmkVXQuuZQwLLe1xfVbjxGmOncP5oopuJJIKbK7LYTvIQVPZ5cpj9m/7t/O+IVi8fLuRYG7UrQ8vQtSzVP1k/YyGPL2RNzfudbjNv5Y2ruXqVKZKlatnR3yD7AjUEZtz0Fz52xrRzD+ja5LjN28bWvrbNbbw88ScW4sgiockKikVu0MYYs2cEdqjZzr5dLNjd+czn9kLQt+Gcu0c5YRVk3cjMhvBbui17a674BcH4es9UlOrkI7lQ+WxtYkaeOHeg5nd6mojeoRqd6aQwgBVGoGVds2YDMCD4HCXyW9q+mPhIBr91r4DS/C6d3WwJ+6SIRLhfJ7VC1fZveSmfKq2Hf3vr0NhpgNHw29LLOSQ0cqxlSPEE+oIItg8te0K18kTZXWqjZSD/acW8x44t8w1tPPw6SoiASWaSLto9NHUNcgb2N73/O+DieHcCUBBFlX4hy5QRSiB6qZJSqkExqY7sNASNR64ojlUp9cWVyHplVly6q9yfhpfBvmvluSqqFmDxLC0cYaRnUWsuotvfw0xZn4xFUNxDs3BX6ukaE2GfKT4/jhGvdAgzlPC4/aZ0fX7pY4dyw0tDLV5iCjd1ejKPaPiLH8MXfoqb/b11Osb7e7Bqi4rRwTxU5eVskX1drBexbPqxJvcd7rgXyRT9jxYx3DBRIAQdx01wHuLqb58/RPTAxthdjZ/nxws8O5lWacxlTcGw87HfywwsfHbz6/phfoK+nnqGCBS40uBa9ut8edTFjZei/YmtX+Px/THsaxGw39/j+mMYKy2rEQp3ybX9CTrphS525pjpYyygNK1xGDuTqLnwA6nrhi41RiSO7PlVLsSbAaXPeuNAPHHz7xuteWoeVu9du5fQZbnLp00xSlR1r75BKX4W8VvUdvL20spYZ9WdgVDtuEGmvkOgGLXJtJUySFqWSOOQC3eYAkehU+HwwHkZmuz3JN8pzWAI3PnjoH0bcMp2EcoDmQN3gWFiw20A2F7geeO6q/V0yuYU8ZUc3J3EZnEjzUzM3dzFhr5C0e/wAcSL9HXERIJhPEJABZszAgAWGoTDxxpKOmCzS6MpJXXvuxKsRa291Xa2gtoMW+WOLmsjaRlCrnZVtswHW/lt6g44u0Pwy2I8k4ojJ31XOuLtxnOKYTmUuBcxC1gTYFnyjLt49DijL9GNct3d4fE99vvPcx3EAfIxVZ1kuhUlWB1IGUjTqPhgdrqNFoCbUMOcrh/BOQ5qpTJDLAygkE3cajf9zBH+qmr/mQfe/+XHWOEcHhpkEcKBV1Nh5m/wCOLElYgYIWXMdlzC592CdMqk2Q7Mxci/qpqiP97Bb1f/LjUfRHV9JoP/P/AC47Moxm+B2urvWGjsC+dePcr1VJczoAl7BwSVPnfpfwNjhgpPormlRZEqYGVxcEZ9j1GmOzyBWFiAR4EXGFyHg/1FZXpQzBrv2Bfug3ucuhsPIbeeG7Y8iJgrDR2Bcr49yZ9UsJauEORcIocsd9bdMKU0TXI006647ZKvD+ITBaiHJVhPYfMDYa2BFg3jbfXCEaJKniBhSIRJGxhCKLd2O+ZjpqTqLk9R7+ilpDr49gn+JTQaLhD+X+SJ6lO1zLFH+6XB73mB4eeGOl+i+VtqqL3I362x7nXnBkLUtOqqFBViB7Olsq+Fh1wO5E5tjpIXjlaQ94lQovYWGg9TfCF+kuZjHoI2Khp0ZwnmjK/RFN1qo/7jH88ZX6Ipf+aj90Z/zYE8H+kuaOUmXvxFjaws6i+nkdLab+eOtcC5hjqUzKbjyxOpW0mme8UBQpO+Vc+/qgl/5tPO0Z/wA2uMn6IZP+bX/CP+fHVRON8eEwOJ9rq+Jbs7Ny5R/VG/8Aza/4RP8A++Pf1QuP/mL/AIR/z46sWxjA7XV3o9nZuXKH+iN/+cG38o/d7W2NP6o3/wCaX/CP3e1tjrQxtbG7XW3o6inuXJP6o2H/AMsf4Xw9rbHj9Ejf82P8L/8ArHWGt8/hjRgPnr5Y3a629HUU9y5Q30T/AP1Yt/8Aa+HtYLcrcg/VJxMJ+0sCMuTLe/ibm1rYf2iB+d/LGvZeA/19dNMK7SarhBKIosBkBV2T0N/j+lsCuE8Np1kbs1XMDc2669fC3hg1JGfLX3X9fDA3g3DI4mfICWY3YsNW13Jt06YVhsU7s0YV/Pfrbf8ATGMejPx6239dNMewUEN5o4Y9TA0KNlDkZj1YAk5TpoPPHN6r6PWZ1RZQWLWIYaAC+/z1x146/wCvXffTbwxGIFBJCi56kb/9Wm3hijKjmZJSAVzOs5XaIqlomylcoy2Zzf2Sf3U69b4ZOEcOjoo80yxozG4CAgMbdRbQjxw0mBb3sCfMfjp92PGJW3APqPx0+7CuOIQURZc8rOWXqnFXVzBYgbhRuFBFlJ6HxI1wd4FPMSXjVRSjRVykOwFu/wCR8BhoMClcpUWPQjQ7b6b42ijAsANPT0303wSZsUEo/wBOTTTZaaO6LYuXuvUaDT2sa8Q4xIZFp6Nl7TMc2YeyBqSdN7m1sOKRKNQBrr67anTfES0SBs+UBvG3pqdN8Du7lrpG5s4hVZUhWRY5SFLZb5m6aEjQk208L4WOI8qSQrHJPL+/cmzMSLdWPXpbHYKiijcgsgJHUj47b4klpldcrKCPMfHbfDtqYRAQIlKXL/E6pYzJVFezIBXKuq+ultsR0PFaqSd3uDSqSAVGtujDxPlhxNKuTIVGW21v9N8QUXDI4lKotlJva3rrtvhZFzCKSajjNVU1FqR8scY71x7Rub9PDG/H+LVDSrBSGzi5kzC9tbCxI666YdaWgjjJKIFvqbD4+uMHh6Z+0CgN1NvXr44OIblo4rmnH4wqrGihaliGIyi99dVe1za5sL6Y9LC1NC80oyVbKyKV8D1Ww9ok6+mOk1fDI3YMyAsNjbUb7ab4xX8KjlADqDl1Gn4YOMRELQuKzcotHF2s5KBjfMozb75vE/rj1FyechnlDdlbN3Pa8tCNj8MdvNGhXIVBHpf7tMejokVcoUZfC34aYftDoS4AuG0XLLVDNJFFaFdAL961rXBtqetzixyxDWK2SnBXs2u9xYE31HpYAY7ZT0arsoHoNvTTHkolBuFAPkP9NsY1iRBCOELmfEuN1kzrCkRhdTqw29L2288TcQ47VxqIOyIlIUCRTcX0uQLWsfhjo7Ui3vYX8vdpttjBo1NtBp5enwwmMeEIxxST+0U9LThahC8huAy29QDp8cR8Lr66CNpZvtkaxy/vL5bezr8MO9RQI4AKjTbT4bbYkSnULltpt8+WFxCMlo4pG4LPVkvVZmaM5rQtv5DbS3jjSlra2plMyExqugicaNpqDpt54fI4Auw0+dNtsZEIGwGvl8NtsHFnZaEisa6olFrwKlxqL5tTof7OJeIyVU8ghXNBYm7gaNvpfw88OpjHhr/70Om2MPGD0ufP376bYGLgtCUeKS1LFaa7AmwMwFgwF99NL4nqmqoUWJc0lwR2hAv/AN2nTpbfDM6A7i/r79DptjBHv9fz028MCRuWhLsVHUxR6M05Y65yAfw0Hhi9wqhZFLPcu+rZvwOmlunjgmfx8evrpp5Y1YfJ6/8AVp92ASivKPm2p230x7Gt/X8/fpv4Y9gIr//Z">
            <a:extLst>
              <a:ext uri="{FF2B5EF4-FFF2-40B4-BE49-F238E27FC236}">
                <a16:creationId xmlns:a16="http://schemas.microsoft.com/office/drawing/2014/main" id="{F48C633E-F635-4706-9F77-71F78A678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4" y="2039795"/>
            <a:ext cx="3525755" cy="2583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C8542A-0BAD-414D-8DE3-B25E3ECD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187" y="1853754"/>
            <a:ext cx="3316224" cy="4306824"/>
          </a:xfrm>
          <a:prstGeom prst="rect">
            <a:avLst/>
          </a:prstGeom>
        </p:spPr>
      </p:pic>
    </p:spTree>
    <p:extLst>
      <p:ext uri="{BB962C8B-B14F-4D97-AF65-F5344CB8AC3E}">
        <p14:creationId xmlns:p14="http://schemas.microsoft.com/office/powerpoint/2010/main" val="232626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AEB7-FC49-48AB-9AD0-E06FCE5A51C6}"/>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Folklore of southern </a:t>
            </a:r>
            <a:r>
              <a:rPr lang="en-US" b="1" dirty="0" err="1">
                <a:solidFill>
                  <a:srgbClr val="FF0000"/>
                </a:solidFill>
                <a:effectLst>
                  <a:outerShdw blurRad="38100" dist="38100" dir="2700000" algn="tl">
                    <a:srgbClr val="000000">
                      <a:alpha val="43137"/>
                    </a:srgbClr>
                  </a:outerShdw>
                </a:effectLst>
              </a:rPr>
              <a:t>india</a:t>
            </a:r>
            <a:endParaRPr lang="en-US" b="1" dirty="0">
              <a:solidFill>
                <a:srgbClr val="FF0000"/>
              </a:solidFill>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5486D135-E6FE-45C4-8A10-4AD315F264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5448" y="1940659"/>
            <a:ext cx="3321103" cy="4112822"/>
          </a:xfrm>
        </p:spPr>
      </p:pic>
    </p:spTree>
    <p:extLst>
      <p:ext uri="{BB962C8B-B14F-4D97-AF65-F5344CB8AC3E}">
        <p14:creationId xmlns:p14="http://schemas.microsoft.com/office/powerpoint/2010/main" val="131846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4C74-D6E2-412E-8CDB-E4769A8C8718}"/>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Revival of folklore</a:t>
            </a:r>
          </a:p>
        </p:txBody>
      </p:sp>
      <p:sp>
        <p:nvSpPr>
          <p:cNvPr id="3" name="Content Placeholder 2">
            <a:extLst>
              <a:ext uri="{FF2B5EF4-FFF2-40B4-BE49-F238E27FC236}">
                <a16:creationId xmlns:a16="http://schemas.microsoft.com/office/drawing/2014/main" id="{BE9E1F4A-87FF-4B9E-845A-4132A6CDA9E7}"/>
              </a:ext>
            </a:extLst>
          </p:cNvPr>
          <p:cNvSpPr>
            <a:spLocks noGrp="1"/>
          </p:cNvSpPr>
          <p:nvPr>
            <p:ph idx="1"/>
          </p:nvPr>
        </p:nvSpPr>
        <p:spPr/>
        <p:txBody>
          <a:bodyPr/>
          <a:lstStyle/>
          <a:p>
            <a:r>
              <a:rPr lang="en-US" dirty="0"/>
              <a:t>Nationalists toured the villages to collect the folk songs and legends.</a:t>
            </a:r>
          </a:p>
          <a:p>
            <a:r>
              <a:rPr lang="en-US" dirty="0"/>
              <a:t>Rabindranath Tagore collected a number of folk songs and legends.</a:t>
            </a:r>
          </a:p>
          <a:p>
            <a:r>
              <a:rPr lang="en-US" dirty="0"/>
              <a:t>In Madras, </a:t>
            </a:r>
            <a:r>
              <a:rPr lang="en-US" dirty="0" err="1"/>
              <a:t>Natesa</a:t>
            </a:r>
            <a:r>
              <a:rPr lang="en-US" dirty="0"/>
              <a:t> </a:t>
            </a:r>
            <a:r>
              <a:rPr lang="en-US" dirty="0" err="1"/>
              <a:t>Sastri</a:t>
            </a:r>
            <a:r>
              <a:rPr lang="en-US" dirty="0"/>
              <a:t> published a four volume collection of Tamil folk tales (The Folklore of Southern India).</a:t>
            </a:r>
          </a:p>
          <a:p>
            <a:r>
              <a:rPr lang="en-US" dirty="0"/>
              <a:t>The folk songs and legends gave a true picture of Indian culture. They showed there all thoughts and characteristics of Indians. </a:t>
            </a:r>
          </a:p>
          <a:p>
            <a:r>
              <a:rPr lang="en-US" dirty="0"/>
              <a:t>They created National Pride among the people.</a:t>
            </a:r>
          </a:p>
        </p:txBody>
      </p:sp>
    </p:spTree>
    <p:extLst>
      <p:ext uri="{BB962C8B-B14F-4D97-AF65-F5344CB8AC3E}">
        <p14:creationId xmlns:p14="http://schemas.microsoft.com/office/powerpoint/2010/main" val="257926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6BB2-0515-4FF0-99D7-D35679DB4A92}"/>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National flag	</a:t>
            </a:r>
          </a:p>
        </p:txBody>
      </p:sp>
      <p:sp>
        <p:nvSpPr>
          <p:cNvPr id="3" name="Content Placeholder 2">
            <a:extLst>
              <a:ext uri="{FF2B5EF4-FFF2-40B4-BE49-F238E27FC236}">
                <a16:creationId xmlns:a16="http://schemas.microsoft.com/office/drawing/2014/main" id="{F01FE9CB-C666-41CE-A39D-6A99F61A9516}"/>
              </a:ext>
            </a:extLst>
          </p:cNvPr>
          <p:cNvSpPr>
            <a:spLocks noGrp="1"/>
          </p:cNvSpPr>
          <p:nvPr>
            <p:ph idx="1"/>
          </p:nvPr>
        </p:nvSpPr>
        <p:spPr>
          <a:xfrm>
            <a:off x="1451579" y="2015732"/>
            <a:ext cx="9603275" cy="4037749"/>
          </a:xfrm>
        </p:spPr>
        <p:txBody>
          <a:bodyPr/>
          <a:lstStyle/>
          <a:p>
            <a:r>
              <a:rPr lang="en-US" dirty="0"/>
              <a:t>During the Swadeshi Movement a tricolor flag (red, green and yellow) was developed. It had 8 lotuses representing the 8 provinces of the British India. It also had crescent moon which represented Hindu and Muslims.</a:t>
            </a:r>
          </a:p>
          <a:p>
            <a:r>
              <a:rPr lang="en-US" dirty="0"/>
              <a:t>In 1921, Gandhiji designed the Swaraj flag. It was also a tricolor flag (red, green and white). It had a spinning wheel which represented the Gandhian idea of Self Help.</a:t>
            </a:r>
          </a:p>
          <a:p>
            <a:r>
              <a:rPr lang="en-US" dirty="0"/>
              <a:t>The flag became a symbol of the Nation. It created feeling of oneness. The people carried flag in protest marches and rallies.</a:t>
            </a:r>
          </a:p>
        </p:txBody>
      </p:sp>
    </p:spTree>
    <p:extLst>
      <p:ext uri="{BB962C8B-B14F-4D97-AF65-F5344CB8AC3E}">
        <p14:creationId xmlns:p14="http://schemas.microsoft.com/office/powerpoint/2010/main" val="123551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20A9-5032-4BF6-BB09-020893AE009F}"/>
              </a:ext>
            </a:extLst>
          </p:cNvPr>
          <p:cNvSpPr>
            <a:spLocks noGrp="1"/>
          </p:cNvSpPr>
          <p:nvPr>
            <p:ph type="title"/>
          </p:nvPr>
        </p:nvSpPr>
        <p:spPr/>
        <p:txBody>
          <a:bodyPr/>
          <a:lstStyle/>
          <a:p>
            <a:pPr algn="ctr"/>
            <a:r>
              <a:rPr lang="en-US" b="1">
                <a:solidFill>
                  <a:srgbClr val="FF0000"/>
                </a:solidFill>
                <a:effectLst>
                  <a:outerShdw blurRad="38100" dist="38100" dir="2700000" algn="tl">
                    <a:srgbClr val="000000">
                      <a:alpha val="43137"/>
                    </a:srgbClr>
                  </a:outerShdw>
                </a:effectLst>
              </a:rPr>
              <a:t>introduction</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3B393E6-91D7-4726-A9C6-C4D4A9B2AD93}"/>
              </a:ext>
            </a:extLst>
          </p:cNvPr>
          <p:cNvSpPr>
            <a:spLocks noGrp="1"/>
          </p:cNvSpPr>
          <p:nvPr>
            <p:ph idx="1"/>
          </p:nvPr>
        </p:nvSpPr>
        <p:spPr/>
        <p:txBody>
          <a:bodyPr/>
          <a:lstStyle/>
          <a:p>
            <a:pPr marL="0" indent="0">
              <a:buNone/>
            </a:pPr>
            <a:r>
              <a:rPr lang="en-US" dirty="0"/>
              <a:t>This module is divided into three parts</a:t>
            </a:r>
          </a:p>
          <a:p>
            <a:pPr marL="566738" indent="-168275">
              <a:buFont typeface="+mj-lt"/>
              <a:buAutoNum type="arabicPeriod"/>
            </a:pPr>
            <a:r>
              <a:rPr lang="en-US" dirty="0"/>
              <a:t>Participation of different social groups</a:t>
            </a:r>
          </a:p>
          <a:p>
            <a:pPr marL="566738" indent="-168275">
              <a:buFont typeface="+mj-lt"/>
              <a:buAutoNum type="arabicPeriod"/>
            </a:pPr>
            <a:r>
              <a:rPr lang="en-US" dirty="0"/>
              <a:t>Limits of the civil disobedience movement</a:t>
            </a:r>
          </a:p>
          <a:p>
            <a:pPr marL="566738" indent="-168275">
              <a:buFont typeface="+mj-lt"/>
              <a:buAutoNum type="arabicPeriod"/>
            </a:pPr>
            <a:r>
              <a:rPr lang="en-US" dirty="0"/>
              <a:t>Cultural factors and identities which created </a:t>
            </a:r>
            <a:r>
              <a:rPr lang="en-US"/>
              <a:t>a sense of </a:t>
            </a:r>
            <a:r>
              <a:rPr lang="en-US" dirty="0"/>
              <a:t>collective belonging among the people of India.</a:t>
            </a:r>
          </a:p>
          <a:p>
            <a:pPr marL="0" indent="0">
              <a:buNone/>
            </a:pPr>
            <a:r>
              <a:rPr lang="en-US" dirty="0"/>
              <a:t>Let us see first about the participation of different social groups in civil disobedience movement.</a:t>
            </a:r>
          </a:p>
        </p:txBody>
      </p:sp>
    </p:spTree>
    <p:extLst>
      <p:ext uri="{BB962C8B-B14F-4D97-AF65-F5344CB8AC3E}">
        <p14:creationId xmlns:p14="http://schemas.microsoft.com/office/powerpoint/2010/main" val="298865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751F-C32B-4EFF-AB74-5E05AE825583}"/>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National Flag</a:t>
            </a:r>
          </a:p>
        </p:txBody>
      </p:sp>
      <p:pic>
        <p:nvPicPr>
          <p:cNvPr id="4" name="Content Placeholder 3">
            <a:extLst>
              <a:ext uri="{FF2B5EF4-FFF2-40B4-BE49-F238E27FC236}">
                <a16:creationId xmlns:a16="http://schemas.microsoft.com/office/drawing/2014/main" id="{88F9A227-348F-4613-A2A3-257DCFF4B760}"/>
              </a:ext>
            </a:extLst>
          </p:cNvPr>
          <p:cNvPicPr>
            <a:picLocks noGrp="1" noChangeAspect="1"/>
          </p:cNvPicPr>
          <p:nvPr>
            <p:ph idx="1"/>
          </p:nvPr>
        </p:nvPicPr>
        <p:blipFill>
          <a:blip r:embed="rId2"/>
          <a:stretch>
            <a:fillRect/>
          </a:stretch>
        </p:blipFill>
        <p:spPr>
          <a:xfrm>
            <a:off x="1066569" y="2538411"/>
            <a:ext cx="4571844" cy="2693602"/>
          </a:xfrm>
          <a:prstGeom prst="rect">
            <a:avLst/>
          </a:prstGeom>
        </p:spPr>
      </p:pic>
      <p:pic>
        <p:nvPicPr>
          <p:cNvPr id="6" name="Picture 5">
            <a:extLst>
              <a:ext uri="{FF2B5EF4-FFF2-40B4-BE49-F238E27FC236}">
                <a16:creationId xmlns:a16="http://schemas.microsoft.com/office/drawing/2014/main" id="{B257D9B6-CF37-4EAF-B385-03A1669B0D4E}"/>
              </a:ext>
            </a:extLst>
          </p:cNvPr>
          <p:cNvPicPr>
            <a:picLocks noChangeAspect="1"/>
          </p:cNvPicPr>
          <p:nvPr/>
        </p:nvPicPr>
        <p:blipFill>
          <a:blip r:embed="rId3"/>
          <a:stretch>
            <a:fillRect/>
          </a:stretch>
        </p:blipFill>
        <p:spPr>
          <a:xfrm>
            <a:off x="7156031" y="2538411"/>
            <a:ext cx="4571844" cy="2731421"/>
          </a:xfrm>
          <a:prstGeom prst="rect">
            <a:avLst/>
          </a:prstGeom>
        </p:spPr>
      </p:pic>
      <p:sp>
        <p:nvSpPr>
          <p:cNvPr id="3" name="TextBox 2">
            <a:extLst>
              <a:ext uri="{FF2B5EF4-FFF2-40B4-BE49-F238E27FC236}">
                <a16:creationId xmlns:a16="http://schemas.microsoft.com/office/drawing/2014/main" id="{5D42647E-73B3-4C88-8B0D-EC2391898FD0}"/>
              </a:ext>
            </a:extLst>
          </p:cNvPr>
          <p:cNvSpPr txBox="1"/>
          <p:nvPr/>
        </p:nvSpPr>
        <p:spPr>
          <a:xfrm>
            <a:off x="2649414" y="5269832"/>
            <a:ext cx="1406154" cy="369332"/>
          </a:xfrm>
          <a:prstGeom prst="rect">
            <a:avLst/>
          </a:prstGeom>
          <a:noFill/>
        </p:spPr>
        <p:txBody>
          <a:bodyPr wrap="none" rtlCol="0">
            <a:spAutoFit/>
          </a:bodyPr>
          <a:lstStyle/>
          <a:p>
            <a:r>
              <a:rPr lang="en-US" dirty="0"/>
              <a:t>Swadeshi flag</a:t>
            </a:r>
          </a:p>
        </p:txBody>
      </p:sp>
      <p:sp>
        <p:nvSpPr>
          <p:cNvPr id="5" name="TextBox 4">
            <a:extLst>
              <a:ext uri="{FF2B5EF4-FFF2-40B4-BE49-F238E27FC236}">
                <a16:creationId xmlns:a16="http://schemas.microsoft.com/office/drawing/2014/main" id="{3A227FD8-AA92-4BE1-846D-413D605FEACB}"/>
              </a:ext>
            </a:extLst>
          </p:cNvPr>
          <p:cNvSpPr txBox="1"/>
          <p:nvPr/>
        </p:nvSpPr>
        <p:spPr>
          <a:xfrm>
            <a:off x="8834254" y="5269832"/>
            <a:ext cx="1215397" cy="369332"/>
          </a:xfrm>
          <a:prstGeom prst="rect">
            <a:avLst/>
          </a:prstGeom>
          <a:noFill/>
        </p:spPr>
        <p:txBody>
          <a:bodyPr wrap="none" rtlCol="0">
            <a:spAutoFit/>
          </a:bodyPr>
          <a:lstStyle/>
          <a:p>
            <a:r>
              <a:rPr lang="en-US" dirty="0"/>
              <a:t>Swaraj Flag</a:t>
            </a:r>
          </a:p>
        </p:txBody>
      </p:sp>
    </p:spTree>
    <p:extLst>
      <p:ext uri="{BB962C8B-B14F-4D97-AF65-F5344CB8AC3E}">
        <p14:creationId xmlns:p14="http://schemas.microsoft.com/office/powerpoint/2010/main" val="399225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1802-D899-4586-AAB7-227C3C33F3C2}"/>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Rediscovery of </a:t>
            </a:r>
            <a:r>
              <a:rPr lang="en-US" b="1" dirty="0" err="1">
                <a:solidFill>
                  <a:srgbClr val="FF0000"/>
                </a:solidFill>
                <a:effectLst>
                  <a:outerShdw blurRad="38100" dist="38100" dir="2700000" algn="tl">
                    <a:srgbClr val="000000">
                      <a:alpha val="43137"/>
                    </a:srgbClr>
                  </a:outerShdw>
                </a:effectLst>
              </a:rPr>
              <a:t>india’s</a:t>
            </a:r>
            <a:r>
              <a:rPr lang="en-US" b="1" dirty="0">
                <a:solidFill>
                  <a:srgbClr val="FF0000"/>
                </a:solidFill>
                <a:effectLst>
                  <a:outerShdw blurRad="38100" dist="38100" dir="2700000" algn="tl">
                    <a:srgbClr val="000000">
                      <a:alpha val="43137"/>
                    </a:srgbClr>
                  </a:outerShdw>
                </a:effectLst>
              </a:rPr>
              <a:t> past	</a:t>
            </a:r>
          </a:p>
        </p:txBody>
      </p:sp>
      <p:sp>
        <p:nvSpPr>
          <p:cNvPr id="3" name="Content Placeholder 2">
            <a:extLst>
              <a:ext uri="{FF2B5EF4-FFF2-40B4-BE49-F238E27FC236}">
                <a16:creationId xmlns:a16="http://schemas.microsoft.com/office/drawing/2014/main" id="{FFC1AE00-7BB0-4DF9-B954-A5028D01341A}"/>
              </a:ext>
            </a:extLst>
          </p:cNvPr>
          <p:cNvSpPr>
            <a:spLocks noGrp="1"/>
          </p:cNvSpPr>
          <p:nvPr>
            <p:ph idx="1"/>
          </p:nvPr>
        </p:nvSpPr>
        <p:spPr/>
        <p:txBody>
          <a:bodyPr/>
          <a:lstStyle/>
          <a:p>
            <a:r>
              <a:rPr lang="en-US" dirty="0"/>
              <a:t>The British considered Indians backward and primitive. They said that the Indians were not capable of ruling themselves.</a:t>
            </a:r>
          </a:p>
          <a:p>
            <a:r>
              <a:rPr lang="en-US" dirty="0"/>
              <a:t>In the 19</a:t>
            </a:r>
            <a:r>
              <a:rPr lang="en-US" baseline="30000" dirty="0"/>
              <a:t>th</a:t>
            </a:r>
            <a:r>
              <a:rPr lang="en-US" dirty="0"/>
              <a:t> century, some educated Indians started the efforts of rediscover India’s great achievements. They rediscovered the achievements made by the Indians in art, architecture, science, mathematics, religion, culture, law, philosophy, crafts and trade.</a:t>
            </a:r>
          </a:p>
          <a:p>
            <a:r>
              <a:rPr lang="en-US" dirty="0"/>
              <a:t>Knowledge about the great achievements of Indians created national pride, self-confidence and patriotism among the Indians.</a:t>
            </a:r>
          </a:p>
        </p:txBody>
      </p:sp>
    </p:spTree>
    <p:extLst>
      <p:ext uri="{BB962C8B-B14F-4D97-AF65-F5344CB8AC3E}">
        <p14:creationId xmlns:p14="http://schemas.microsoft.com/office/powerpoint/2010/main" val="139231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F3E7-C929-457E-B4FC-C78216D1BCCA}"/>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Different social groups participated in the civil disobedience movement</a:t>
            </a:r>
          </a:p>
        </p:txBody>
      </p:sp>
      <p:sp>
        <p:nvSpPr>
          <p:cNvPr id="3" name="Content Placeholder 2">
            <a:extLst>
              <a:ext uri="{FF2B5EF4-FFF2-40B4-BE49-F238E27FC236}">
                <a16:creationId xmlns:a16="http://schemas.microsoft.com/office/drawing/2014/main" id="{92C8E956-9E43-424F-A8DE-B1D215D12682}"/>
              </a:ext>
            </a:extLst>
          </p:cNvPr>
          <p:cNvSpPr>
            <a:spLocks noGrp="1"/>
          </p:cNvSpPr>
          <p:nvPr>
            <p:ph idx="1"/>
          </p:nvPr>
        </p:nvSpPr>
        <p:spPr>
          <a:xfrm>
            <a:off x="1451579" y="2015732"/>
            <a:ext cx="9603275" cy="4037749"/>
          </a:xfrm>
        </p:spPr>
        <p:txBody>
          <a:bodyPr>
            <a:normAutofit fontScale="92500" lnSpcReduction="20000"/>
          </a:bodyPr>
          <a:lstStyle/>
          <a:p>
            <a:r>
              <a:rPr lang="en-US" b="1" dirty="0"/>
              <a:t>Rich Peasants</a:t>
            </a:r>
            <a:r>
              <a:rPr lang="en-US" dirty="0"/>
              <a:t>: Depression and fall in prices affected them badly. They demanded reduction in land revenue. Swaraj meant reduction of taxes for them.</a:t>
            </a:r>
          </a:p>
          <a:p>
            <a:r>
              <a:rPr lang="en-US" b="1" dirty="0"/>
              <a:t>Poor Peasants</a:t>
            </a:r>
            <a:r>
              <a:rPr lang="en-US" dirty="0"/>
              <a:t>: Depression affected them badly. They demanded reduction in rent. Swaraj meant reduction of rent for them.</a:t>
            </a:r>
          </a:p>
          <a:p>
            <a:r>
              <a:rPr lang="en-US" b="1" dirty="0"/>
              <a:t>Business classes</a:t>
            </a:r>
            <a:r>
              <a:rPr lang="en-US" dirty="0"/>
              <a:t>: They demanded protection against the import of foreign goods. They wanted a Rupee-Sterling exchange rate that would discourage import. They formed the Indian Industrial and Commercial Congress in 1920. </a:t>
            </a:r>
          </a:p>
          <a:p>
            <a:r>
              <a:rPr lang="en-US" b="1" dirty="0"/>
              <a:t>Industrial Workers</a:t>
            </a:r>
            <a:r>
              <a:rPr lang="en-US" dirty="0"/>
              <a:t>: They were poorly paid. Conditions of work were miserable. Swaraj meant better wages and working conditions for them. Railway workers and dockyard workers conducted strike. Workers in mines wore Gandhi Caps and took part in rallies.</a:t>
            </a:r>
            <a:endParaRPr lang="en-US" b="1" dirty="0"/>
          </a:p>
          <a:p>
            <a:r>
              <a:rPr lang="en-US" b="1" dirty="0"/>
              <a:t>Participation of Women</a:t>
            </a:r>
          </a:p>
        </p:txBody>
      </p:sp>
    </p:spTree>
    <p:extLst>
      <p:ext uri="{BB962C8B-B14F-4D97-AF65-F5344CB8AC3E}">
        <p14:creationId xmlns:p14="http://schemas.microsoft.com/office/powerpoint/2010/main" val="39202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8D4E-9D7A-41D1-8C50-F1234F4F6937}"/>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Rich peasants community</a:t>
            </a:r>
          </a:p>
        </p:txBody>
      </p:sp>
      <p:sp>
        <p:nvSpPr>
          <p:cNvPr id="3" name="Content Placeholder 2">
            <a:extLst>
              <a:ext uri="{FF2B5EF4-FFF2-40B4-BE49-F238E27FC236}">
                <a16:creationId xmlns:a16="http://schemas.microsoft.com/office/drawing/2014/main" id="{29166426-AE0B-4D37-A6F8-3C7D7FDD1B57}"/>
              </a:ext>
            </a:extLst>
          </p:cNvPr>
          <p:cNvSpPr>
            <a:spLocks noGrp="1"/>
          </p:cNvSpPr>
          <p:nvPr>
            <p:ph idx="1"/>
          </p:nvPr>
        </p:nvSpPr>
        <p:spPr>
          <a:xfrm>
            <a:off x="1451579" y="2015732"/>
            <a:ext cx="9603275" cy="4037749"/>
          </a:xfrm>
        </p:spPr>
        <p:txBody>
          <a:bodyPr>
            <a:normAutofit fontScale="85000" lnSpcReduction="10000"/>
          </a:bodyPr>
          <a:lstStyle/>
          <a:p>
            <a:r>
              <a:rPr lang="en-US" dirty="0"/>
              <a:t>In the countryside, rich peasants communities- like the </a:t>
            </a:r>
            <a:r>
              <a:rPr lang="en-US" dirty="0" err="1"/>
              <a:t>Patidars</a:t>
            </a:r>
            <a:r>
              <a:rPr lang="en-US" dirty="0"/>
              <a:t> of Gujarat and the </a:t>
            </a:r>
            <a:r>
              <a:rPr lang="en-US" dirty="0" err="1"/>
              <a:t>Jats</a:t>
            </a:r>
            <a:r>
              <a:rPr lang="en-US" dirty="0"/>
              <a:t> of Uttar Pradesh joined the movement.</a:t>
            </a:r>
          </a:p>
          <a:p>
            <a:r>
              <a:rPr lang="en-US" dirty="0"/>
              <a:t>Being producers of commercial crops, they were very hard hit by the trade depression and falling prices. As their cash income disappeared, they found it impossible to pay the government’s revenue demand.</a:t>
            </a:r>
          </a:p>
          <a:p>
            <a:r>
              <a:rPr lang="en-US" dirty="0"/>
              <a:t>The refusal of the government to reduce the revenue demand led to widespread resentment. These rich peasants were active in organizing their communities, and at times forcing reluctant members, to participate in the boycott programmes.</a:t>
            </a:r>
          </a:p>
          <a:p>
            <a:r>
              <a:rPr lang="en-US" dirty="0"/>
              <a:t>For them the fight for swaraj was a struggle against high revenues.</a:t>
            </a:r>
          </a:p>
          <a:p>
            <a:r>
              <a:rPr lang="en-US" dirty="0"/>
              <a:t>But they were deeply disappointed when the movement was called off in 1931 without the revenue rates being revised. Therefore, when the movement was restarted in 1932, many of them  refused to participate.</a:t>
            </a:r>
          </a:p>
        </p:txBody>
      </p:sp>
    </p:spTree>
    <p:extLst>
      <p:ext uri="{BB962C8B-B14F-4D97-AF65-F5344CB8AC3E}">
        <p14:creationId xmlns:p14="http://schemas.microsoft.com/office/powerpoint/2010/main" val="275622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1F5F-75D0-40CC-8B09-2BE9B09C2CD2}"/>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Poor peasants community</a:t>
            </a:r>
          </a:p>
        </p:txBody>
      </p:sp>
      <p:sp>
        <p:nvSpPr>
          <p:cNvPr id="3" name="Content Placeholder 2">
            <a:extLst>
              <a:ext uri="{FF2B5EF4-FFF2-40B4-BE49-F238E27FC236}">
                <a16:creationId xmlns:a16="http://schemas.microsoft.com/office/drawing/2014/main" id="{680F69F0-4D47-4139-A683-CE53D4ABEB51}"/>
              </a:ext>
            </a:extLst>
          </p:cNvPr>
          <p:cNvSpPr>
            <a:spLocks noGrp="1"/>
          </p:cNvSpPr>
          <p:nvPr>
            <p:ph idx="1"/>
          </p:nvPr>
        </p:nvSpPr>
        <p:spPr>
          <a:xfrm>
            <a:off x="1294362" y="2039795"/>
            <a:ext cx="9603275" cy="4013686"/>
          </a:xfrm>
        </p:spPr>
        <p:txBody>
          <a:bodyPr/>
          <a:lstStyle/>
          <a:p>
            <a:r>
              <a:rPr lang="en-US" dirty="0"/>
              <a:t>The poorer peasants were not just interested in the lowering of the revenue demand. Many of them were small tenants cultivating land they had rented from landlords.</a:t>
            </a:r>
          </a:p>
          <a:p>
            <a:r>
              <a:rPr lang="en-US" dirty="0"/>
              <a:t>As the Depression continued and cash incomes decreased, the small tenants found it difficult to pay their rent. They wanted the unpaid rent to the landlord to be remitted.</a:t>
            </a:r>
          </a:p>
          <a:p>
            <a:r>
              <a:rPr lang="en-US" dirty="0"/>
              <a:t>They joined a variety of radical movements, often led by Socialists and Communists.</a:t>
            </a:r>
          </a:p>
          <a:p>
            <a:r>
              <a:rPr lang="en-US" dirty="0"/>
              <a:t>Congress did not want to upset the rich peasants and landlords, and was unwilling to support ‘no rent’ campaigns of the poor peasants in most places. So the relationship between the poor peasants and the Congress remained uncertain.</a:t>
            </a:r>
          </a:p>
        </p:txBody>
      </p:sp>
    </p:spTree>
    <p:extLst>
      <p:ext uri="{BB962C8B-B14F-4D97-AF65-F5344CB8AC3E}">
        <p14:creationId xmlns:p14="http://schemas.microsoft.com/office/powerpoint/2010/main" val="226084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2F43-6E0F-4779-87E1-4CB40E62B200}"/>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Business community</a:t>
            </a:r>
          </a:p>
        </p:txBody>
      </p:sp>
      <p:sp>
        <p:nvSpPr>
          <p:cNvPr id="3" name="Content Placeholder 2">
            <a:extLst>
              <a:ext uri="{FF2B5EF4-FFF2-40B4-BE49-F238E27FC236}">
                <a16:creationId xmlns:a16="http://schemas.microsoft.com/office/drawing/2014/main" id="{A2FEA64B-BB1A-41CE-868A-71F65C9C6D94}"/>
              </a:ext>
            </a:extLst>
          </p:cNvPr>
          <p:cNvSpPr>
            <a:spLocks noGrp="1"/>
          </p:cNvSpPr>
          <p:nvPr>
            <p:ph idx="1"/>
          </p:nvPr>
        </p:nvSpPr>
        <p:spPr>
          <a:xfrm>
            <a:off x="1390918" y="2015732"/>
            <a:ext cx="9775065" cy="4204764"/>
          </a:xfrm>
        </p:spPr>
        <p:txBody>
          <a:bodyPr>
            <a:normAutofit fontScale="77500" lnSpcReduction="20000"/>
          </a:bodyPr>
          <a:lstStyle/>
          <a:p>
            <a:r>
              <a:rPr lang="en-US" dirty="0"/>
              <a:t>Indian merchants and industrialists wanted protection against imports of foreign goods and a rupee-sterling foreign exchange ratio that would discourage imports.</a:t>
            </a:r>
          </a:p>
          <a:p>
            <a:r>
              <a:rPr lang="en-US" dirty="0"/>
              <a:t>They wanted to end colonial control over Indian economy. They joined Civil Disobedience Movement and gave financial assistance and refused to buy or sell imported goods.</a:t>
            </a:r>
          </a:p>
          <a:p>
            <a:r>
              <a:rPr lang="en-US" dirty="0"/>
              <a:t>Most businessmen came to see swaraj as a time when colonial restrictions on business would no longer exist and trade and industry would flourish without constraints.</a:t>
            </a:r>
          </a:p>
          <a:p>
            <a:r>
              <a:rPr lang="en-US" dirty="0"/>
              <a:t>As the industrialists came closer to the Congress, workers stayed aloof. The Congress was reluctant to include workers’ demands as part of its programme of struggle. It felt that this would alienate industrialists and divide the anti-imperial forces. </a:t>
            </a:r>
          </a:p>
          <a:p>
            <a:r>
              <a:rPr lang="en-US" dirty="0"/>
              <a:t>To organize business interests, they formed the Indian Industrial and Commercial Congress in 1920 and the Federation of the Indian Chamber of Commerce and Industries (FICCI) IN 1927.</a:t>
            </a:r>
          </a:p>
          <a:p>
            <a:r>
              <a:rPr lang="en-US" dirty="0"/>
              <a:t>Led by prominent industrialists like </a:t>
            </a:r>
            <a:r>
              <a:rPr lang="en-US" dirty="0" err="1"/>
              <a:t>Purshottamdas</a:t>
            </a:r>
            <a:r>
              <a:rPr lang="en-US" dirty="0"/>
              <a:t> </a:t>
            </a:r>
            <a:r>
              <a:rPr lang="en-US" dirty="0" err="1"/>
              <a:t>Thakurdas</a:t>
            </a:r>
            <a:r>
              <a:rPr lang="en-US" dirty="0"/>
              <a:t> and G.D. Birla, the industrialists attacked colonial control over the Indian economy, and supported the Civil Disobedience Movement when it was first launched. They gave the financial assistance and refused to buy or sell imported goods.</a:t>
            </a:r>
          </a:p>
        </p:txBody>
      </p:sp>
    </p:spTree>
    <p:extLst>
      <p:ext uri="{BB962C8B-B14F-4D97-AF65-F5344CB8AC3E}">
        <p14:creationId xmlns:p14="http://schemas.microsoft.com/office/powerpoint/2010/main" val="363541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A67D-D898-4503-96E2-35043BDD33E8}"/>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Industrial working class</a:t>
            </a:r>
          </a:p>
        </p:txBody>
      </p:sp>
      <p:sp>
        <p:nvSpPr>
          <p:cNvPr id="3" name="Content Placeholder 2">
            <a:extLst>
              <a:ext uri="{FF2B5EF4-FFF2-40B4-BE49-F238E27FC236}">
                <a16:creationId xmlns:a16="http://schemas.microsoft.com/office/drawing/2014/main" id="{90A049A4-6947-450E-8421-14AF5199CAD7}"/>
              </a:ext>
            </a:extLst>
          </p:cNvPr>
          <p:cNvSpPr>
            <a:spLocks noGrp="1"/>
          </p:cNvSpPr>
          <p:nvPr>
            <p:ph idx="1"/>
          </p:nvPr>
        </p:nvSpPr>
        <p:spPr>
          <a:xfrm>
            <a:off x="1451579" y="2015732"/>
            <a:ext cx="9603275" cy="4037749"/>
          </a:xfrm>
        </p:spPr>
        <p:txBody>
          <a:bodyPr>
            <a:normAutofit/>
          </a:bodyPr>
          <a:lstStyle/>
          <a:p>
            <a:r>
              <a:rPr lang="en-US" dirty="0"/>
              <a:t>The industrial working classes did not participate in the Civil Disobedience Movement in large numbers, except in the Nagpur region. </a:t>
            </a:r>
          </a:p>
          <a:p>
            <a:r>
              <a:rPr lang="en-US" dirty="0"/>
              <a:t>As the industrialists came closer to the Congress, workers stayed aloof. But in spite of that, some workers did participate in the Civil Disobedience Movement.</a:t>
            </a:r>
          </a:p>
          <a:p>
            <a:r>
              <a:rPr lang="en-US" dirty="0"/>
              <a:t>They adopted some of the ideas of the Gandhian programme, like boycott of foreign goods, as part of their own movements against low wages and poor working conditions.  </a:t>
            </a:r>
          </a:p>
          <a:p>
            <a:r>
              <a:rPr lang="en-US" dirty="0"/>
              <a:t>There were strikes by railway workers in 1930 and dockworkers in 1932. </a:t>
            </a:r>
          </a:p>
          <a:p>
            <a:r>
              <a:rPr lang="en-US" dirty="0"/>
              <a:t>In 1930 thousands of workers in Chotanagpur tin mines wore Gandhi caps and participated in protest rallies and boycott campaigns.</a:t>
            </a:r>
          </a:p>
        </p:txBody>
      </p:sp>
    </p:spTree>
    <p:extLst>
      <p:ext uri="{BB962C8B-B14F-4D97-AF65-F5344CB8AC3E}">
        <p14:creationId xmlns:p14="http://schemas.microsoft.com/office/powerpoint/2010/main" val="11580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0B4F-D2C3-419A-A66B-8561A5494EEF}"/>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Participation of women</a:t>
            </a:r>
          </a:p>
        </p:txBody>
      </p:sp>
      <p:sp>
        <p:nvSpPr>
          <p:cNvPr id="3" name="Content Placeholder 2">
            <a:extLst>
              <a:ext uri="{FF2B5EF4-FFF2-40B4-BE49-F238E27FC236}">
                <a16:creationId xmlns:a16="http://schemas.microsoft.com/office/drawing/2014/main" id="{711F9834-E048-411E-9944-D2B8B7E04E47}"/>
              </a:ext>
            </a:extLst>
          </p:cNvPr>
          <p:cNvSpPr>
            <a:spLocks noGrp="1"/>
          </p:cNvSpPr>
          <p:nvPr>
            <p:ph idx="1"/>
          </p:nvPr>
        </p:nvSpPr>
        <p:spPr>
          <a:xfrm>
            <a:off x="1451579" y="2015732"/>
            <a:ext cx="9603275" cy="4312879"/>
          </a:xfrm>
        </p:spPr>
        <p:txBody>
          <a:bodyPr>
            <a:normAutofit fontScale="92500" lnSpcReduction="20000"/>
          </a:bodyPr>
          <a:lstStyle/>
          <a:p>
            <a:r>
              <a:rPr lang="en-US" dirty="0"/>
              <a:t>An important feature of the Civil Disobedience Movement was the large scale participation of women. During Gandhiji’s salt march, thousands of women came out of their homes to listen to him.</a:t>
            </a:r>
          </a:p>
          <a:p>
            <a:r>
              <a:rPr lang="en-US" dirty="0"/>
              <a:t>They participated in protest marches, manufactured salt, and picketed foreign cloth and liquor shops. Many went to jail.</a:t>
            </a:r>
          </a:p>
          <a:p>
            <a:r>
              <a:rPr lang="en-US" dirty="0"/>
              <a:t>In urban areas, these women were from high-caste families; in rural areas, they came from rich peasant households. Moved by Gandhiji’s call, they began to see service to the nation as a sacred duty of women.</a:t>
            </a:r>
          </a:p>
          <a:p>
            <a:r>
              <a:rPr lang="en-US" dirty="0"/>
              <a:t>Gandhiji was convinced that it was the duty of women to look after home and hearth, be good mothers and good wives.</a:t>
            </a:r>
          </a:p>
          <a:p>
            <a:r>
              <a:rPr lang="en-US" dirty="0"/>
              <a:t>And for a long time the Congress was reluctant to allow women to hold any position of authority within the organization. It was keen only on their symbolic presence.</a:t>
            </a:r>
          </a:p>
        </p:txBody>
      </p:sp>
    </p:spTree>
    <p:extLst>
      <p:ext uri="{BB962C8B-B14F-4D97-AF65-F5344CB8AC3E}">
        <p14:creationId xmlns:p14="http://schemas.microsoft.com/office/powerpoint/2010/main" val="297967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BAEC-0F51-4787-AB10-5EF01E084415}"/>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Main contributions of civil disobedience movement</a:t>
            </a:r>
          </a:p>
        </p:txBody>
      </p:sp>
      <p:sp>
        <p:nvSpPr>
          <p:cNvPr id="3" name="Content Placeholder 2">
            <a:extLst>
              <a:ext uri="{FF2B5EF4-FFF2-40B4-BE49-F238E27FC236}">
                <a16:creationId xmlns:a16="http://schemas.microsoft.com/office/drawing/2014/main" id="{1964DB37-3314-49C5-9042-A7219A9D081F}"/>
              </a:ext>
            </a:extLst>
          </p:cNvPr>
          <p:cNvSpPr>
            <a:spLocks noGrp="1"/>
          </p:cNvSpPr>
          <p:nvPr>
            <p:ph idx="1"/>
          </p:nvPr>
        </p:nvSpPr>
        <p:spPr/>
        <p:txBody>
          <a:bodyPr/>
          <a:lstStyle/>
          <a:p>
            <a:r>
              <a:rPr lang="en-US" dirty="0"/>
              <a:t>Civil Disobedience Movement was the first struggle to win Poorna Swaraj or Complete Independence,</a:t>
            </a:r>
          </a:p>
          <a:p>
            <a:r>
              <a:rPr lang="en-US" dirty="0"/>
              <a:t>It was based on non-violent Satyagraha. Gandhian ideas were widely followed.</a:t>
            </a:r>
          </a:p>
          <a:p>
            <a:r>
              <a:rPr lang="en-US" dirty="0"/>
              <a:t>Women participated in large numbers in this movement.</a:t>
            </a:r>
          </a:p>
          <a:p>
            <a:r>
              <a:rPr lang="en-US" dirty="0"/>
              <a:t>It was a real mass movement. Different social groups participated.</a:t>
            </a:r>
          </a:p>
          <a:p>
            <a:r>
              <a:rPr lang="en-US" dirty="0"/>
              <a:t>It was an open challenge to the British rule. The people openly disobeyed laws.</a:t>
            </a:r>
          </a:p>
        </p:txBody>
      </p:sp>
    </p:spTree>
    <p:extLst>
      <p:ext uri="{BB962C8B-B14F-4D97-AF65-F5344CB8AC3E}">
        <p14:creationId xmlns:p14="http://schemas.microsoft.com/office/powerpoint/2010/main" val="55322882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889</TotalTime>
  <Words>1952</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Arial</vt:lpstr>
      <vt:lpstr>Gill Sans MT</vt:lpstr>
      <vt:lpstr>Wingdings</vt:lpstr>
      <vt:lpstr>Gallery</vt:lpstr>
      <vt:lpstr>Nationalism in India</vt:lpstr>
      <vt:lpstr>introduction</vt:lpstr>
      <vt:lpstr>Different social groups participated in the civil disobedience movement</vt:lpstr>
      <vt:lpstr>Rich peasants community</vt:lpstr>
      <vt:lpstr>Poor peasants community</vt:lpstr>
      <vt:lpstr>Business community</vt:lpstr>
      <vt:lpstr>Industrial working class</vt:lpstr>
      <vt:lpstr>Participation of women</vt:lpstr>
      <vt:lpstr>Main contributions of civil disobedience movement</vt:lpstr>
      <vt:lpstr>Civil disobedience movement -  its limits</vt:lpstr>
      <vt:lpstr>Dalit participation in civil disobedience movement</vt:lpstr>
      <vt:lpstr>Depressed Classes Association And Poona Pact</vt:lpstr>
      <vt:lpstr>Lukewarm response of muslims to movement demands of muslim leaders</vt:lpstr>
      <vt:lpstr>Cultural factors and identities which created a sense of collective belonging among the people of India. </vt:lpstr>
      <vt:lpstr>Bharat mata</vt:lpstr>
      <vt:lpstr>Vande mataram</vt:lpstr>
      <vt:lpstr>Folklore of southern india</vt:lpstr>
      <vt:lpstr>Revival of folklore</vt:lpstr>
      <vt:lpstr>National flag </vt:lpstr>
      <vt:lpstr>National Flag</vt:lpstr>
      <vt:lpstr>Rediscovery of india’s past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dc:title>
  <dc:creator>T.R. Dilip Raj</dc:creator>
  <cp:lastModifiedBy>T.R. Dilip Raj</cp:lastModifiedBy>
  <cp:revision>32</cp:revision>
  <dcterms:created xsi:type="dcterms:W3CDTF">2020-06-10T15:58:07Z</dcterms:created>
  <dcterms:modified xsi:type="dcterms:W3CDTF">2020-06-19T03:14:43Z</dcterms:modified>
</cp:coreProperties>
</file>