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8" r:id="rId4"/>
    <p:sldId id="257" r:id="rId5"/>
    <p:sldId id="259" r:id="rId6"/>
    <p:sldId id="269" r:id="rId7"/>
    <p:sldId id="260" r:id="rId8"/>
    <p:sldId id="270" r:id="rId9"/>
    <p:sldId id="272" r:id="rId10"/>
    <p:sldId id="261" r:id="rId11"/>
    <p:sldId id="262" r:id="rId12"/>
    <p:sldId id="266" r:id="rId13"/>
    <p:sldId id="263" r:id="rId14"/>
    <p:sldId id="265" r:id="rId15"/>
    <p:sldId id="271"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824" y="-1269403"/>
            <a:ext cx="9294607" cy="6992471"/>
          </a:xfrm>
        </p:spPr>
        <p:txBody>
          <a:bodyPr/>
          <a:lstStyle/>
          <a:p>
            <a:pPr algn="ctr">
              <a:lnSpc>
                <a:spcPct val="115000"/>
              </a:lnSpc>
              <a:spcAft>
                <a:spcPts val="0"/>
              </a:spcAft>
            </a:pP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smtClean="0"/>
              <a:t/>
            </a:r>
            <a:br>
              <a:rPr lang="en-IN" dirty="0" smtClean="0"/>
            </a:br>
            <a:r>
              <a:rPr lang="en-US" b="1" u="sng" dirty="0" smtClean="0">
                <a:latin typeface="Calibri" panose="020F0502020204030204" pitchFamily="34" charset="0"/>
                <a:ea typeface="SimSun" panose="02010600030101010101" pitchFamily="2" charset="-122"/>
                <a:cs typeface="Times New Roman" panose="02020603050405020304" pitchFamily="18" charset="0"/>
              </a:rPr>
              <a:t>GEOGRAPHY </a:t>
            </a:r>
            <a:r>
              <a:rPr lang="en-IN" dirty="0">
                <a:solidFill>
                  <a:srgbClr val="90C226"/>
                </a:solidFill>
              </a:rPr>
              <a:t/>
            </a:r>
            <a:br>
              <a:rPr lang="en-IN" dirty="0">
                <a:solidFill>
                  <a:srgbClr val="90C226"/>
                </a:solidFill>
              </a:rPr>
            </a:br>
            <a:r>
              <a:rPr lang="en-IN" sz="3600" dirty="0">
                <a:solidFill>
                  <a:srgbClr val="90C226"/>
                </a:solidFill>
              </a:rPr>
              <a:t>LESSON 2</a:t>
            </a:r>
            <a:r>
              <a:rPr lang="en-IN" sz="2400" dirty="0">
                <a:solidFill>
                  <a:srgbClr val="90C226"/>
                </a:solidFill>
              </a:rPr>
              <a:t/>
            </a:r>
            <a:br>
              <a:rPr lang="en-IN" sz="2400" dirty="0">
                <a:solidFill>
                  <a:srgbClr val="90C226"/>
                </a:solidFill>
              </a:rPr>
            </a:br>
            <a:r>
              <a:rPr lang="en-US" sz="4000" b="1" u="sng" dirty="0">
                <a:solidFill>
                  <a:srgbClr val="90C226"/>
                </a:solidFill>
                <a:latin typeface="Calibri" panose="020F0502020204030204" pitchFamily="34" charset="0"/>
                <a:ea typeface="SimSun" panose="02010600030101010101" pitchFamily="2" charset="-122"/>
                <a:cs typeface="Times New Roman" panose="02020603050405020304" pitchFamily="18" charset="0"/>
              </a:rPr>
              <a:t>LESSON 2 LAND, SOIL, WATER, NATURAL VEGETATION AND WILD LIFE RESOURCES</a:t>
            </a:r>
            <a:r>
              <a:rPr lang="en-IN" sz="4000" dirty="0">
                <a:solidFill>
                  <a:srgbClr val="90C226"/>
                </a:solidFill>
                <a:latin typeface="Calibri" panose="020F0502020204030204" pitchFamily="34" charset="0"/>
                <a:ea typeface="SimSun" panose="02010600030101010101" pitchFamily="2" charset="-122"/>
                <a:cs typeface="Times New Roman" panose="02020603050405020304" pitchFamily="18" charset="0"/>
              </a:rPr>
              <a:t/>
            </a:r>
            <a:br>
              <a:rPr lang="en-IN" sz="4000" dirty="0">
                <a:solidFill>
                  <a:srgbClr val="90C226"/>
                </a:solidFill>
                <a:latin typeface="Calibri" panose="020F0502020204030204" pitchFamily="34" charset="0"/>
                <a:ea typeface="SimSun" panose="02010600030101010101" pitchFamily="2" charset="-122"/>
                <a:cs typeface="Times New Roman" panose="02020603050405020304" pitchFamily="18" charset="0"/>
              </a:rPr>
            </a:br>
            <a:r>
              <a:rPr lang="en-US" sz="4000" b="1" u="sng" dirty="0">
                <a:solidFill>
                  <a:srgbClr val="90C226"/>
                </a:solidFill>
                <a:latin typeface="Calibri" panose="020F0502020204030204" pitchFamily="34" charset="0"/>
                <a:ea typeface="SimSun" panose="02010600030101010101" pitchFamily="2" charset="-122"/>
                <a:cs typeface="Times New Roman" panose="02020603050405020304" pitchFamily="18" charset="0"/>
              </a:rPr>
              <a:t>(</a:t>
            </a:r>
            <a:r>
              <a:rPr lang="en-US" sz="4000" b="1" u="sng" dirty="0" smtClean="0">
                <a:solidFill>
                  <a:srgbClr val="90C226"/>
                </a:solidFill>
                <a:latin typeface="Calibri" panose="020F0502020204030204" pitchFamily="34" charset="0"/>
                <a:ea typeface="SimSun" panose="02010600030101010101" pitchFamily="2" charset="-122"/>
                <a:cs typeface="Times New Roman" panose="02020603050405020304" pitchFamily="18" charset="0"/>
              </a:rPr>
              <a:t>MODULE:3) </a:t>
            </a:r>
            <a:r>
              <a:rPr lang="en-US" sz="4000" dirty="0">
                <a:latin typeface="Calibri" panose="020F0502020204030204" pitchFamily="34" charset="0"/>
                <a:ea typeface="SimSun" panose="02010600030101010101" pitchFamily="2" charset="-122"/>
                <a:cs typeface="Times New Roman" panose="02020603050405020304" pitchFamily="18" charset="0"/>
              </a:rPr>
              <a:t> </a:t>
            </a:r>
            <a:r>
              <a:rPr lang="en-IN" sz="4000" dirty="0">
                <a:latin typeface="Calibri" panose="020F0502020204030204" pitchFamily="34" charset="0"/>
                <a:ea typeface="SimSun" panose="02010600030101010101" pitchFamily="2" charset="-122"/>
                <a:cs typeface="Times New Roman" panose="02020603050405020304" pitchFamily="18" charset="0"/>
              </a:rPr>
              <a:t/>
            </a:r>
            <a:br>
              <a:rPr lang="en-IN" sz="4000" dirty="0">
                <a:latin typeface="Calibri" panose="020F0502020204030204" pitchFamily="34" charset="0"/>
                <a:ea typeface="SimSun" panose="02010600030101010101" pitchFamily="2" charset="-122"/>
                <a:cs typeface="Times New Roman" panose="02020603050405020304" pitchFamily="18" charset="0"/>
              </a:rPr>
            </a:br>
            <a:endParaRPr lang="en-IN" sz="4000" dirty="0"/>
          </a:p>
        </p:txBody>
      </p:sp>
    </p:spTree>
    <p:extLst>
      <p:ext uri="{BB962C8B-B14F-4D97-AF65-F5344CB8AC3E}">
        <p14:creationId xmlns:p14="http://schemas.microsoft.com/office/powerpoint/2010/main" val="350478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23" y="0"/>
            <a:ext cx="8670664" cy="6883936"/>
          </a:xfrm>
          <a:prstGeom prst="rect">
            <a:avLst/>
          </a:prstGeom>
        </p:spPr>
        <p:txBody>
          <a:bodyPr wrap="square">
            <a:spAutoFit/>
          </a:bodyPr>
          <a:lstStyle/>
          <a:p>
            <a:pPr marL="588645" algn="just">
              <a:lnSpc>
                <a:spcPct val="115000"/>
              </a:lnSpc>
              <a:spcAft>
                <a:spcPts val="1000"/>
              </a:spcAft>
            </a:pPr>
            <a:r>
              <a:rPr lang="en-IN" sz="4000" dirty="0">
                <a:latin typeface="Calibri" panose="020F0502020204030204" pitchFamily="34" charset="0"/>
                <a:ea typeface="SimSun" panose="02010600030101010101" pitchFamily="2" charset="-122"/>
                <a:cs typeface="Times New Roman" panose="02020603050405020304" pitchFamily="18" charset="0"/>
              </a:rPr>
              <a:t> </a:t>
            </a:r>
            <a:r>
              <a:rPr lang="en-US" sz="4000" b="1" dirty="0">
                <a:latin typeface="Calibri" panose="020F0502020204030204" pitchFamily="34" charset="0"/>
                <a:ea typeface="SimSun" panose="02010600030101010101" pitchFamily="2" charset="-122"/>
                <a:cs typeface="Times New Roman" panose="02020603050405020304" pitchFamily="18" charset="0"/>
              </a:rPr>
              <a:t>Distribution of natural vegetation</a:t>
            </a:r>
            <a:r>
              <a:rPr lang="en-US" sz="4000" dirty="0">
                <a:latin typeface="Calibri" panose="020F0502020204030204" pitchFamily="34" charset="0"/>
                <a:ea typeface="SimSun" panose="02010600030101010101" pitchFamily="2" charset="-122"/>
                <a:cs typeface="Times New Roman" panose="02020603050405020304" pitchFamily="18" charset="0"/>
              </a:rPr>
              <a:t> </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588645" algn="just">
              <a:lnSpc>
                <a:spcPct val="115000"/>
              </a:lnSpc>
              <a:spcAft>
                <a:spcPts val="1000"/>
              </a:spcAft>
            </a:pPr>
            <a:r>
              <a:rPr lang="en-US" sz="4000" dirty="0">
                <a:latin typeface="Calibri" panose="020F0502020204030204" pitchFamily="34" charset="0"/>
                <a:ea typeface="SimSun" panose="02010600030101010101" pitchFamily="2" charset="-122"/>
                <a:cs typeface="Times New Roman" panose="02020603050405020304" pitchFamily="18" charset="0"/>
              </a:rPr>
              <a:t>  Vegetation that grows naturally without the interference of human beings is called natural vegetation. Generally, they are grouped under three categories </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1160145" indent="-571500" algn="just">
              <a:lnSpc>
                <a:spcPct val="115000"/>
              </a:lnSpc>
              <a:spcAft>
                <a:spcPts val="1000"/>
              </a:spcAft>
              <a:buFont typeface="Wingdings" panose="05000000000000000000" pitchFamily="2" charset="2"/>
              <a:buChar char="v"/>
            </a:pPr>
            <a:r>
              <a:rPr lang="en-US" sz="4000" dirty="0" smtClean="0">
                <a:latin typeface="Calibri" panose="020F0502020204030204" pitchFamily="34" charset="0"/>
                <a:ea typeface="SimSun" panose="02010600030101010101" pitchFamily="2" charset="-122"/>
                <a:cs typeface="Times New Roman" panose="02020603050405020304" pitchFamily="18" charset="0"/>
              </a:rPr>
              <a:t>forest  </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1160145" indent="-571500" algn="just">
              <a:lnSpc>
                <a:spcPct val="115000"/>
              </a:lnSpc>
              <a:spcAft>
                <a:spcPts val="1000"/>
              </a:spcAft>
              <a:buFont typeface="Wingdings" panose="05000000000000000000" pitchFamily="2" charset="2"/>
              <a:buChar char="v"/>
            </a:pPr>
            <a:r>
              <a:rPr lang="en-US" sz="4000" dirty="0">
                <a:latin typeface="Calibri" panose="020F0502020204030204" pitchFamily="34" charset="0"/>
                <a:ea typeface="SimSun" panose="02010600030101010101" pitchFamily="2" charset="-122"/>
                <a:cs typeface="Times New Roman" panose="02020603050405020304" pitchFamily="18" charset="0"/>
              </a:rPr>
              <a:t> </a:t>
            </a:r>
            <a:r>
              <a:rPr lang="en-US" sz="4000" dirty="0" smtClean="0">
                <a:latin typeface="Calibri" panose="020F0502020204030204" pitchFamily="34" charset="0"/>
                <a:ea typeface="SimSun" panose="02010600030101010101" pitchFamily="2" charset="-122"/>
                <a:cs typeface="Times New Roman" panose="02020603050405020304" pitchFamily="18" charset="0"/>
              </a:rPr>
              <a:t> </a:t>
            </a:r>
            <a:r>
              <a:rPr lang="en-US" sz="4000" dirty="0">
                <a:latin typeface="Calibri" panose="020F0502020204030204" pitchFamily="34" charset="0"/>
                <a:ea typeface="SimSun" panose="02010600030101010101" pitchFamily="2" charset="-122"/>
                <a:cs typeface="Times New Roman" panose="02020603050405020304" pitchFamily="18" charset="0"/>
              </a:rPr>
              <a:t>grasslands   </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571500" indent="-571500">
              <a:buFont typeface="Wingdings" panose="05000000000000000000" pitchFamily="2" charset="2"/>
              <a:buChar char="v"/>
            </a:pPr>
            <a:r>
              <a:rPr lang="en-US" sz="4000" dirty="0">
                <a:latin typeface="Calibri" panose="020F0502020204030204" pitchFamily="34" charset="0"/>
                <a:ea typeface="SimSun" panose="02010600030101010101" pitchFamily="2" charset="-122"/>
                <a:cs typeface="Times New Roman" panose="02020603050405020304" pitchFamily="18" charset="0"/>
              </a:rPr>
              <a:t> </a:t>
            </a:r>
            <a:r>
              <a:rPr lang="en-US" sz="4000" dirty="0" smtClean="0">
                <a:latin typeface="Calibri" panose="020F0502020204030204" pitchFamily="34" charset="0"/>
                <a:ea typeface="SimSun" panose="02010600030101010101" pitchFamily="2" charset="-122"/>
                <a:cs typeface="Times New Roman" panose="02020603050405020304" pitchFamily="18" charset="0"/>
              </a:rPr>
              <a:t>shrubs </a:t>
            </a:r>
            <a:r>
              <a:rPr lang="en-US" sz="4000" dirty="0">
                <a:latin typeface="Calibri" panose="020F0502020204030204" pitchFamily="34" charset="0"/>
                <a:ea typeface="SimSun" panose="02010600030101010101" pitchFamily="2" charset="-122"/>
                <a:cs typeface="Times New Roman" panose="02020603050405020304" pitchFamily="18" charset="0"/>
              </a:rPr>
              <a:t>and tundra. </a:t>
            </a:r>
            <a:endParaRPr lang="en-IN" sz="4000" dirty="0"/>
          </a:p>
        </p:txBody>
      </p:sp>
    </p:spTree>
    <p:extLst>
      <p:ext uri="{BB962C8B-B14F-4D97-AF65-F5344CB8AC3E}">
        <p14:creationId xmlns:p14="http://schemas.microsoft.com/office/powerpoint/2010/main" val="2211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456" y="0"/>
            <a:ext cx="12005534" cy="6591548"/>
          </a:xfrm>
          <a:prstGeom prst="rect">
            <a:avLst/>
          </a:prstGeom>
        </p:spPr>
        <p:txBody>
          <a:bodyPr wrap="square">
            <a:spAutoFit/>
          </a:bodyPr>
          <a:lstStyle/>
          <a:p>
            <a:pPr marL="588645" algn="just">
              <a:lnSpc>
                <a:spcPct val="115000"/>
              </a:lnSpc>
              <a:spcAft>
                <a:spcPts val="1000"/>
              </a:spcAft>
            </a:pPr>
            <a:r>
              <a:rPr lang="en-US" sz="4000" dirty="0">
                <a:latin typeface="Calibri" panose="020F0502020204030204" pitchFamily="34" charset="0"/>
                <a:ea typeface="SimSun" panose="02010600030101010101" pitchFamily="2" charset="-122"/>
                <a:cs typeface="Times New Roman" panose="02020603050405020304" pitchFamily="18" charset="0"/>
              </a:rPr>
              <a:t>In the areas of heavy rainfall, we find forests. Short stunted trees and grasses grow in regions of moderate rainfall. Thorny shrubs and scrubs grow in dry region or areas of low rainfall.</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588645" algn="just">
              <a:lnSpc>
                <a:spcPct val="115000"/>
              </a:lnSpc>
              <a:spcAft>
                <a:spcPts val="1000"/>
              </a:spcAft>
            </a:pPr>
            <a:r>
              <a:rPr lang="en-US" sz="4000" dirty="0">
                <a:latin typeface="Calibri" panose="020F0502020204030204" pitchFamily="34" charset="0"/>
                <a:ea typeface="SimSun" panose="02010600030101010101" pitchFamily="2" charset="-122"/>
                <a:cs typeface="Times New Roman" panose="02020603050405020304" pitchFamily="18" charset="0"/>
              </a:rPr>
              <a:t>Forests are broadly divided into evergreen and deciduous depending on when they shed their leaves. Evergreen forests do not shed their leaves simultaneously. Deciduous forests shed their leaves in a particular season to conserve the loss of moisture.</a:t>
            </a:r>
            <a:endParaRPr lang="en-IN" sz="4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6512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16292" cy="6848029"/>
          </a:xfrm>
          <a:prstGeom prst="rect">
            <a:avLst/>
          </a:prstGeom>
        </p:spPr>
        <p:txBody>
          <a:bodyPr wrap="square">
            <a:spAutoFit/>
          </a:bodyPr>
          <a:lstStyle/>
          <a:p>
            <a:pPr marL="588645" algn="just">
              <a:lnSpc>
                <a:spcPct val="115000"/>
              </a:lnSpc>
              <a:spcAft>
                <a:spcPts val="1000"/>
              </a:spcAft>
            </a:pPr>
            <a:r>
              <a:rPr lang="en-US" sz="4000" b="1" dirty="0">
                <a:latin typeface="Calibri" panose="020F0502020204030204" pitchFamily="34" charset="0"/>
                <a:ea typeface="SimSun" panose="02010600030101010101" pitchFamily="2" charset="-122"/>
                <a:cs typeface="Times New Roman" panose="02020603050405020304" pitchFamily="18" charset="0"/>
              </a:rPr>
              <a:t>Conservation of Natural Vegetation and Wildlife</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0"/>
              </a:spcAft>
            </a:pPr>
            <a:r>
              <a:rPr lang="en-US" sz="4000" dirty="0">
                <a:latin typeface="Calibri" panose="020F0502020204030204" pitchFamily="34" charset="0"/>
                <a:ea typeface="SimSun" panose="02010600030101010101" pitchFamily="2" charset="-122"/>
                <a:cs typeface="Times New Roman" panose="02020603050405020304" pitchFamily="18" charset="0"/>
              </a:rPr>
              <a:t> </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588645" algn="just">
              <a:lnSpc>
                <a:spcPct val="115000"/>
              </a:lnSpc>
              <a:spcAft>
                <a:spcPts val="1000"/>
              </a:spcAft>
            </a:pPr>
            <a:r>
              <a:rPr lang="en-US" sz="4000" dirty="0">
                <a:latin typeface="Calibri" panose="020F0502020204030204" pitchFamily="34" charset="0"/>
                <a:ea typeface="SimSun" panose="02010600030101010101" pitchFamily="2" charset="-122"/>
                <a:cs typeface="Times New Roman" panose="02020603050405020304" pitchFamily="18" charset="0"/>
              </a:rPr>
              <a:t>Many species have become vulnerable or endangered and some are on the verge of extinction.</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588645" algn="just">
              <a:lnSpc>
                <a:spcPct val="115000"/>
              </a:lnSpc>
              <a:spcAft>
                <a:spcPts val="1000"/>
              </a:spcAft>
            </a:pPr>
            <a:r>
              <a:rPr lang="en-US" sz="4000" dirty="0">
                <a:latin typeface="Calibri" panose="020F0502020204030204" pitchFamily="34" charset="0"/>
                <a:ea typeface="SimSun" panose="02010600030101010101" pitchFamily="2" charset="-122"/>
                <a:cs typeface="Times New Roman" panose="02020603050405020304" pitchFamily="18" charset="0"/>
              </a:rPr>
              <a:t> The reasons are </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588645" algn="just">
              <a:lnSpc>
                <a:spcPct val="115000"/>
              </a:lnSpc>
              <a:spcAft>
                <a:spcPts val="1000"/>
              </a:spcAft>
            </a:pPr>
            <a:r>
              <a:rPr lang="en-US" sz="4000" dirty="0">
                <a:latin typeface="Calibri" panose="020F0502020204030204" pitchFamily="34" charset="0"/>
                <a:ea typeface="SimSun" panose="02010600030101010101" pitchFamily="2" charset="-122"/>
                <a:cs typeface="Times New Roman" panose="02020603050405020304" pitchFamily="18" charset="0"/>
              </a:rPr>
              <a:t> Deforestation, soil erosion, construction activities, forest fire tsunami, landslide and hunting which result in a sharp decline in the number of particular species. So it is very important to conserve the resources.</a:t>
            </a:r>
            <a:endParaRPr lang="en-IN" sz="4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7898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19" y="0"/>
            <a:ext cx="12095181" cy="6938887"/>
          </a:xfrm>
          <a:prstGeom prst="rect">
            <a:avLst/>
          </a:prstGeom>
        </p:spPr>
        <p:txBody>
          <a:bodyPr wrap="square">
            <a:spAutoFit/>
          </a:bodyPr>
          <a:lstStyle/>
          <a:p>
            <a:pPr marL="588645" algn="just">
              <a:lnSpc>
                <a:spcPct val="115000"/>
              </a:lnSpc>
              <a:spcAft>
                <a:spcPts val="1000"/>
              </a:spcAft>
            </a:pPr>
            <a:r>
              <a:rPr lang="en-US" sz="3600" b="1" dirty="0">
                <a:latin typeface="Calibri" panose="020F0502020204030204" pitchFamily="34" charset="0"/>
                <a:ea typeface="SimSun" panose="02010600030101010101" pitchFamily="2" charset="-122"/>
                <a:cs typeface="Times New Roman" panose="02020603050405020304" pitchFamily="18" charset="0"/>
              </a:rPr>
              <a:t>Methods of conservation</a:t>
            </a:r>
            <a:endParaRPr lang="en-IN" sz="3600" dirty="0">
              <a:latin typeface="Calibri" panose="020F0502020204030204" pitchFamily="34" charset="0"/>
              <a:ea typeface="SimSun" panose="02010600030101010101" pitchFamily="2" charset="-122"/>
              <a:cs typeface="Times New Roman" panose="02020603050405020304" pitchFamily="18" charset="0"/>
            </a:endParaRPr>
          </a:p>
          <a:p>
            <a:pPr marL="571500" lvl="0" indent="-571500" algn="just">
              <a:lnSpc>
                <a:spcPct val="115000"/>
              </a:lnSpc>
              <a:spcAft>
                <a:spcPts val="1000"/>
              </a:spcAft>
              <a:buFont typeface="Wingdings" panose="05000000000000000000" pitchFamily="2" charset="2"/>
              <a:buChar char="v"/>
            </a:pPr>
            <a:r>
              <a:rPr lang="en-US" sz="3600" dirty="0">
                <a:latin typeface="Calibri" panose="020F0502020204030204" pitchFamily="34" charset="0"/>
                <a:ea typeface="SimSun" panose="02010600030101010101" pitchFamily="2" charset="-122"/>
                <a:cs typeface="Times New Roman" panose="02020603050405020304" pitchFamily="18" charset="0"/>
              </a:rPr>
              <a:t>Construction of national park, wildlife sanctuaries, biosphere reserves </a:t>
            </a:r>
            <a:endParaRPr lang="en-IN" sz="3600" dirty="0">
              <a:latin typeface="Calibri" panose="020F0502020204030204" pitchFamily="34" charset="0"/>
              <a:ea typeface="SimSun" panose="02010600030101010101" pitchFamily="2" charset="-122"/>
              <a:cs typeface="Times New Roman" panose="02020603050405020304" pitchFamily="18" charset="0"/>
            </a:endParaRPr>
          </a:p>
          <a:p>
            <a:pPr marL="571500" lvl="0" indent="-571500" algn="just">
              <a:lnSpc>
                <a:spcPct val="115000"/>
              </a:lnSpc>
              <a:spcAft>
                <a:spcPts val="1000"/>
              </a:spcAft>
              <a:buFont typeface="Wingdings" panose="05000000000000000000" pitchFamily="2" charset="2"/>
              <a:buChar char="v"/>
            </a:pPr>
            <a:r>
              <a:rPr lang="en-US" sz="3600" dirty="0">
                <a:latin typeface="Calibri" panose="020F0502020204030204" pitchFamily="34" charset="0"/>
                <a:ea typeface="SimSun" panose="02010600030101010101" pitchFamily="2" charset="-122"/>
                <a:cs typeface="Times New Roman" panose="02020603050405020304" pitchFamily="18" charset="0"/>
              </a:rPr>
              <a:t> Conservation of creeks, lakes and wetland is necessary to save the precious resource from depletion.</a:t>
            </a:r>
            <a:endParaRPr lang="en-IN" sz="3600" dirty="0">
              <a:latin typeface="Calibri" panose="020F0502020204030204" pitchFamily="34" charset="0"/>
              <a:ea typeface="SimSun" panose="02010600030101010101" pitchFamily="2" charset="-122"/>
              <a:cs typeface="Times New Roman" panose="02020603050405020304" pitchFamily="18" charset="0"/>
            </a:endParaRPr>
          </a:p>
          <a:p>
            <a:pPr marL="571500" lvl="0" indent="-571500" algn="just">
              <a:lnSpc>
                <a:spcPct val="115000"/>
              </a:lnSpc>
              <a:spcAft>
                <a:spcPts val="1000"/>
              </a:spcAft>
              <a:buFont typeface="Wingdings" panose="05000000000000000000" pitchFamily="2" charset="2"/>
              <a:buChar char="v"/>
            </a:pPr>
            <a:r>
              <a:rPr lang="en-US" sz="3600" dirty="0">
                <a:latin typeface="Calibri" panose="020F0502020204030204" pitchFamily="34" charset="0"/>
                <a:ea typeface="SimSun" panose="02010600030101010101" pitchFamily="2" charset="-122"/>
                <a:cs typeface="Times New Roman" panose="02020603050405020304" pitchFamily="18" charset="0"/>
              </a:rPr>
              <a:t> Awareness </a:t>
            </a:r>
            <a:r>
              <a:rPr lang="en-US" sz="3600" dirty="0" err="1">
                <a:latin typeface="Calibri" panose="020F0502020204030204" pitchFamily="34" charset="0"/>
                <a:ea typeface="SimSun" panose="02010600030101010101" pitchFamily="2" charset="-122"/>
                <a:cs typeface="Times New Roman" panose="02020603050405020304" pitchFamily="18" charset="0"/>
              </a:rPr>
              <a:t>programme</a:t>
            </a:r>
            <a:r>
              <a:rPr lang="en-US" sz="3600" dirty="0">
                <a:latin typeface="Calibri" panose="020F0502020204030204" pitchFamily="34" charset="0"/>
                <a:ea typeface="SimSun" panose="02010600030101010101" pitchFamily="2" charset="-122"/>
                <a:cs typeface="Times New Roman" panose="02020603050405020304" pitchFamily="18" charset="0"/>
              </a:rPr>
              <a:t> like social forestry and Van </a:t>
            </a:r>
            <a:r>
              <a:rPr lang="en-US" sz="3600" dirty="0" err="1">
                <a:latin typeface="Calibri" panose="020F0502020204030204" pitchFamily="34" charset="0"/>
                <a:ea typeface="SimSun" panose="02010600030101010101" pitchFamily="2" charset="-122"/>
                <a:cs typeface="Times New Roman" panose="02020603050405020304" pitchFamily="18" charset="0"/>
              </a:rPr>
              <a:t>mahotsav</a:t>
            </a:r>
            <a:r>
              <a:rPr lang="en-US" sz="3600" dirty="0">
                <a:latin typeface="Calibri" panose="020F0502020204030204" pitchFamily="34" charset="0"/>
                <a:ea typeface="SimSun" panose="02010600030101010101" pitchFamily="2" charset="-122"/>
                <a:cs typeface="Times New Roman" panose="02020603050405020304" pitchFamily="18" charset="0"/>
              </a:rPr>
              <a:t> should be encouraged at the regional and community level </a:t>
            </a:r>
            <a:endParaRPr lang="en-IN" sz="3600" dirty="0">
              <a:latin typeface="Calibri" panose="020F0502020204030204" pitchFamily="34" charset="0"/>
              <a:ea typeface="SimSun" panose="02010600030101010101" pitchFamily="2" charset="-122"/>
              <a:cs typeface="Times New Roman" panose="02020603050405020304" pitchFamily="18" charset="0"/>
            </a:endParaRPr>
          </a:p>
          <a:p>
            <a:pPr marL="571500" lvl="0" indent="-571500" algn="just">
              <a:lnSpc>
                <a:spcPct val="115000"/>
              </a:lnSpc>
              <a:spcAft>
                <a:spcPts val="1000"/>
              </a:spcAft>
              <a:buFont typeface="Wingdings" panose="05000000000000000000" pitchFamily="2" charset="2"/>
              <a:buChar char="v"/>
            </a:pPr>
            <a:r>
              <a:rPr lang="en-US" sz="3600" dirty="0">
                <a:latin typeface="Calibri" panose="020F0502020204030204" pitchFamily="34" charset="0"/>
                <a:ea typeface="SimSun" panose="02010600030101010101" pitchFamily="2" charset="-122"/>
                <a:cs typeface="Times New Roman" panose="02020603050405020304" pitchFamily="18" charset="0"/>
              </a:rPr>
              <a:t> Framing laws against illegal hunting. Many countries have passed laws against trade as well as killing of birds and animals.</a:t>
            </a:r>
            <a:endParaRPr lang="en-IN" sz="3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3579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1" y="0"/>
            <a:ext cx="12278061" cy="7003228"/>
          </a:xfrm>
          <a:prstGeom prst="rect">
            <a:avLst/>
          </a:prstGeom>
        </p:spPr>
      </p:pic>
    </p:spTree>
    <p:extLst>
      <p:ext uri="{BB962C8B-B14F-4D97-AF65-F5344CB8AC3E}">
        <p14:creationId xmlns:p14="http://schemas.microsoft.com/office/powerpoint/2010/main" val="183333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521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076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3304"/>
          </a:xfrm>
          <a:prstGeom prst="rect">
            <a:avLst/>
          </a:prstGeom>
        </p:spPr>
      </p:pic>
    </p:spTree>
    <p:extLst>
      <p:ext uri="{BB962C8B-B14F-4D97-AF65-F5344CB8AC3E}">
        <p14:creationId xmlns:p14="http://schemas.microsoft.com/office/powerpoint/2010/main" val="232569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22" y="2282915"/>
            <a:ext cx="10327342" cy="3718454"/>
          </a:xfrm>
          <a:prstGeom prst="rect">
            <a:avLst/>
          </a:prstGeom>
        </p:spPr>
        <p:txBody>
          <a:bodyPr wrap="square">
            <a:spAutoFit/>
          </a:bodyPr>
          <a:lstStyle/>
          <a:p>
            <a:pPr marL="588645" algn="just">
              <a:lnSpc>
                <a:spcPct val="115000"/>
              </a:lnSpc>
              <a:spcAft>
                <a:spcPts val="1000"/>
              </a:spcAft>
            </a:pPr>
            <a:r>
              <a:rPr lang="en-US" sz="4000" b="1" dirty="0">
                <a:latin typeface="Calibri" panose="020F0502020204030204" pitchFamily="34" charset="0"/>
                <a:ea typeface="SimSun" panose="02010600030101010101" pitchFamily="2" charset="-122"/>
                <a:cs typeface="Times New Roman" panose="02020603050405020304" pitchFamily="18" charset="0"/>
              </a:rPr>
              <a:t>Natural vegetation and wildlife</a:t>
            </a:r>
            <a:r>
              <a:rPr lang="en-US" sz="4000" dirty="0">
                <a:latin typeface="Calibri" panose="020F0502020204030204" pitchFamily="34" charset="0"/>
                <a:ea typeface="SimSun" panose="02010600030101010101" pitchFamily="2" charset="-122"/>
                <a:cs typeface="Times New Roman" panose="02020603050405020304" pitchFamily="18" charset="0"/>
              </a:rPr>
              <a:t> </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588645" algn="just">
              <a:lnSpc>
                <a:spcPct val="115000"/>
              </a:lnSpc>
              <a:spcAft>
                <a:spcPts val="1000"/>
              </a:spcAft>
            </a:pPr>
            <a:r>
              <a:rPr lang="en-US" sz="4000" dirty="0">
                <a:latin typeface="Calibri" panose="020F0502020204030204" pitchFamily="34" charset="0"/>
                <a:ea typeface="SimSun" panose="02010600030101010101" pitchFamily="2" charset="-122"/>
                <a:cs typeface="Times New Roman" panose="02020603050405020304" pitchFamily="18" charset="0"/>
              </a:rPr>
              <a:t>Natural vegetation and wildlife exist only in a narrow zone of contact between the lithosphere, hydrosphere and atmosphere and this narrow zone is called </a:t>
            </a:r>
            <a:r>
              <a:rPr lang="en-US" sz="4000" dirty="0" smtClean="0">
                <a:latin typeface="Calibri" panose="020F0502020204030204" pitchFamily="34" charset="0"/>
                <a:ea typeface="SimSun" panose="02010600030101010101" pitchFamily="2" charset="-122"/>
                <a:cs typeface="Times New Roman" panose="02020603050405020304" pitchFamily="18" charset="0"/>
              </a:rPr>
              <a:t>biosphere.</a:t>
            </a:r>
            <a:endParaRPr lang="en-IN" sz="4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9343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673" y="663558"/>
            <a:ext cx="8304904" cy="5632311"/>
          </a:xfrm>
          <a:prstGeom prst="rect">
            <a:avLst/>
          </a:prstGeom>
        </p:spPr>
        <p:txBody>
          <a:bodyPr wrap="square">
            <a:spAutoFit/>
          </a:bodyPr>
          <a:lstStyle/>
          <a:p>
            <a:pPr marL="571500" indent="-571500">
              <a:buFont typeface="Wingdings" panose="05000000000000000000" pitchFamily="2" charset="2"/>
              <a:buChar char="v"/>
            </a:pPr>
            <a:r>
              <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 </a:t>
            </a:r>
            <a:r>
              <a:rPr lang="en-US" sz="4000" dirty="0">
                <a:solidFill>
                  <a:schemeClr val="tx2"/>
                </a:solidFill>
                <a:latin typeface="Calibri" panose="020F0502020204030204" pitchFamily="34" charset="0"/>
                <a:ea typeface="SimSun" panose="02010600030101010101" pitchFamily="2" charset="-122"/>
                <a:cs typeface="Times New Roman" panose="02020603050405020304" pitchFamily="18" charset="0"/>
              </a:rPr>
              <a:t>Lithosphere </a:t>
            </a:r>
            <a:r>
              <a:rPr lang="en-US" sz="4000" dirty="0">
                <a:solidFill>
                  <a:prstClr val="black"/>
                </a:solidFill>
                <a:latin typeface="Calibri" panose="020F0502020204030204" pitchFamily="34" charset="0"/>
                <a:ea typeface="SimSun" panose="02010600030101010101" pitchFamily="2" charset="-122"/>
                <a:cs typeface="Times New Roman" panose="02020603050405020304" pitchFamily="18" charset="0"/>
              </a:rPr>
              <a:t>is the solid portion of </a:t>
            </a:r>
            <a:r>
              <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earth. </a:t>
            </a:r>
          </a:p>
          <a:p>
            <a:pPr marL="571500" indent="-571500">
              <a:buFont typeface="Wingdings" panose="05000000000000000000" pitchFamily="2" charset="2"/>
              <a:buChar char="v"/>
            </a:pPr>
            <a:r>
              <a:rPr lang="en-US" sz="4000" dirty="0" smtClean="0">
                <a:solidFill>
                  <a:schemeClr val="tx2"/>
                </a:solidFill>
                <a:latin typeface="Calibri" panose="020F0502020204030204" pitchFamily="34" charset="0"/>
                <a:ea typeface="SimSun" panose="02010600030101010101" pitchFamily="2" charset="-122"/>
                <a:cs typeface="Times New Roman" panose="02020603050405020304" pitchFamily="18" charset="0"/>
              </a:rPr>
              <a:t>Hydrosphere</a:t>
            </a:r>
            <a:r>
              <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 </a:t>
            </a:r>
            <a:r>
              <a:rPr lang="en-US" sz="4000" dirty="0">
                <a:solidFill>
                  <a:prstClr val="black"/>
                </a:solidFill>
                <a:latin typeface="Calibri" panose="020F0502020204030204" pitchFamily="34" charset="0"/>
                <a:ea typeface="SimSun" panose="02010600030101010101" pitchFamily="2" charset="-122"/>
                <a:cs typeface="Times New Roman" panose="02020603050405020304" pitchFamily="18" charset="0"/>
              </a:rPr>
              <a:t>is the domain of </a:t>
            </a:r>
            <a:r>
              <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water.</a:t>
            </a:r>
          </a:p>
          <a:p>
            <a:pPr marL="571500" indent="-571500">
              <a:buFont typeface="Wingdings" panose="05000000000000000000" pitchFamily="2" charset="2"/>
              <a:buChar char="v"/>
            </a:pPr>
            <a:r>
              <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 </a:t>
            </a:r>
            <a:r>
              <a:rPr lang="en-US" sz="4000" dirty="0">
                <a:solidFill>
                  <a:prstClr val="black"/>
                </a:solidFill>
                <a:latin typeface="Calibri" panose="020F0502020204030204" pitchFamily="34" charset="0"/>
                <a:ea typeface="SimSun" panose="02010600030101010101" pitchFamily="2" charset="-122"/>
                <a:cs typeface="Times New Roman" panose="02020603050405020304" pitchFamily="18" charset="0"/>
              </a:rPr>
              <a:t>A</a:t>
            </a:r>
            <a:r>
              <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tmosphere </a:t>
            </a:r>
            <a:r>
              <a:rPr lang="en-US" sz="4000" dirty="0">
                <a:solidFill>
                  <a:prstClr val="black"/>
                </a:solidFill>
                <a:latin typeface="Calibri" panose="020F0502020204030204" pitchFamily="34" charset="0"/>
                <a:ea typeface="SimSun" panose="02010600030101010101" pitchFamily="2" charset="-122"/>
                <a:cs typeface="Times New Roman" panose="02020603050405020304" pitchFamily="18" charset="0"/>
              </a:rPr>
              <a:t>is the layer of gases. </a:t>
            </a:r>
            <a:endPar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endParaRPr>
          </a:p>
          <a:p>
            <a:pPr marL="571500" indent="-571500">
              <a:buFont typeface="Wingdings" panose="05000000000000000000" pitchFamily="2" charset="2"/>
              <a:buChar char="v"/>
            </a:pPr>
            <a:r>
              <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In </a:t>
            </a:r>
            <a:r>
              <a:rPr lang="en-US" sz="4000" dirty="0">
                <a:solidFill>
                  <a:prstClr val="black"/>
                </a:solidFill>
                <a:latin typeface="Calibri" panose="020F0502020204030204" pitchFamily="34" charset="0"/>
                <a:ea typeface="SimSun" panose="02010600030101010101" pitchFamily="2" charset="-122"/>
                <a:cs typeface="Times New Roman" panose="02020603050405020304" pitchFamily="18" charset="0"/>
              </a:rPr>
              <a:t>biosphere living organisms are interrelated and interdependent on each other for their survival. This life supporting system is called eco system</a:t>
            </a:r>
            <a:endParaRPr lang="en-IN" sz="4000" dirty="0"/>
          </a:p>
        </p:txBody>
      </p:sp>
    </p:spTree>
    <p:extLst>
      <p:ext uri="{BB962C8B-B14F-4D97-AF65-F5344CB8AC3E}">
        <p14:creationId xmlns:p14="http://schemas.microsoft.com/office/powerpoint/2010/main" val="416201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094" y="1206138"/>
            <a:ext cx="8283388" cy="5175776"/>
          </a:xfrm>
          <a:prstGeom prst="rect">
            <a:avLst/>
          </a:prstGeom>
        </p:spPr>
        <p:txBody>
          <a:bodyPr wrap="square">
            <a:spAutoFit/>
          </a:bodyPr>
          <a:lstStyle/>
          <a:p>
            <a:pPr marL="588645" algn="just">
              <a:lnSpc>
                <a:spcPct val="115000"/>
              </a:lnSpc>
              <a:spcAft>
                <a:spcPts val="1000"/>
              </a:spcAft>
            </a:pPr>
            <a:r>
              <a:rPr lang="en-US" sz="4000" b="1" dirty="0">
                <a:latin typeface="Calibri" panose="020F0502020204030204" pitchFamily="34" charset="0"/>
                <a:ea typeface="SimSun" panose="02010600030101010101" pitchFamily="2" charset="-122"/>
                <a:cs typeface="Times New Roman" panose="02020603050405020304" pitchFamily="18" charset="0"/>
              </a:rPr>
              <a:t>Uses of natural vegetation and wildlife </a:t>
            </a:r>
            <a:endParaRPr lang="en-IN" sz="4000" dirty="0">
              <a:latin typeface="Calibri" panose="020F0502020204030204" pitchFamily="34" charset="0"/>
              <a:ea typeface="SimSun" panose="02010600030101010101" pitchFamily="2" charset="-122"/>
              <a:cs typeface="Times New Roman" panose="02020603050405020304" pitchFamily="18" charset="0"/>
            </a:endParaRPr>
          </a:p>
          <a:p>
            <a:pPr marL="588645" algn="just">
              <a:lnSpc>
                <a:spcPct val="115000"/>
              </a:lnSpc>
              <a:spcAft>
                <a:spcPts val="1000"/>
              </a:spcAft>
            </a:pPr>
            <a:r>
              <a:rPr lang="en-US" sz="4000" dirty="0">
                <a:latin typeface="Calibri" panose="020F0502020204030204" pitchFamily="34" charset="0"/>
                <a:ea typeface="SimSun" panose="02010600030101010101" pitchFamily="2" charset="-122"/>
                <a:cs typeface="Times New Roman" panose="02020603050405020304" pitchFamily="18" charset="0"/>
              </a:rPr>
              <a:t>Plants provide us with timber, give shelter to animals, produce oxygen, control soil erosion and give us fruits, nuts, latex, paper and medicinal plants</a:t>
            </a:r>
            <a:r>
              <a:rPr lang="en-US" sz="4000" dirty="0" smtClean="0">
                <a:latin typeface="Calibri" panose="020F0502020204030204" pitchFamily="34" charset="0"/>
                <a:ea typeface="SimSun" panose="02010600030101010101" pitchFamily="2" charset="-122"/>
                <a:cs typeface="Times New Roman" panose="02020603050405020304" pitchFamily="18" charset="0"/>
              </a:rPr>
              <a:t>.</a:t>
            </a:r>
            <a:endParaRPr lang="en-IN" sz="4000" dirty="0">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2919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1" y="247426"/>
            <a:ext cx="9004151" cy="6196405"/>
          </a:xfrm>
          <a:prstGeom prst="rect">
            <a:avLst/>
          </a:prstGeom>
        </p:spPr>
      </p:pic>
    </p:spTree>
    <p:extLst>
      <p:ext uri="{BB962C8B-B14F-4D97-AF65-F5344CB8AC3E}">
        <p14:creationId xmlns:p14="http://schemas.microsoft.com/office/powerpoint/2010/main" val="343840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311" y="1577958"/>
            <a:ext cx="7853082" cy="4401205"/>
          </a:xfrm>
          <a:prstGeom prst="rect">
            <a:avLst/>
          </a:prstGeom>
        </p:spPr>
        <p:txBody>
          <a:bodyPr wrap="square">
            <a:spAutoFit/>
          </a:bodyPr>
          <a:lstStyle/>
          <a:p>
            <a:pPr lvl="0"/>
            <a:r>
              <a:rPr lang="en-US" sz="40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Wildlife includes animals, birds, insects and aquatic life forms. They provide us milk, meat, hides and wool. Insects provide honey, help in pollination of flowers and have an important role to play as decomposers in the ecosystem</a:t>
            </a:r>
            <a:endParaRPr lang="en-IN" sz="4000" dirty="0">
              <a:solidFill>
                <a:prstClr val="black"/>
              </a:solidFill>
            </a:endParaRPr>
          </a:p>
        </p:txBody>
      </p:sp>
    </p:spTree>
    <p:extLst>
      <p:ext uri="{BB962C8B-B14F-4D97-AF65-F5344CB8AC3E}">
        <p14:creationId xmlns:p14="http://schemas.microsoft.com/office/powerpoint/2010/main" val="165940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517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4" y="0"/>
            <a:ext cx="12116696" cy="6858000"/>
          </a:xfrm>
          <a:prstGeom prst="rect">
            <a:avLst/>
          </a:prstGeom>
        </p:spPr>
      </p:pic>
    </p:spTree>
    <p:extLst>
      <p:ext uri="{BB962C8B-B14F-4D97-AF65-F5344CB8AC3E}">
        <p14:creationId xmlns:p14="http://schemas.microsoft.com/office/powerpoint/2010/main" val="32322058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157</TotalTime>
  <Words>352</Words>
  <Application>Microsoft Office PowerPoint</Application>
  <PresentationFormat>Widescreen</PresentationFormat>
  <Paragraphs>27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SimSun</vt:lpstr>
      <vt:lpstr>Arial</vt:lpstr>
      <vt:lpstr>Calibri</vt:lpstr>
      <vt:lpstr>Times New Roman</vt:lpstr>
      <vt:lpstr>Trebuchet MS</vt:lpstr>
      <vt:lpstr>Wingdings</vt:lpstr>
      <vt:lpstr>Wingdings 3</vt:lpstr>
      <vt:lpstr>Facet</vt:lpstr>
      <vt:lpstr>          GEOGRAPHY  LESSON 2 LESSON 2 LAND, SOIL, WATER, NATURAL VEGETATION AND WILD LIFE RESOURCES (MODULE:3)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LESSON 2 LESSON 2 LAND, SOIL, WATER, NATURAL VEGETATION AND WILD LIFE RESOURCES (MODULE:3</dc:title>
  <dc:creator>Windows User</dc:creator>
  <cp:lastModifiedBy>Windows User</cp:lastModifiedBy>
  <cp:revision>10</cp:revision>
  <dcterms:created xsi:type="dcterms:W3CDTF">2020-04-16T13:52:11Z</dcterms:created>
  <dcterms:modified xsi:type="dcterms:W3CDTF">2020-04-17T07:58:31Z</dcterms:modified>
</cp:coreProperties>
</file>