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ADA9194D-DDA9-4306-8F55-495B18B83D54}" type="datetimeFigureOut">
              <a:rPr lang="en-IN" smtClean="0"/>
              <a:pPr/>
              <a:t>29-04-2020</a:t>
            </a:fld>
            <a:endParaRPr lang="en-IN"/>
          </a:p>
        </p:txBody>
      </p:sp>
      <p:sp>
        <p:nvSpPr>
          <p:cNvPr id="17" name="Footer Placeholder 16"/>
          <p:cNvSpPr>
            <a:spLocks noGrp="1"/>
          </p:cNvSpPr>
          <p:nvPr>
            <p:ph type="ftr" sz="quarter" idx="11"/>
          </p:nvPr>
        </p:nvSpPr>
        <p:spPr/>
        <p:txBody>
          <a:bodyPr/>
          <a:lstStyle/>
          <a:p>
            <a:endParaRPr lang="en-IN"/>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AE2A0D6E-C5C2-4551-A5B7-BE5A5A61DD0F}" type="slidenum">
              <a:rPr lang="en-IN" smtClean="0"/>
              <a:pPr/>
              <a:t>‹#›</a:t>
            </a:fld>
            <a:endParaRPr lang="en-IN"/>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DA9194D-DDA9-4306-8F55-495B18B83D54}" type="datetimeFigureOut">
              <a:rPr lang="en-IN" smtClean="0"/>
              <a:pPr/>
              <a:t>29-04-2020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E2A0D6E-C5C2-4551-A5B7-BE5A5A61DD0F}"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AE2A0D6E-C5C2-4551-A5B7-BE5A5A61DD0F}" type="slidenum">
              <a:rPr lang="en-IN" smtClean="0"/>
              <a:pPr/>
              <a:t>‹#›</a:t>
            </a:fld>
            <a:endParaRPr lang="en-IN"/>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DA9194D-DDA9-4306-8F55-495B18B83D54}" type="datetimeFigureOut">
              <a:rPr lang="en-IN" smtClean="0"/>
              <a:pPr/>
              <a:t>29-04-2020</a:t>
            </a:fld>
            <a:endParaRPr lang="en-IN"/>
          </a:p>
        </p:txBody>
      </p:sp>
      <p:sp>
        <p:nvSpPr>
          <p:cNvPr id="5" name="Footer Placeholder 4"/>
          <p:cNvSpPr>
            <a:spLocks noGrp="1"/>
          </p:cNvSpPr>
          <p:nvPr>
            <p:ph type="ftr" sz="quarter" idx="11"/>
          </p:nvPr>
        </p:nvSpPr>
        <p:spPr/>
        <p:txBody>
          <a:bodyPr/>
          <a:lstStyle/>
          <a:p>
            <a:endParaRPr lang="en-IN"/>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ADA9194D-DDA9-4306-8F55-495B18B83D54}" type="datetimeFigureOut">
              <a:rPr lang="en-IN" smtClean="0"/>
              <a:pPr/>
              <a:t>29-04-2020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a:xfrm>
            <a:off x="4361688" y="1026372"/>
            <a:ext cx="457200" cy="441325"/>
          </a:xfrm>
        </p:spPr>
        <p:txBody>
          <a:bodyPr/>
          <a:lstStyle/>
          <a:p>
            <a:fld id="{AE2A0D6E-C5C2-4551-A5B7-BE5A5A61DD0F}" type="slidenum">
              <a:rPr lang="en-IN" smtClean="0"/>
              <a:pPr/>
              <a:t>‹#›</a:t>
            </a:fld>
            <a:endParaRPr lang="en-IN"/>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IN"/>
          </a:p>
        </p:txBody>
      </p:sp>
      <p:sp>
        <p:nvSpPr>
          <p:cNvPr id="4" name="Date Placeholder 3"/>
          <p:cNvSpPr>
            <a:spLocks noGrp="1"/>
          </p:cNvSpPr>
          <p:nvPr>
            <p:ph type="dt" sz="half" idx="10"/>
          </p:nvPr>
        </p:nvSpPr>
        <p:spPr/>
        <p:txBody>
          <a:bodyPr/>
          <a:lstStyle/>
          <a:p>
            <a:fld id="{ADA9194D-DDA9-4306-8F55-495B18B83D54}" type="datetimeFigureOut">
              <a:rPr lang="en-IN" smtClean="0"/>
              <a:pPr/>
              <a:t>29-04-2020</a:t>
            </a:fld>
            <a:endParaRPr lang="en-IN"/>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AE2A0D6E-C5C2-4551-A5B7-BE5A5A61DD0F}" type="slidenum">
              <a:rPr lang="en-IN" smtClean="0"/>
              <a:pPr/>
              <a:t>‹#›</a:t>
            </a:fld>
            <a:endParaRPr lang="en-IN"/>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ADA9194D-DDA9-4306-8F55-495B18B83D54}" type="datetimeFigureOut">
              <a:rPr lang="en-IN" smtClean="0"/>
              <a:pPr/>
              <a:t>29-04-2020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E2A0D6E-C5C2-4551-A5B7-BE5A5A61DD0F}" type="slidenum">
              <a:rPr lang="en-IN" smtClean="0"/>
              <a:pPr/>
              <a:t>‹#›</a:t>
            </a:fld>
            <a:endParaRPr lang="en-IN"/>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ADA9194D-DDA9-4306-8F55-495B18B83D54}" type="datetimeFigureOut">
              <a:rPr lang="en-IN" smtClean="0"/>
              <a:pPr/>
              <a:t>29-04-2020</a:t>
            </a:fld>
            <a:endParaRPr lang="en-IN"/>
          </a:p>
        </p:txBody>
      </p:sp>
      <p:sp>
        <p:nvSpPr>
          <p:cNvPr id="8" name="Footer Placeholder 7"/>
          <p:cNvSpPr>
            <a:spLocks noGrp="1"/>
          </p:cNvSpPr>
          <p:nvPr>
            <p:ph type="ftr" sz="quarter" idx="11"/>
          </p:nvPr>
        </p:nvSpPr>
        <p:spPr>
          <a:xfrm>
            <a:off x="304800" y="6409944"/>
            <a:ext cx="3581400" cy="365760"/>
          </a:xfrm>
        </p:spPr>
        <p:txBody>
          <a:bodyPr/>
          <a:lstStyle/>
          <a:p>
            <a:endParaRPr lang="en-IN"/>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AE2A0D6E-C5C2-4551-A5B7-BE5A5A61DD0F}" type="slidenum">
              <a:rPr lang="en-IN" smtClean="0"/>
              <a:pPr/>
              <a:t>‹#›</a:t>
            </a:fld>
            <a:endParaRPr lang="en-IN"/>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DA9194D-DDA9-4306-8F55-495B18B83D54}" type="datetimeFigureOut">
              <a:rPr lang="en-IN" smtClean="0"/>
              <a:pPr/>
              <a:t>29-04-2020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a:xfrm>
            <a:off x="4343400" y="1036020"/>
            <a:ext cx="457200" cy="441325"/>
          </a:xfrm>
        </p:spPr>
        <p:txBody>
          <a:bodyPr/>
          <a:lstStyle/>
          <a:p>
            <a:fld id="{AE2A0D6E-C5C2-4551-A5B7-BE5A5A61DD0F}"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ADA9194D-DDA9-4306-8F55-495B18B83D54}" type="datetimeFigureOut">
              <a:rPr lang="en-IN" smtClean="0"/>
              <a:pPr/>
              <a:t>29-04-2020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AE2A0D6E-C5C2-4551-A5B7-BE5A5A61DD0F}"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AE2A0D6E-C5C2-4551-A5B7-BE5A5A61DD0F}" type="slidenum">
              <a:rPr lang="en-IN" smtClean="0"/>
              <a:pPr/>
              <a:t>‹#›</a:t>
            </a:fld>
            <a:endParaRPr lang="en-IN"/>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ADA9194D-DDA9-4306-8F55-495B18B83D54}" type="datetimeFigureOut">
              <a:rPr lang="en-IN" smtClean="0"/>
              <a:pPr/>
              <a:t>29-04-2020</a:t>
            </a:fld>
            <a:endParaRPr lang="en-IN"/>
          </a:p>
        </p:txBody>
      </p:sp>
      <p:sp>
        <p:nvSpPr>
          <p:cNvPr id="6" name="Footer Placeholder 5"/>
          <p:cNvSpPr>
            <a:spLocks noGrp="1"/>
          </p:cNvSpPr>
          <p:nvPr>
            <p:ph type="ftr" sz="quarter" idx="11"/>
          </p:nvPr>
        </p:nvSpPr>
        <p:spPr>
          <a:xfrm>
            <a:off x="301752" y="6410848"/>
            <a:ext cx="3383280" cy="365760"/>
          </a:xfrm>
        </p:spPr>
        <p:txBody>
          <a:bodyPr/>
          <a:lstStyle/>
          <a:p>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AE2A0D6E-C5C2-4551-A5B7-BE5A5A61DD0F}" type="slidenum">
              <a:rPr lang="en-IN" smtClean="0"/>
              <a:pPr/>
              <a:t>‹#›</a:t>
            </a:fld>
            <a:endParaRPr lang="en-IN"/>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ADA9194D-DDA9-4306-8F55-495B18B83D54}" type="datetimeFigureOut">
              <a:rPr lang="en-IN" smtClean="0"/>
              <a:pPr/>
              <a:t>29-04-2020</a:t>
            </a:fld>
            <a:endParaRPr lang="en-IN"/>
          </a:p>
        </p:txBody>
      </p:sp>
      <p:sp>
        <p:nvSpPr>
          <p:cNvPr id="6" name="Footer Placeholder 5"/>
          <p:cNvSpPr>
            <a:spLocks noGrp="1"/>
          </p:cNvSpPr>
          <p:nvPr>
            <p:ph type="ftr" sz="quarter" idx="11"/>
          </p:nvPr>
        </p:nvSpPr>
        <p:spPr>
          <a:xfrm>
            <a:off x="301752" y="6410848"/>
            <a:ext cx="3584448" cy="365760"/>
          </a:xfrm>
        </p:spPr>
        <p:txBody>
          <a:bodyPr/>
          <a:lstStyle/>
          <a:p>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ADA9194D-DDA9-4306-8F55-495B18B83D54}" type="datetimeFigureOut">
              <a:rPr lang="en-IN" smtClean="0"/>
              <a:pPr/>
              <a:t>29-04-2020</a:t>
            </a:fld>
            <a:endParaRPr lang="en-IN"/>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IN"/>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AE2A0D6E-C5C2-4551-A5B7-BE5A5A61DD0F}" type="slidenum">
              <a:rPr lang="en-IN" smtClean="0"/>
              <a:pPr/>
              <a:t>‹#›</a:t>
            </a:fld>
            <a:endParaRPr lang="en-IN"/>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1143000" y="838200"/>
            <a:ext cx="7311297"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i-IN" sz="5400" b="1" i="0" u="none" strike="noStrike" cap="none" normalizeH="0" baseline="0" dirty="0" smtClean="0">
                <a:ln>
                  <a:noFill/>
                </a:ln>
                <a:solidFill>
                  <a:srgbClr val="FF0000"/>
                </a:solidFill>
                <a:effectLst/>
                <a:latin typeface="Calibri" pitchFamily="34" charset="0"/>
                <a:ea typeface="Calibri" pitchFamily="34" charset="0"/>
                <a:cs typeface="Mangal" pitchFamily="18" charset="0"/>
              </a:rPr>
              <a:t>मोड्यूल संख्या – </a:t>
            </a:r>
            <a:r>
              <a:rPr lang="hi-IN" sz="5400" b="1" dirty="0">
                <a:solidFill>
                  <a:srgbClr val="FF0000"/>
                </a:solidFill>
                <a:latin typeface="Calibri" pitchFamily="34" charset="0"/>
                <a:ea typeface="Calibri" pitchFamily="34" charset="0"/>
                <a:cs typeface="Mangal" pitchFamily="18" charset="0"/>
              </a:rPr>
              <a:t>2</a:t>
            </a:r>
            <a:r>
              <a:rPr kumimoji="0" lang="hi-IN" sz="5400" b="1" i="0" u="none" strike="noStrike" cap="none" normalizeH="0" baseline="0" dirty="0" smtClean="0">
                <a:ln>
                  <a:noFill/>
                </a:ln>
                <a:solidFill>
                  <a:srgbClr val="FF0000"/>
                </a:solidFill>
                <a:effectLst/>
                <a:latin typeface="Calibri" pitchFamily="34" charset="0"/>
                <a:ea typeface="Calibri" pitchFamily="34" charset="0"/>
                <a:cs typeface="Mangal" pitchFamily="18" charset="0"/>
              </a:rPr>
              <a:t>  </a:t>
            </a:r>
            <a:r>
              <a:rPr kumimoji="0" lang="en-US" sz="5400" b="1" i="0" u="none" strike="noStrike" cap="none" normalizeH="0" baseline="0" dirty="0" smtClean="0">
                <a:ln>
                  <a:noFill/>
                </a:ln>
                <a:solidFill>
                  <a:srgbClr val="FF0000"/>
                </a:solidFill>
                <a:effectLst/>
                <a:latin typeface="Calibri" pitchFamily="34" charset="0"/>
                <a:ea typeface="Calibri" pitchFamily="34" charset="0"/>
                <a:cs typeface="Mangal" pitchFamily="18" charset="0"/>
              </a:rPr>
              <a:t>(MODULE NO. </a:t>
            </a:r>
            <a:r>
              <a:rPr kumimoji="0" lang="hi-IN" sz="5400" b="1" i="0" u="none" strike="noStrike" cap="none" normalizeH="0" baseline="0" dirty="0" smtClean="0">
                <a:ln>
                  <a:noFill/>
                </a:ln>
                <a:solidFill>
                  <a:srgbClr val="FF0000"/>
                </a:solidFill>
                <a:effectLst/>
                <a:latin typeface="Calibri" pitchFamily="34" charset="0"/>
                <a:ea typeface="Calibri" pitchFamily="34" charset="0"/>
                <a:cs typeface="Mangal" pitchFamily="18" charset="0"/>
              </a:rPr>
              <a:t>2</a:t>
            </a:r>
            <a:r>
              <a:rPr kumimoji="0" lang="en-US" sz="5400" b="1" i="0" u="none" strike="noStrike" cap="none" normalizeH="0" baseline="0" dirty="0" smtClean="0">
                <a:ln>
                  <a:noFill/>
                </a:ln>
                <a:solidFill>
                  <a:srgbClr val="FF0000"/>
                </a:solidFill>
                <a:effectLst/>
                <a:latin typeface="Calibri" pitchFamily="34" charset="0"/>
                <a:ea typeface="Calibri" pitchFamily="34" charset="0"/>
                <a:cs typeface="Mangal" pitchFamily="18" charset="0"/>
              </a:rPr>
              <a:t>)</a:t>
            </a:r>
            <a:endParaRPr kumimoji="0" lang="en-US" sz="5400" b="0" i="0" u="none" strike="noStrike" cap="none" normalizeH="0" baseline="0" dirty="0" smtClean="0">
              <a:ln>
                <a:noFill/>
              </a:ln>
              <a:solidFill>
                <a:srgbClr val="FF0000"/>
              </a:solidFill>
              <a:effectLst/>
              <a:latin typeface="Arial" pitchFamily="34" charset="0"/>
              <a:cs typeface="Arial" pitchFamily="34" charset="0"/>
            </a:endParaRPr>
          </a:p>
        </p:txBody>
      </p:sp>
      <p:sp>
        <p:nvSpPr>
          <p:cNvPr id="1027" name="Rectangle 3"/>
          <p:cNvSpPr>
            <a:spLocks noChangeArrowheads="1"/>
          </p:cNvSpPr>
          <p:nvPr/>
        </p:nvSpPr>
        <p:spPr bwMode="auto">
          <a:xfrm>
            <a:off x="457200" y="3200400"/>
            <a:ext cx="83820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i-IN" sz="3600" b="0" i="0" u="none" strike="noStrike" cap="none" normalizeH="0" baseline="0" dirty="0" smtClean="0">
                <a:ln>
                  <a:noFill/>
                </a:ln>
                <a:solidFill>
                  <a:schemeClr val="accent3">
                    <a:lumMod val="50000"/>
                  </a:schemeClr>
                </a:solidFill>
                <a:effectLst/>
                <a:latin typeface="Calibri" pitchFamily="34" charset="0"/>
                <a:ea typeface="Calibri" pitchFamily="34" charset="0"/>
                <a:cs typeface="Mangal" pitchFamily="18" charset="0"/>
              </a:rPr>
              <a:t>कक्षा - आठवीं                                          विषय</a:t>
            </a:r>
            <a:r>
              <a:rPr lang="hi-IN" sz="3600" dirty="0" smtClean="0">
                <a:solidFill>
                  <a:schemeClr val="accent3">
                    <a:lumMod val="50000"/>
                  </a:schemeClr>
                </a:solidFill>
                <a:latin typeface="Calibri" pitchFamily="34" charset="0"/>
                <a:ea typeface="Calibri" pitchFamily="34" charset="0"/>
                <a:cs typeface="Mangal" pitchFamily="18" charset="0"/>
              </a:rPr>
              <a:t> </a:t>
            </a:r>
            <a:r>
              <a:rPr kumimoji="0" lang="hi-IN" sz="3600" b="0" i="0" u="none" strike="noStrike" cap="none" normalizeH="0" baseline="0" dirty="0" smtClean="0">
                <a:ln>
                  <a:noFill/>
                </a:ln>
                <a:solidFill>
                  <a:schemeClr val="accent3">
                    <a:lumMod val="50000"/>
                  </a:schemeClr>
                </a:solidFill>
                <a:effectLst/>
                <a:latin typeface="Calibri" pitchFamily="34" charset="0"/>
                <a:ea typeface="Calibri" pitchFamily="34" charset="0"/>
                <a:cs typeface="Mangal" pitchFamily="18" charset="0"/>
              </a:rPr>
              <a:t>- हिंदी (द्वितीय भाषा)</a:t>
            </a:r>
            <a:endParaRPr kumimoji="0" lang="hi-IN" sz="3600" b="0" i="0" u="none" strike="noStrike" cap="none" normalizeH="0" baseline="0" dirty="0" smtClean="0">
              <a:ln>
                <a:noFill/>
              </a:ln>
              <a:solidFill>
                <a:schemeClr val="accent3">
                  <a:lumMod val="50000"/>
                </a:schemeClr>
              </a:solidFill>
              <a:effectLst/>
              <a:latin typeface="Arial" pitchFamily="34" charset="0"/>
              <a:cs typeface="Arial" pitchFamily="34" charset="0"/>
            </a:endParaRPr>
          </a:p>
        </p:txBody>
      </p:sp>
      <p:sp>
        <p:nvSpPr>
          <p:cNvPr id="4" name="TextBox 3"/>
          <p:cNvSpPr txBox="1"/>
          <p:nvPr/>
        </p:nvSpPr>
        <p:spPr>
          <a:xfrm>
            <a:off x="1143000" y="4648200"/>
            <a:ext cx="7772400" cy="1877437"/>
          </a:xfrm>
          <a:prstGeom prst="rect">
            <a:avLst/>
          </a:prstGeom>
          <a:noFill/>
        </p:spPr>
        <p:txBody>
          <a:bodyPr wrap="square" rtlCol="0">
            <a:spAutoFit/>
          </a:bodyPr>
          <a:lstStyle/>
          <a:p>
            <a:pPr algn="r"/>
            <a:r>
              <a:rPr lang="hi-IN" sz="3200" b="1" dirty="0" smtClean="0">
                <a:solidFill>
                  <a:srgbClr val="002060"/>
                </a:solidFill>
              </a:rPr>
              <a:t>              </a:t>
            </a:r>
            <a:r>
              <a:rPr lang="hi-IN" sz="2800" b="1" dirty="0" smtClean="0">
                <a:solidFill>
                  <a:srgbClr val="002060"/>
                </a:solidFill>
              </a:rPr>
              <a:t>रमेश चंद</a:t>
            </a:r>
          </a:p>
          <a:p>
            <a:pPr algn="r"/>
            <a:r>
              <a:rPr lang="hi-IN" sz="2800" b="1" dirty="0" smtClean="0">
                <a:solidFill>
                  <a:srgbClr val="002060"/>
                </a:solidFill>
              </a:rPr>
              <a:t>                टी.जी.टी</a:t>
            </a:r>
          </a:p>
          <a:p>
            <a:pPr algn="r"/>
            <a:r>
              <a:rPr lang="hi-IN" sz="2800" b="1" dirty="0" smtClean="0">
                <a:solidFill>
                  <a:srgbClr val="002060"/>
                </a:solidFill>
              </a:rPr>
              <a:t>     परमाणु ऊर्जा केंद्रीय विद्यालय–१, मुंबई</a:t>
            </a:r>
          </a:p>
          <a:p>
            <a:pPr algn="r"/>
            <a:r>
              <a:rPr lang="hi-IN" sz="2800" b="1" dirty="0" smtClean="0">
                <a:solidFill>
                  <a:srgbClr val="002060"/>
                </a:solidFill>
              </a:rPr>
              <a:t>                 मई २०२० </a:t>
            </a:r>
            <a:endParaRPr lang="en-IN" sz="2800" b="1" dirty="0">
              <a:solidFill>
                <a:srgbClr val="00206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457200" y="1034534"/>
            <a:ext cx="8305800"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hi-IN" sz="2400" b="0" i="0" u="none" strike="noStrike" cap="none" normalizeH="0" baseline="0" dirty="0" smtClean="0">
                <a:ln>
                  <a:noFill/>
                </a:ln>
                <a:solidFill>
                  <a:schemeClr val="tx1"/>
                </a:solidFill>
                <a:effectLst/>
                <a:latin typeface="Calibri" pitchFamily="34" charset="0"/>
                <a:ea typeface="Calibri" pitchFamily="34" charset="0"/>
                <a:cs typeface="Mangal" pitchFamily="18" charset="0"/>
              </a:rPr>
              <a:t>नेहरू जी ने भारत के हर कोने का अवलोकन किया परंतु उन्हें भारत की एक समान सांस्कृतिक पृष्ठभूमि मिली | भले ही लोग अलग-अलग प्रांतों के थे | इस पृष्ठभूमि में लोक प्रचलित दर्शन, परम्परा, इतिहास, प्राचीन कथाएँ सभी का मेल से था कि किसी को अलग – अलग करना असंभव था | उन्होंने सभी स्थानों पर पाया कि गाँवों के लोग पूरी तरह अशिक्षित और निरक्षर होते हुए भी भारत के महाकाव्य रामायण और महाभारत का अच्छा ज्ञान थे | प्राचीन ग्रंथों के सैकड़ों पद कंठस्थ थे | वे नैतिक उपदेश देने माहिर थे | ये देखकर वे सोचने लगे कि मेरे मन में लिखित इतिहास और तथ्यों से निर्मित तस्वीर है तो किसान लोगों के मन में अपनी तस्वीरों का भंडार है | जो किसी साहित्य से कम नहीं है| इस प्रकार नेहरू जी को ग्रामीण अनपढ़ लोगों की बौद्धिक शक्ति का अहसास हुआ | </a:t>
            </a:r>
            <a:endParaRPr kumimoji="0" lang="hi-IN"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ChangeArrowheads="1"/>
          </p:cNvSpPr>
          <p:nvPr/>
        </p:nvSpPr>
        <p:spPr bwMode="auto">
          <a:xfrm>
            <a:off x="381000" y="609600"/>
            <a:ext cx="83820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hi-IN" sz="2400" b="0" i="0" u="none" strike="noStrike" cap="none" normalizeH="0" baseline="0" dirty="0" smtClean="0">
                <a:ln>
                  <a:noFill/>
                </a:ln>
                <a:solidFill>
                  <a:schemeClr val="tx1"/>
                </a:solidFill>
                <a:effectLst/>
                <a:latin typeface="Calibri" pitchFamily="34" charset="0"/>
                <a:ea typeface="Calibri" pitchFamily="34" charset="0"/>
                <a:cs typeface="Mangal" pitchFamily="18" charset="0"/>
              </a:rPr>
              <a:t>अपने निरीक्षण के दौरान उनकी नजर संवेदनशील चेहरे , बलिष्ठ देह वाले पुरुषों पर गई | प्रेम , नम्रता , गरिमा और संतुलन स्वभाव वाली महिलाओं को देखा जिनके चेहरे पर विषाद की रेखा खींची हुई थी | उन्हें देखकर नेहरू जी सोचा , यदि हालात बेहतर हों और करने के लिए काम मिलें तो ये देश की उन्नती में अपना महत्त्वपूर्ण योगदान दे सकते हैं | समाज में चारों ओर गरीबी, भूखमरी, असुरक्षा फैली हुई थी जिससे लोग परेशान थे | लेकिन भारत की वास्तविकता यह थी कि हर हालात को सहन करने की शक्ति भारतीयों में थी | भारतीय सांस्कृतिक विरासत की देन नम्रता और भलमनसाहत हजारों वर्षों से भारत की धरोहर रही जिसे बड़े से बड़ा दुर्भाग्य भी मिटा नहीं पाया |</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hi-IN" sz="2400" b="0" i="0" u="none" strike="noStrike" cap="none" normalizeH="0" baseline="0" dirty="0" smtClean="0">
                <a:ln>
                  <a:noFill/>
                </a:ln>
                <a:solidFill>
                  <a:schemeClr val="tx1"/>
                </a:solidFill>
                <a:effectLst/>
                <a:latin typeface="Calibri" pitchFamily="34" charset="0"/>
                <a:ea typeface="Calibri" pitchFamily="34" charset="0"/>
                <a:cs typeface="Mangal" pitchFamily="18" charset="0"/>
              </a:rPr>
              <a:t>निष्कर्ष के रूप में यह कहना ही उचित है कि नेहरू जी की दृष्टि में यही सत्य था कि भारत को कितने दौरों से गुजरना पड़ा लेकिन इसके आधारभूत तत्वों को कोई हिला नहीं पाया |</a:t>
            </a:r>
            <a:endParaRPr kumimoji="0" lang="hi-IN"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wipe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0" y="2514600"/>
            <a:ext cx="3010761" cy="1107996"/>
          </a:xfrm>
          <a:prstGeom prst="rect">
            <a:avLst/>
          </a:prstGeom>
          <a:noFill/>
        </p:spPr>
        <p:txBody>
          <a:bodyPr wrap="none" rtlCol="0">
            <a:spAutoFit/>
          </a:bodyPr>
          <a:lstStyle/>
          <a:p>
            <a:r>
              <a:rPr lang="hi-IN" sz="6600" b="1" dirty="0" smtClean="0">
                <a:solidFill>
                  <a:srgbClr val="FF0000"/>
                </a:solidFill>
              </a:rPr>
              <a:t>धन्यवाद</a:t>
            </a:r>
            <a:endParaRPr lang="en-IN" sz="6600" b="1" dirty="0">
              <a:solidFill>
                <a:srgbClr val="FF0000"/>
              </a:solidFill>
            </a:endParaRPr>
          </a:p>
        </p:txBody>
      </p:sp>
    </p:spTree>
  </p:cSld>
  <p:clrMapOvr>
    <a:masterClrMapping/>
  </p:clrMapOvr>
  <p:transition spd="slow">
    <p:zoom dir="in"/>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228600" y="2133600"/>
            <a:ext cx="8915400"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i-IN" sz="6000" b="1" i="0" u="none" strike="noStrike" cap="none" normalizeH="0" baseline="0" dirty="0" smtClean="0">
                <a:ln>
                  <a:noFill/>
                </a:ln>
                <a:solidFill>
                  <a:srgbClr val="FF0000"/>
                </a:solidFill>
                <a:effectLst/>
                <a:latin typeface="Calibri" pitchFamily="34" charset="0"/>
                <a:ea typeface="Calibri" pitchFamily="34" charset="0"/>
                <a:cs typeface="Mangal" pitchFamily="18" charset="0"/>
              </a:rPr>
              <a:t>पाठ – तलाश</a:t>
            </a:r>
            <a:r>
              <a:rPr kumimoji="0" lang="hi-IN" sz="6000" b="1" i="0" u="none" strike="noStrike" cap="none" normalizeH="0" dirty="0" smtClean="0">
                <a:ln>
                  <a:noFill/>
                </a:ln>
                <a:solidFill>
                  <a:srgbClr val="FF0000"/>
                </a:solidFill>
                <a:effectLst/>
                <a:latin typeface="Calibri" pitchFamily="34" charset="0"/>
                <a:ea typeface="Calibri" pitchFamily="34" charset="0"/>
                <a:cs typeface="Mangal" pitchFamily="18" charset="0"/>
              </a:rPr>
              <a: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hi-IN" sz="6000" b="1" i="0" u="none" strike="noStrike" cap="none" normalizeH="0" baseline="0" dirty="0" smtClean="0">
                <a:ln>
                  <a:noFill/>
                </a:ln>
                <a:solidFill>
                  <a:srgbClr val="FF0000"/>
                </a:solidFill>
                <a:effectLst/>
                <a:latin typeface="Calibri" pitchFamily="34" charset="0"/>
                <a:ea typeface="Calibri" pitchFamily="34" charset="0"/>
                <a:cs typeface="Mangal" pitchFamily="18" charset="0"/>
              </a:rPr>
              <a:t>(भारत की खोज)</a:t>
            </a:r>
            <a:endParaRPr kumimoji="0" lang="hi-IN" sz="6000" b="1" i="0" u="none" strike="noStrike" cap="none" normalizeH="0" baseline="0" dirty="0" smtClean="0">
              <a:ln>
                <a:noFill/>
              </a:ln>
              <a:solidFill>
                <a:srgbClr val="FF0000"/>
              </a:solidFill>
              <a:effectLst/>
              <a:latin typeface="Arial" pitchFamily="34" charset="0"/>
              <a:cs typeface="Arial" pitchFamily="34" charset="0"/>
            </a:endParaRPr>
          </a:p>
        </p:txBody>
      </p:sp>
    </p:spTree>
  </p:cSld>
  <p:clrMapOvr>
    <a:masterClrMapping/>
  </p:clrMapOvr>
  <p:transition spd="slow">
    <p:cover dir="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381000" y="432138"/>
            <a:ext cx="8382000" cy="61555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hi-IN" sz="4000" b="1" i="0" u="none" strike="noStrike" cap="none" normalizeH="0" baseline="0" dirty="0" smtClean="0">
              <a:ln>
                <a:noFill/>
              </a:ln>
              <a:solidFill>
                <a:srgbClr val="FF0000"/>
              </a:solidFill>
              <a:effectLst/>
              <a:latin typeface="Calibri" pitchFamily="34" charset="0"/>
              <a:ea typeface="Calibri" pitchFamily="34" charset="0"/>
              <a:cs typeface="Mangal"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hi-IN" sz="4000" b="1" i="0" u="none" strike="noStrike" cap="none" normalizeH="0" baseline="0" dirty="0" smtClean="0">
                <a:ln>
                  <a:noFill/>
                </a:ln>
                <a:solidFill>
                  <a:srgbClr val="FF0000"/>
                </a:solidFill>
                <a:effectLst/>
                <a:latin typeface="Calibri" pitchFamily="34" charset="0"/>
                <a:ea typeface="Calibri" pitchFamily="34" charset="0"/>
                <a:cs typeface="Mangal" pitchFamily="18" charset="0"/>
              </a:rPr>
              <a:t>तलाश</a:t>
            </a:r>
            <a:endParaRPr kumimoji="0" lang="hi-IN" sz="4000" b="1" i="0" u="none" strike="noStrike" cap="none" normalizeH="0" baseline="0" dirty="0" smtClean="0">
              <a:ln>
                <a:noFill/>
              </a:ln>
              <a:solidFill>
                <a:srgbClr val="C00000"/>
              </a:solidFill>
              <a:effectLst/>
              <a:latin typeface="Calibri" pitchFamily="34" charset="0"/>
              <a:ea typeface="Calibri" pitchFamily="34" charset="0"/>
              <a:cs typeface="Mangal"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a:p>
            <a:pPr eaLnBrk="0" fontAlgn="base" hangingPunct="0">
              <a:spcBef>
                <a:spcPct val="0"/>
              </a:spcBef>
              <a:spcAft>
                <a:spcPct val="0"/>
              </a:spcAft>
              <a:buFontTx/>
              <a:buChar char="•"/>
            </a:pPr>
            <a:r>
              <a:rPr kumimoji="0" lang="hi-IN" sz="4000" b="0" i="0" u="none" strike="noStrike" cap="none" normalizeH="0" baseline="0" dirty="0" smtClean="0">
                <a:ln>
                  <a:noFill/>
                </a:ln>
                <a:solidFill>
                  <a:schemeClr val="tx1"/>
                </a:solidFill>
                <a:effectLst/>
                <a:latin typeface="Calibri" pitchFamily="34" charset="0"/>
                <a:ea typeface="Calibri" pitchFamily="34" charset="0"/>
                <a:cs typeface="Mangal" pitchFamily="18" charset="0"/>
              </a:rPr>
              <a:t> </a:t>
            </a:r>
            <a:r>
              <a:rPr lang="hi-IN" sz="4000" dirty="0" smtClean="0"/>
              <a:t>भारत </a:t>
            </a:r>
            <a:r>
              <a:rPr lang="hi-IN" sz="4000" dirty="0"/>
              <a:t>माता </a:t>
            </a:r>
            <a:endParaRPr kumimoji="0" lang="hi-IN" sz="4000" b="0" i="0" u="none" strike="noStrike" cap="none" normalizeH="0" baseline="0" dirty="0" smtClean="0">
              <a:ln>
                <a:noFill/>
              </a:ln>
              <a:solidFill>
                <a:schemeClr val="tx1"/>
              </a:solidFill>
              <a:effectLst/>
              <a:latin typeface="Calibri" pitchFamily="34" charset="0"/>
              <a:ea typeface="Calibri" pitchFamily="34" charset="0"/>
              <a:cs typeface="Mangal" pitchFamily="18" charset="0"/>
            </a:endParaRPr>
          </a:p>
          <a:p>
            <a:pPr marL="0" marR="0" lvl="0" indent="0" algn="l" defTabSz="914400" rtl="0" eaLnBrk="0" fontAlgn="base" latinLnBrk="0" hangingPunct="0">
              <a:lnSpc>
                <a:spcPct val="100000"/>
              </a:lnSpc>
              <a:spcBef>
                <a:spcPct val="0"/>
              </a:spcBef>
              <a:spcAft>
                <a:spcPct val="0"/>
              </a:spcAft>
              <a:buClrTx/>
              <a:buSzTx/>
              <a:tabLst/>
            </a:pP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buFontTx/>
              <a:buChar char="•"/>
            </a:pPr>
            <a:r>
              <a:rPr kumimoji="0" lang="hi-IN" sz="4000" b="0" i="0" u="none" strike="noStrike" cap="none" normalizeH="0" baseline="0" dirty="0" smtClean="0">
                <a:ln>
                  <a:noFill/>
                </a:ln>
                <a:solidFill>
                  <a:schemeClr val="tx1"/>
                </a:solidFill>
                <a:effectLst/>
                <a:latin typeface="Calibri" pitchFamily="34" charset="0"/>
                <a:ea typeface="Calibri" pitchFamily="34" charset="0"/>
                <a:cs typeface="Mangal" pitchFamily="18" charset="0"/>
              </a:rPr>
              <a:t> </a:t>
            </a:r>
            <a:r>
              <a:rPr lang="hi-IN" sz="4000" dirty="0"/>
              <a:t>भारत की विविधता और </a:t>
            </a:r>
            <a:r>
              <a:rPr lang="hi-IN" sz="4000" dirty="0" smtClean="0"/>
              <a:t>एकता</a:t>
            </a:r>
            <a:endParaRPr kumimoji="0" lang="hi-IN" sz="4000" b="0" i="0" u="none" strike="noStrike" cap="none" normalizeH="0" baseline="0" dirty="0" smtClean="0">
              <a:ln>
                <a:noFill/>
              </a:ln>
              <a:solidFill>
                <a:schemeClr val="tx1"/>
              </a:solidFill>
              <a:effectLst/>
              <a:latin typeface="Calibri" pitchFamily="34" charset="0"/>
              <a:ea typeface="Calibri" pitchFamily="34" charset="0"/>
              <a:cs typeface="Mangal" pitchFamily="18" charset="0"/>
            </a:endParaRPr>
          </a:p>
          <a:p>
            <a:pPr marL="0" marR="0" lvl="0" indent="0" algn="l" defTabSz="914400" rtl="0" eaLnBrk="0" fontAlgn="base" latinLnBrk="0" hangingPunct="0">
              <a:lnSpc>
                <a:spcPct val="100000"/>
              </a:lnSpc>
              <a:spcBef>
                <a:spcPct val="0"/>
              </a:spcBef>
              <a:spcAft>
                <a:spcPct val="0"/>
              </a:spcAft>
              <a:buClrTx/>
              <a:buSzTx/>
              <a:tabLst/>
            </a:pPr>
            <a:r>
              <a:rPr kumimoji="0" lang="hi-IN" sz="4000" b="0" i="0" u="none" strike="noStrike" cap="none" normalizeH="0" baseline="0" dirty="0" smtClean="0">
                <a:ln>
                  <a:noFill/>
                </a:ln>
                <a:solidFill>
                  <a:schemeClr val="tx1"/>
                </a:solidFill>
                <a:effectLst/>
                <a:latin typeface="Calibri" pitchFamily="34" charset="0"/>
                <a:ea typeface="Calibri" pitchFamily="34" charset="0"/>
                <a:cs typeface="Mangal" pitchFamily="18" charset="0"/>
              </a:rPr>
              <a:t> </a:t>
            </a: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a:p>
            <a:pPr eaLnBrk="0" fontAlgn="base" hangingPunct="0">
              <a:spcBef>
                <a:spcPct val="0"/>
              </a:spcBef>
              <a:spcAft>
                <a:spcPct val="0"/>
              </a:spcAft>
              <a:buFontTx/>
              <a:buChar char="•"/>
            </a:pPr>
            <a:r>
              <a:rPr kumimoji="0" lang="hi-IN" sz="4000" b="0" i="0" u="none" strike="noStrike" cap="none" normalizeH="0" baseline="0" dirty="0" smtClean="0">
                <a:ln>
                  <a:noFill/>
                </a:ln>
                <a:solidFill>
                  <a:schemeClr val="tx1"/>
                </a:solidFill>
                <a:effectLst/>
                <a:latin typeface="Calibri" pitchFamily="34" charset="0"/>
                <a:ea typeface="Calibri" pitchFamily="34" charset="0"/>
                <a:cs typeface="Mangal" pitchFamily="18" charset="0"/>
              </a:rPr>
              <a:t> </a:t>
            </a:r>
            <a:r>
              <a:rPr lang="hi-IN" sz="4000" dirty="0"/>
              <a:t>जन संस्कृति </a:t>
            </a:r>
            <a:endParaRPr lang="en-IN" sz="4000" dirty="0"/>
          </a:p>
          <a:p>
            <a:pPr marL="0" marR="0" lvl="0" indent="0" algn="l" defTabSz="914400" rtl="0" eaLnBrk="0" fontAlgn="base" latinLnBrk="0" hangingPunct="0">
              <a:lnSpc>
                <a:spcPct val="100000"/>
              </a:lnSpc>
              <a:spcBef>
                <a:spcPct val="0"/>
              </a:spcBef>
              <a:spcAft>
                <a:spcPct val="0"/>
              </a:spcAft>
              <a:buClrTx/>
              <a:buSzTx/>
              <a:tabLst/>
            </a:pP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hi-IN" sz="2400" b="0" i="0" u="none" strike="noStrike" cap="none" normalizeH="0" baseline="0" dirty="0" smtClean="0">
                <a:ln>
                  <a:noFill/>
                </a:ln>
                <a:solidFill>
                  <a:schemeClr val="tx1"/>
                </a:solidFill>
                <a:effectLst/>
                <a:latin typeface="Calibri" pitchFamily="34" charset="0"/>
                <a:ea typeface="Calibri" pitchFamily="34" charset="0"/>
                <a:cs typeface="Mangal" pitchFamily="18" charset="0"/>
              </a:rPr>
              <a: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push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67000" y="2514600"/>
            <a:ext cx="3679212" cy="1015663"/>
          </a:xfrm>
          <a:prstGeom prst="rect">
            <a:avLst/>
          </a:prstGeom>
        </p:spPr>
        <p:txBody>
          <a:bodyPr wrap="none">
            <a:spAutoFit/>
          </a:bodyPr>
          <a:lstStyle/>
          <a:p>
            <a:r>
              <a:rPr lang="hi-IN" sz="6000" b="1" dirty="0">
                <a:solidFill>
                  <a:srgbClr val="FF0000"/>
                </a:solidFill>
              </a:rPr>
              <a:t>भारत माता</a:t>
            </a:r>
            <a:endParaRPr lang="en-IN" sz="6000" dirty="0">
              <a:solidFill>
                <a:srgbClr val="FF0000"/>
              </a:solidFill>
            </a:endParaRPr>
          </a:p>
        </p:txBody>
      </p:sp>
    </p:spTree>
  </p:cSld>
  <p:clrMapOvr>
    <a:masterClrMapping/>
  </p:clrMapOvr>
  <p:transition spd="slow">
    <p:push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381000" y="1066800"/>
            <a:ext cx="8458200"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hi-IN" sz="2400" b="0" i="0" u="none" strike="noStrike" cap="none" normalizeH="0" baseline="0" dirty="0" smtClean="0">
                <a:ln>
                  <a:noFill/>
                </a:ln>
                <a:solidFill>
                  <a:schemeClr val="tx1"/>
                </a:solidFill>
                <a:effectLst/>
                <a:latin typeface="Calibri" pitchFamily="34" charset="0"/>
                <a:ea typeface="Calibri" pitchFamily="34" charset="0"/>
                <a:cs typeface="Mangal" pitchFamily="18" charset="0"/>
              </a:rPr>
              <a:t>नेहरू जी ने गाँव के लोगों को भारत के विषय में बताते हुए कहा कि ‘भारत महान है’| हम सब इसी के हिस्से हैं | ‘भारत का नामकरण’ प्रतापी राजा दुष्यंत के पुत्र भरत के नाम हुआ | अपनी सभाओं में उन्होंने श्रोताओं को बताया कि इस महान देश की मुक्ति के लिए हम संघर्ष कर रहे हैं| मैंने उन्हें उत्तर से दक्षिण और पूरब से पश्चिम कीटक के किसानों की सामान्य समस्याओं की जानकारी दी | भारत के हर हिस्से में किसानों की एक-सी ही समस्याएँ थीं | जैसे – गरीबी, कर्ज, जमींदार, महाजन, भारी लगान, कर आदि | ये सब उस ढाँचे में लिपटे हुए थे जिसे ब्रिटिश हुकूमत ने आरोपित किया था | भारत अखंड है, हमें मिलकर इसे आजाद करवाना है | हम विराट विश्व के हिस्से हैं | किसानों से मिलकर लेखक  को पता चला कि किसानों को प्राचीन महाकाव्यों और गाथाओं की पूरी जानकारी है |</a:t>
            </a:r>
            <a:endParaRPr kumimoji="0" lang="hi-IN"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381000" y="1379041"/>
            <a:ext cx="8382000" cy="41549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hi-IN" sz="2400" b="0" i="0" u="none" strike="noStrike" cap="none" normalizeH="0" baseline="0" dirty="0" smtClean="0">
                <a:ln>
                  <a:noFill/>
                </a:ln>
                <a:solidFill>
                  <a:schemeClr val="tx1"/>
                </a:solidFill>
                <a:effectLst/>
                <a:latin typeface="Calibri" pitchFamily="34" charset="0"/>
                <a:ea typeface="Calibri" pitchFamily="34" charset="0"/>
                <a:cs typeface="Mangal" pitchFamily="18" charset="0"/>
              </a:rPr>
              <a:t>नेहरू जी किसी भी सभा में जाते तो वहाँ उनके स्वागत में लोग ‘भारत माता की जय’ के नारे लगाते | जब मैंने भारत माता के विषय में सवाल पूछा तो वे सब एक-दूसरे के मुँह की ओर देखने लगे | उत्तर न मिलने पर उन्होंने स्वयं बताया कि ‘भारत माता’ भारत की मिट्टी , नदियाँ , पहाड़ , जंगल , खेत और भारत की जनता  ही है | ये जनता जनार्दन ही ‘भारत माता’ है | ‘भारत माता की जय’ का अर्थ है – जनता जनार्दन की जय | भारत माता के स्वरूप में रहने वाले लोग आ जाते हैं | हिमालय से लेकर कन्याकुमारी तक, पूर्व से लेकर पश्चिम तथा उत्तर से लेकर दक्षिण तक की सीमाओं में आबद्ध यह पूरा देश ‘भारत माता’ है | यह बताकर उन्होंने किसानों के दिलों में भारत के प्रति प्रेम जगाया |</a:t>
            </a:r>
            <a:endParaRPr kumimoji="0" lang="hi-IN"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wipe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304800" y="2286000"/>
            <a:ext cx="8534400"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i-IN" sz="6000" b="1" i="0" u="none" strike="noStrike" cap="none" normalizeH="0" baseline="0" dirty="0" smtClean="0">
                <a:ln>
                  <a:noFill/>
                </a:ln>
                <a:solidFill>
                  <a:srgbClr val="FF0000"/>
                </a:solidFill>
                <a:effectLst/>
                <a:latin typeface="Calibri" pitchFamily="34" charset="0"/>
                <a:ea typeface="Calibri" pitchFamily="34" charset="0"/>
                <a:cs typeface="Mangal" pitchFamily="18" charset="0"/>
              </a:rPr>
              <a:t>भारत की विविधता और एकता</a:t>
            </a:r>
            <a:endParaRPr kumimoji="0" lang="hi-IN" sz="6000" b="0" i="0" u="none" strike="noStrike" cap="none" normalizeH="0" baseline="0" dirty="0" smtClean="0">
              <a:ln>
                <a:noFill/>
              </a:ln>
              <a:solidFill>
                <a:srgbClr val="FF0000"/>
              </a:solidFill>
              <a:effectLst/>
              <a:latin typeface="Arial" pitchFamily="34" charset="0"/>
              <a:cs typeface="Arial" pitchFamily="34" charset="0"/>
            </a:endParaRPr>
          </a:p>
        </p:txBody>
      </p:sp>
    </p:spTree>
  </p:cSld>
  <p:clrMapOvr>
    <a:masterClrMapping/>
  </p:clrMapOvr>
  <p:transition spd="slow">
    <p:cover dir="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381000" y="615553"/>
            <a:ext cx="8382000" cy="532453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hi-IN" sz="2800" b="0" i="0" u="none" strike="noStrike" cap="none" normalizeH="0" baseline="0" dirty="0" smtClean="0">
              <a:ln>
                <a:noFill/>
              </a:ln>
              <a:solidFill>
                <a:schemeClr val="tx1"/>
              </a:solidFill>
              <a:effectLst/>
              <a:latin typeface="Calibri" pitchFamily="34" charset="0"/>
              <a:ea typeface="Calibri" pitchFamily="34" charset="0"/>
              <a:cs typeface="Mangal"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hi-IN" sz="2400" b="0" i="0" u="none" strike="noStrike" cap="none" normalizeH="0" baseline="0" dirty="0" smtClean="0">
                <a:ln>
                  <a:noFill/>
                </a:ln>
                <a:solidFill>
                  <a:schemeClr val="tx1"/>
                </a:solidFill>
                <a:effectLst/>
                <a:latin typeface="Calibri" pitchFamily="34" charset="0"/>
                <a:ea typeface="Calibri" pitchFamily="34" charset="0"/>
                <a:cs typeface="Mangal" pitchFamily="18" charset="0"/>
              </a:rPr>
              <a:t>नेहरू जी ने लोगों को बताया कि भारत की विविधता अद्भुत है, प्रकट है, वह सतह पर दिखाई देती है और कोई भी इसे देख सकता है | इसका ताल्लुक शारीरिक रूप से भी है और मानसिक आदतों और विशेषताओं से भी है | भारत का अवलोकन करते हुए देश के विभिन्न भागों में गए और देखा तो उन्हें लगा कि भारत में अनेक विविधताएँ मौजूद हैं | लोगों के रहन – सहन, खान-पान, वेशभूषा, भाषा, धर्म में विविधता स्पष्ट रूप से देखी जा सकती है| भारत की भौगोलिक स्थिति में उसकी विविधता छुपी हुई नहीं है | कहीं बर्फ से ढका प्रदेश है तो कहीं तपता रेगिस्तान हैं | कहीं अत्यधिक वर्षा होती है तो कहीं एक-एक बूँद के लिए लोग तरसते हैं | इतनी सब विविधताएँ होने के बावजूद भी भारत में एकता है | उसकी एकता के सूत्र, उसकी संस्कृति एवं सभ्यता में देखे जा सकते हैं |</a:t>
            </a:r>
            <a:endParaRPr kumimoji="0" lang="hi-IN"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2438400" y="2590800"/>
            <a:ext cx="4049507" cy="1015663"/>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hi-IN" sz="6000" b="1" i="0" u="none" strike="noStrike" cap="none" normalizeH="0" baseline="0" dirty="0" smtClean="0">
                <a:ln>
                  <a:noFill/>
                </a:ln>
                <a:solidFill>
                  <a:srgbClr val="FF0000"/>
                </a:solidFill>
                <a:effectLst/>
                <a:latin typeface="Calibri" pitchFamily="34" charset="0"/>
                <a:ea typeface="Calibri" pitchFamily="34" charset="0"/>
                <a:cs typeface="Mangal" pitchFamily="18" charset="0"/>
              </a:rPr>
              <a:t>जन संस्कृति</a:t>
            </a:r>
            <a:endParaRPr kumimoji="0" lang="hi-IN" sz="6000" b="0" i="0" u="none" strike="noStrike" cap="none" normalizeH="0" baseline="0" dirty="0" smtClean="0">
              <a:ln>
                <a:noFill/>
              </a:ln>
              <a:solidFill>
                <a:srgbClr val="FF0000"/>
              </a:solidFill>
              <a:effectLst/>
              <a:latin typeface="Arial" pitchFamily="34" charset="0"/>
              <a:cs typeface="Arial" pitchFamily="34" charset="0"/>
            </a:endParaRPr>
          </a:p>
        </p:txBody>
      </p:sp>
    </p:spTree>
  </p:cSld>
  <p:clrMapOvr>
    <a:masterClrMapping/>
  </p:clrMapOvr>
  <p:transition spd="slow">
    <p:cover dir="l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31</TotalTime>
  <Words>856</Words>
  <Application>Microsoft Office PowerPoint</Application>
  <PresentationFormat>On-screen Show (4:3)</PresentationFormat>
  <Paragraphs>30</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Civic</vt:lpstr>
      <vt:lpstr>Slide 1</vt:lpstr>
      <vt:lpstr>Slide 2</vt:lpstr>
      <vt:lpstr>Slide 3</vt:lpstr>
      <vt:lpstr>Slide 4</vt:lpstr>
      <vt:lpstr>Slide 5</vt:lpstr>
      <vt:lpstr>Slide 6</vt:lpstr>
      <vt:lpstr>Slide 7</vt:lpstr>
      <vt:lpstr>Slide 8</vt:lpstr>
      <vt:lpstr>Slide 9</vt:lpstr>
      <vt:lpstr>Slide 10</vt:lpstr>
      <vt:lpstr>Slide 11</vt:lpstr>
      <vt:lpstr>Slide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Admin</cp:lastModifiedBy>
  <cp:revision>6</cp:revision>
  <dcterms:created xsi:type="dcterms:W3CDTF">2020-04-28T18:11:16Z</dcterms:created>
  <dcterms:modified xsi:type="dcterms:W3CDTF">2020-04-28T18:44:19Z</dcterms:modified>
</cp:coreProperties>
</file>