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8" r:id="rId2"/>
    <p:sldId id="259" r:id="rId3"/>
    <p:sldId id="260" r:id="rId4"/>
    <p:sldId id="261" r:id="rId5"/>
    <p:sldId id="262" r:id="rId6"/>
    <p:sldId id="263" r:id="rId7"/>
    <p:sldId id="264" r:id="rId8"/>
    <p:sldId id="265" r:id="rId9"/>
    <p:sldId id="26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C8510856-219E-4D3C-AE76-3624466A881F}" type="datetimeFigureOut">
              <a:rPr lang="en-IN" smtClean="0"/>
              <a:pPr/>
              <a:t>25-04-2020</a:t>
            </a:fld>
            <a:endParaRPr lang="en-IN"/>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3D031A1F-29FC-480D-B280-D261E8AF0C62}"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510856-219E-4D3C-AE76-3624466A881F}" type="datetimeFigureOut">
              <a:rPr lang="en-IN" smtClean="0"/>
              <a:pPr/>
              <a:t>25-04-2020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D031A1F-29FC-480D-B280-D261E8AF0C62}"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510856-219E-4D3C-AE76-3624466A881F}" type="datetimeFigureOut">
              <a:rPr lang="en-IN" smtClean="0"/>
              <a:pPr/>
              <a:t>25-04-2020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D031A1F-29FC-480D-B280-D261E8AF0C62}"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C8510856-219E-4D3C-AE76-3624466A881F}" type="datetimeFigureOut">
              <a:rPr lang="en-IN" smtClean="0"/>
              <a:pPr/>
              <a:t>25-04-2020</a:t>
            </a:fld>
            <a:endParaRPr lang="en-IN"/>
          </a:p>
        </p:txBody>
      </p:sp>
      <p:sp>
        <p:nvSpPr>
          <p:cNvPr id="9" name="Slide Number Placeholder 8"/>
          <p:cNvSpPr>
            <a:spLocks noGrp="1"/>
          </p:cNvSpPr>
          <p:nvPr>
            <p:ph type="sldNum" sz="quarter" idx="15"/>
          </p:nvPr>
        </p:nvSpPr>
        <p:spPr/>
        <p:txBody>
          <a:bodyPr rtlCol="0"/>
          <a:lstStyle/>
          <a:p>
            <a:fld id="{3D031A1F-29FC-480D-B280-D261E8AF0C62}" type="slidenum">
              <a:rPr lang="en-IN" smtClean="0"/>
              <a:pPr/>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C8510856-219E-4D3C-AE76-3624466A881F}" type="datetimeFigureOut">
              <a:rPr lang="en-IN" smtClean="0"/>
              <a:pPr/>
              <a:t>25-04-2020</a:t>
            </a:fld>
            <a:endParaRPr lang="en-IN"/>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3D031A1F-29FC-480D-B280-D261E8AF0C62}"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8510856-219E-4D3C-AE76-3624466A881F}" type="datetimeFigureOut">
              <a:rPr lang="en-IN" smtClean="0"/>
              <a:pPr/>
              <a:t>25-04-2020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D031A1F-29FC-480D-B280-D261E8AF0C62}" type="slidenum">
              <a:rPr lang="en-IN" smtClean="0"/>
              <a:pPr/>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C8510856-219E-4D3C-AE76-3624466A881F}" type="datetimeFigureOut">
              <a:rPr lang="en-IN" smtClean="0"/>
              <a:pPr/>
              <a:t>25-04-2020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D031A1F-29FC-480D-B280-D261E8AF0C62}" type="slidenum">
              <a:rPr lang="en-IN" smtClean="0"/>
              <a:pPr/>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C8510856-219E-4D3C-AE76-3624466A881F}" type="datetimeFigureOut">
              <a:rPr lang="en-IN" smtClean="0"/>
              <a:pPr/>
              <a:t>25-04-2020</a:t>
            </a:fld>
            <a:endParaRPr lang="en-IN"/>
          </a:p>
        </p:txBody>
      </p:sp>
      <p:sp>
        <p:nvSpPr>
          <p:cNvPr id="7" name="Slide Number Placeholder 6"/>
          <p:cNvSpPr>
            <a:spLocks noGrp="1"/>
          </p:cNvSpPr>
          <p:nvPr>
            <p:ph type="sldNum" sz="quarter" idx="11"/>
          </p:nvPr>
        </p:nvSpPr>
        <p:spPr/>
        <p:txBody>
          <a:bodyPr rtlCol="0"/>
          <a:lstStyle/>
          <a:p>
            <a:fld id="{3D031A1F-29FC-480D-B280-D261E8AF0C62}" type="slidenum">
              <a:rPr lang="en-IN" smtClean="0"/>
              <a:pPr/>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510856-219E-4D3C-AE76-3624466A881F}" type="datetimeFigureOut">
              <a:rPr lang="en-IN" smtClean="0"/>
              <a:pPr/>
              <a:t>25-04-2020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D031A1F-29FC-480D-B280-D261E8AF0C62}"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C8510856-219E-4D3C-AE76-3624466A881F}" type="datetimeFigureOut">
              <a:rPr lang="en-IN" smtClean="0"/>
              <a:pPr/>
              <a:t>25-04-2020</a:t>
            </a:fld>
            <a:endParaRPr lang="en-IN"/>
          </a:p>
        </p:txBody>
      </p:sp>
      <p:sp>
        <p:nvSpPr>
          <p:cNvPr id="22" name="Slide Number Placeholder 21"/>
          <p:cNvSpPr>
            <a:spLocks noGrp="1"/>
          </p:cNvSpPr>
          <p:nvPr>
            <p:ph type="sldNum" sz="quarter" idx="15"/>
          </p:nvPr>
        </p:nvSpPr>
        <p:spPr/>
        <p:txBody>
          <a:bodyPr rtlCol="0"/>
          <a:lstStyle/>
          <a:p>
            <a:fld id="{3D031A1F-29FC-480D-B280-D261E8AF0C62}" type="slidenum">
              <a:rPr lang="en-IN" smtClean="0"/>
              <a:pPr/>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C8510856-219E-4D3C-AE76-3624466A881F}" type="datetimeFigureOut">
              <a:rPr lang="en-IN" smtClean="0"/>
              <a:pPr/>
              <a:t>25-04-2020</a:t>
            </a:fld>
            <a:endParaRPr lang="en-IN"/>
          </a:p>
        </p:txBody>
      </p:sp>
      <p:sp>
        <p:nvSpPr>
          <p:cNvPr id="18" name="Slide Number Placeholder 17"/>
          <p:cNvSpPr>
            <a:spLocks noGrp="1"/>
          </p:cNvSpPr>
          <p:nvPr>
            <p:ph type="sldNum" sz="quarter" idx="11"/>
          </p:nvPr>
        </p:nvSpPr>
        <p:spPr/>
        <p:txBody>
          <a:bodyPr rtlCol="0"/>
          <a:lstStyle/>
          <a:p>
            <a:fld id="{3D031A1F-29FC-480D-B280-D261E8AF0C62}" type="slidenum">
              <a:rPr lang="en-IN" smtClean="0"/>
              <a:pPr/>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8510856-219E-4D3C-AE76-3624466A881F}" type="datetimeFigureOut">
              <a:rPr lang="en-IN" smtClean="0"/>
              <a:pPr/>
              <a:t>25-04-2020</a:t>
            </a:fld>
            <a:endParaRPr lang="en-IN"/>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D031A1F-29FC-480D-B280-D261E8AF0C62}"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143000" y="838200"/>
            <a:ext cx="7311297"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i-IN" sz="54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मोड्यूल संख्या – </a:t>
            </a:r>
            <a:r>
              <a:rPr lang="hi-IN" sz="5400" b="1" dirty="0">
                <a:solidFill>
                  <a:srgbClr val="FF0000"/>
                </a:solidFill>
                <a:latin typeface="Calibri" pitchFamily="34" charset="0"/>
                <a:ea typeface="Calibri" pitchFamily="34" charset="0"/>
                <a:cs typeface="Mangal" pitchFamily="18" charset="0"/>
              </a:rPr>
              <a:t>2</a:t>
            </a:r>
            <a:r>
              <a:rPr kumimoji="0" lang="hi-IN" sz="54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  </a:t>
            </a:r>
            <a:r>
              <a:rPr kumimoji="0" lang="en-US" sz="54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(MODULE NO. </a:t>
            </a:r>
            <a:r>
              <a:rPr kumimoji="0" lang="hi-IN" sz="54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2</a:t>
            </a:r>
            <a:r>
              <a:rPr kumimoji="0" lang="en-US" sz="54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a:t>
            </a:r>
            <a:endParaRPr kumimoji="0" lang="en-US" sz="5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027" name="Rectangle 3"/>
          <p:cNvSpPr>
            <a:spLocks noChangeArrowheads="1"/>
          </p:cNvSpPr>
          <p:nvPr/>
        </p:nvSpPr>
        <p:spPr bwMode="auto">
          <a:xfrm>
            <a:off x="533400" y="3048000"/>
            <a:ext cx="8382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i-IN" sz="3600" b="0" i="0" u="none" strike="noStrike" cap="none" normalizeH="0" baseline="0" dirty="0" smtClean="0">
                <a:ln>
                  <a:noFill/>
                </a:ln>
                <a:solidFill>
                  <a:schemeClr val="accent2">
                    <a:lumMod val="50000"/>
                  </a:schemeClr>
                </a:solidFill>
                <a:effectLst/>
                <a:latin typeface="Calibri" pitchFamily="34" charset="0"/>
                <a:ea typeface="Calibri" pitchFamily="34" charset="0"/>
                <a:cs typeface="Mangal" pitchFamily="18" charset="0"/>
              </a:rPr>
              <a:t>कक्षा - आठवीं                                          विषय</a:t>
            </a:r>
            <a:r>
              <a:rPr lang="hi-IN" sz="3600" dirty="0" smtClean="0">
                <a:solidFill>
                  <a:schemeClr val="accent2">
                    <a:lumMod val="50000"/>
                  </a:schemeClr>
                </a:solidFill>
                <a:latin typeface="Calibri" pitchFamily="34" charset="0"/>
                <a:ea typeface="Calibri" pitchFamily="34" charset="0"/>
                <a:cs typeface="Mangal" pitchFamily="18" charset="0"/>
              </a:rPr>
              <a:t> </a:t>
            </a:r>
            <a:r>
              <a:rPr kumimoji="0" lang="hi-IN" sz="3600" b="0" i="0" u="none" strike="noStrike" cap="none" normalizeH="0" baseline="0" dirty="0" smtClean="0">
                <a:ln>
                  <a:noFill/>
                </a:ln>
                <a:solidFill>
                  <a:schemeClr val="accent2">
                    <a:lumMod val="50000"/>
                  </a:schemeClr>
                </a:solidFill>
                <a:effectLst/>
                <a:latin typeface="Calibri" pitchFamily="34" charset="0"/>
                <a:ea typeface="Calibri" pitchFamily="34" charset="0"/>
                <a:cs typeface="Mangal" pitchFamily="18" charset="0"/>
              </a:rPr>
              <a:t>- हिंदी (द्वितीय भाषा)</a:t>
            </a:r>
            <a:endParaRPr kumimoji="0" lang="hi-IN" sz="3600" b="0" i="0" u="none" strike="noStrike" cap="none" normalizeH="0" baseline="0" dirty="0" smtClean="0">
              <a:ln>
                <a:noFill/>
              </a:ln>
              <a:solidFill>
                <a:schemeClr val="accent2">
                  <a:lumMod val="50000"/>
                </a:schemeClr>
              </a:solidFill>
              <a:effectLst/>
              <a:latin typeface="Arial" pitchFamily="34" charset="0"/>
              <a:cs typeface="Arial" pitchFamily="34" charset="0"/>
            </a:endParaRPr>
          </a:p>
        </p:txBody>
      </p:sp>
      <p:sp>
        <p:nvSpPr>
          <p:cNvPr id="4" name="TextBox 3"/>
          <p:cNvSpPr txBox="1"/>
          <p:nvPr/>
        </p:nvSpPr>
        <p:spPr>
          <a:xfrm>
            <a:off x="762000" y="4648200"/>
            <a:ext cx="7772400" cy="1877437"/>
          </a:xfrm>
          <a:prstGeom prst="rect">
            <a:avLst/>
          </a:prstGeom>
          <a:noFill/>
        </p:spPr>
        <p:txBody>
          <a:bodyPr wrap="square" rtlCol="0">
            <a:spAutoFit/>
          </a:bodyPr>
          <a:lstStyle/>
          <a:p>
            <a:pPr algn="r"/>
            <a:r>
              <a:rPr lang="hi-IN" sz="3200" b="1" dirty="0" smtClean="0">
                <a:solidFill>
                  <a:srgbClr val="002060"/>
                </a:solidFill>
              </a:rPr>
              <a:t>              </a:t>
            </a:r>
            <a:r>
              <a:rPr lang="hi-IN" sz="2800" b="1" dirty="0" smtClean="0">
                <a:solidFill>
                  <a:srgbClr val="002060"/>
                </a:solidFill>
              </a:rPr>
              <a:t>रमेश चंद</a:t>
            </a:r>
          </a:p>
          <a:p>
            <a:pPr algn="r"/>
            <a:r>
              <a:rPr lang="hi-IN" sz="2800" b="1" dirty="0" smtClean="0">
                <a:solidFill>
                  <a:srgbClr val="002060"/>
                </a:solidFill>
              </a:rPr>
              <a:t>                टी.जी.टी</a:t>
            </a:r>
          </a:p>
          <a:p>
            <a:pPr algn="r"/>
            <a:r>
              <a:rPr lang="hi-IN" sz="2800" b="1" dirty="0" smtClean="0">
                <a:solidFill>
                  <a:srgbClr val="002060"/>
                </a:solidFill>
              </a:rPr>
              <a:t>     परमाणु ऊर्जा केंद्रीय विद्यालय–१, मुंबई</a:t>
            </a:r>
          </a:p>
          <a:p>
            <a:pPr algn="r"/>
            <a:r>
              <a:rPr lang="hi-IN" sz="2800" b="1" dirty="0" smtClean="0">
                <a:solidFill>
                  <a:srgbClr val="002060"/>
                </a:solidFill>
              </a:rPr>
              <a:t>                 मई २०२० </a:t>
            </a:r>
            <a:endParaRPr lang="en-IN" sz="2800" b="1" dirty="0">
              <a:solidFill>
                <a:srgbClr val="00206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qdefault.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33400" y="1524000"/>
            <a:ext cx="7772400" cy="34470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i-IN" sz="36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(पद संख्या – </a:t>
            </a:r>
            <a:r>
              <a:rPr kumimoji="0" lang="en-US" sz="36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4</a:t>
            </a:r>
            <a:r>
              <a:rPr kumimoji="0" lang="hi-IN" sz="36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i-IN" sz="12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r>
              <a:rPr kumimoji="0" lang="hi-IN" sz="32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दो बात कही , दो बात सुनी;</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i-IN" sz="32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कुछ हँसे और फिर कुछ रोए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i-IN" sz="32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छककर सुख दुःख के घूँटों को,</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i-IN" sz="32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हम एक भाव से पिए चले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304800" y="794266"/>
            <a:ext cx="8610600" cy="566308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q"/>
              <a:tabLst/>
            </a:pPr>
            <a:r>
              <a:rPr kumimoji="0" lang="hi-IN" sz="28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 शब्दार्थ</a:t>
            </a:r>
            <a:r>
              <a:rPr kumimoji="0" lang="hi-IN" sz="12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r>
              <a:rPr lang="hi-IN" sz="2400" dirty="0">
                <a:latin typeface="Calibri" pitchFamily="34" charset="0"/>
                <a:ea typeface="Calibri" pitchFamily="34" charset="0"/>
                <a:cs typeface="Mangal" pitchFamily="18" charset="0"/>
              </a:rPr>
              <a:t>:</a:t>
            </a:r>
            <a:r>
              <a:rPr kumimoji="0" lang="hi-IN" sz="24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छककर – मन  भरकर,  सुख-दुख के घूँट – जीवन के   </a:t>
            </a:r>
          </a:p>
          <a:p>
            <a:pPr marL="0" marR="0" lvl="0" indent="0" algn="l" defTabSz="914400" rtl="0" eaLnBrk="1" fontAlgn="base" latinLnBrk="0" hangingPunct="1">
              <a:lnSpc>
                <a:spcPct val="100000"/>
              </a:lnSpc>
              <a:spcBef>
                <a:spcPct val="0"/>
              </a:spcBef>
              <a:spcAft>
                <a:spcPct val="0"/>
              </a:spcAft>
              <a:buClrTx/>
              <a:buSzTx/>
              <a:tabLst/>
            </a:pPr>
            <a:r>
              <a:rPr lang="hi-IN" sz="2400" dirty="0" smtClean="0">
                <a:latin typeface="Calibri" pitchFamily="34" charset="0"/>
                <a:ea typeface="Calibri" pitchFamily="34" charset="0"/>
                <a:cs typeface="Mangal" pitchFamily="18" charset="0"/>
              </a:rPr>
              <a:t>           </a:t>
            </a:r>
            <a:r>
              <a:rPr kumimoji="0" lang="hi-IN" sz="24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सुख</a:t>
            </a:r>
            <a:r>
              <a:rPr kumimoji="0" lang="hi-IN" sz="2400" b="0" i="0" u="none" strike="noStrike" cap="none" normalizeH="0" dirty="0" smtClean="0">
                <a:ln>
                  <a:noFill/>
                </a:ln>
                <a:solidFill>
                  <a:schemeClr val="tx1"/>
                </a:solidFill>
                <a:effectLst/>
                <a:latin typeface="Calibri" pitchFamily="34" charset="0"/>
                <a:ea typeface="Calibri" pitchFamily="34" charset="0"/>
                <a:cs typeface="Mangal" pitchFamily="18" charset="0"/>
              </a:rPr>
              <a:t> </a:t>
            </a:r>
            <a:r>
              <a:rPr kumimoji="0" lang="hi-IN" sz="24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दुःख के अनुभव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q"/>
              <a:tabLst/>
            </a:pPr>
            <a:r>
              <a:rPr kumimoji="0" lang="hi-IN" sz="28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 भावार्थ</a:t>
            </a:r>
            <a:r>
              <a:rPr kumimoji="0" lang="hi-IN" sz="12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r>
              <a:rPr lang="hi-IN" sz="2400" dirty="0">
                <a:latin typeface="Calibri" pitchFamily="34" charset="0"/>
                <a:ea typeface="Calibri" pitchFamily="34" charset="0"/>
                <a:cs typeface="Mangal" pitchFamily="18" charset="0"/>
              </a:rPr>
              <a:t>:</a:t>
            </a:r>
            <a:r>
              <a:rPr kumimoji="0" lang="hi-IN" sz="24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कवि नेने बताया है कि ये दीवाने जब दुनिया के लोगों से मिलते हैं तो कुछ अपने मन की बातें , मन के भाव दूसरों से कहते हैं और दूसरे के मन की बातें और मन के भाव खुद सुनते हैं वे दूसरों की और अपनी बातें साझा करके कुछ हँस लेते हैं तो कुछ रो लेते हैं |</a:t>
            </a:r>
            <a:r>
              <a:rPr lang="hi-IN" sz="2400" dirty="0">
                <a:latin typeface="Arial" pitchFamily="34" charset="0"/>
                <a:cs typeface="Mangal" pitchFamily="18" charset="0"/>
              </a:rPr>
              <a:t> </a:t>
            </a:r>
            <a:r>
              <a:rPr kumimoji="0" lang="hi-IN" sz="24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वे मन भरकर जीवन के सुख - दुःख के अनुभवों को सहते हैं | वे चाहे सुख में हों या दुःख में  हों, चाहे कैसी भी परिस्थिति हो , वे एक जैसे बने रहते हैं | वे सुखों को देखकर इतराते नहीं है , दुखों को देखकर ज्यादा रोते नहीं हैं | वे इस बात को बात मानते हैं कि सुख और दुःख जीवन जीवन में स्थायी नहीं हैं | वे दुनिया के लोगों को भी सुख-दुःख को एक समान भाव से सहन करने का संदेश देते हैं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533400" y="1447800"/>
            <a:ext cx="7848600" cy="37240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i-IN" sz="36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(पद संख्या – </a:t>
            </a:r>
            <a:r>
              <a:rPr kumimoji="0" lang="en-US" sz="36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5</a:t>
            </a:r>
            <a:r>
              <a:rPr kumimoji="0" lang="hi-IN" sz="36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a:t>
            </a:r>
          </a:p>
          <a:p>
            <a:pPr marL="0" marR="0" lvl="0" indent="0" algn="ctr" defTabSz="914400" rtl="0" eaLnBrk="1" fontAlgn="base" latinLnBrk="0" hangingPunct="1">
              <a:lnSpc>
                <a:spcPct val="100000"/>
              </a:lnSpc>
              <a:spcBef>
                <a:spcPct val="0"/>
              </a:spcBef>
              <a:spcAft>
                <a:spcPct val="0"/>
              </a:spcAft>
              <a:buClrTx/>
              <a:buSzTx/>
              <a:buFontTx/>
              <a:buNone/>
              <a:tabLst/>
            </a:pPr>
            <a:endParaRPr lang="hi-IN" sz="3600" b="1" dirty="0">
              <a:solidFill>
                <a:srgbClr val="FF0000"/>
              </a:solidFill>
              <a:latin typeface="Calibri" pitchFamily="34" charset="0"/>
              <a:cs typeface="Mangal"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hi-IN" sz="12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r>
              <a:rPr kumimoji="0" lang="hi-IN" sz="32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हम भिखमंगों की दुनिया में,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hi-IN" sz="32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स्वच्छंद लुटाकर प्यार चले,</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hi-IN" sz="32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हम एक निसानी – सी उर पर,</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hi-IN" sz="32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ले असफलता का भार चले |</a:t>
            </a:r>
            <a:endParaRPr kumimoji="0" lang="hi-IN"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533400" y="1480066"/>
            <a:ext cx="8229600" cy="42780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q"/>
              <a:tabLst/>
            </a:pPr>
            <a:r>
              <a:rPr kumimoji="0" lang="hi-IN" sz="28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 शब्दार्थ</a:t>
            </a:r>
            <a:r>
              <a:rPr kumimoji="0" lang="hi-IN" sz="12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r>
              <a:rPr kumimoji="0" lang="hi-IN" sz="24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भिखमंगों – भीख माँगने वाले, स्वच्छंद – स्वतंत्र,   </a:t>
            </a:r>
          </a:p>
          <a:p>
            <a:pPr marL="0" marR="0" lvl="0" indent="0" algn="just" defTabSz="914400" rtl="0" eaLnBrk="1" fontAlgn="base" latinLnBrk="0" hangingPunct="1">
              <a:lnSpc>
                <a:spcPct val="100000"/>
              </a:lnSpc>
              <a:spcBef>
                <a:spcPct val="0"/>
              </a:spcBef>
              <a:spcAft>
                <a:spcPct val="0"/>
              </a:spcAft>
              <a:buClrTx/>
              <a:buSzTx/>
              <a:buFontTx/>
              <a:buNone/>
              <a:tabLst/>
            </a:pPr>
            <a:r>
              <a:rPr lang="hi-IN" sz="2400" dirty="0">
                <a:latin typeface="Calibri" pitchFamily="34" charset="0"/>
                <a:ea typeface="Calibri" pitchFamily="34" charset="0"/>
                <a:cs typeface="Mangal" pitchFamily="18" charset="0"/>
              </a:rPr>
              <a:t> </a:t>
            </a:r>
            <a:r>
              <a:rPr lang="hi-IN" sz="2400" dirty="0" smtClean="0">
                <a:latin typeface="Calibri" pitchFamily="34" charset="0"/>
                <a:ea typeface="Calibri" pitchFamily="34" charset="0"/>
                <a:cs typeface="Mangal" pitchFamily="18" charset="0"/>
              </a:rPr>
              <a:t>       </a:t>
            </a:r>
            <a:r>
              <a:rPr kumimoji="0" lang="hi-IN" sz="24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निसानी – पहचान चिह्न</a:t>
            </a:r>
            <a:r>
              <a:rPr lang="hi-IN" sz="2400" dirty="0" smtClean="0">
                <a:latin typeface="Calibri" pitchFamily="34" charset="0"/>
                <a:ea typeface="Calibri" pitchFamily="34" charset="0"/>
                <a:cs typeface="Mangal" pitchFamily="18" charset="0"/>
              </a:rPr>
              <a:t>, </a:t>
            </a:r>
            <a:r>
              <a:rPr kumimoji="0" lang="hi-IN" sz="24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उर – हृदय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q"/>
              <a:tabLst/>
            </a:pPr>
            <a:r>
              <a:rPr kumimoji="0" lang="hi-IN" sz="28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 भावार्थ</a:t>
            </a:r>
            <a:r>
              <a:rPr kumimoji="0" lang="hi-IN" sz="12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r>
              <a:rPr kumimoji="0" lang="hi-IN" sz="24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a:t>
            </a:r>
            <a:r>
              <a:rPr kumimoji="0" lang="hi-IN" sz="12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r>
              <a:rPr kumimoji="0" lang="hi-IN" sz="24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इस काव्यांश में कवि ने इस संसार को भिखमंगा कहा है  क्योंकि इस संसार का स्वभाव ही ऐसा है कि वह  दूसरों से केवल लेना ही जानता है , देना नहीं जानता | यह बलिदानी वीरों को प्यार ,मोहब्बत तथा यशोगान गाकर हौंसला नहीं बढ़ा सकता | ये दीवाने सभी पर स्वच्छंद प्रेम लुटाते हुए आगे बढ़ते हैं | उनके हृदय पर एक ही असफलता की निशानी है कि अत्यधिक संघर्ष करने के बावजूद भी वे ब्रिटिश सरकार से देश आजादी न दिला सके | अर्थात देश स्वतंत्र नहीं हो सका |</a:t>
            </a:r>
            <a:endParaRPr kumimoji="0" lang="hi-IN"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1066800" y="1524000"/>
            <a:ext cx="7391400" cy="37240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i-IN" sz="36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(पद संख्या – </a:t>
            </a:r>
            <a:r>
              <a:rPr kumimoji="0" lang="en-US" sz="36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6</a:t>
            </a:r>
            <a:r>
              <a:rPr kumimoji="0" lang="hi-IN" sz="36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a:t>
            </a:r>
          </a:p>
          <a:p>
            <a:pPr marL="0" marR="0" lvl="0" indent="0" algn="ctr" defTabSz="914400" rtl="0" eaLnBrk="1" fontAlgn="base" latinLnBrk="0" hangingPunct="1">
              <a:lnSpc>
                <a:spcPct val="100000"/>
              </a:lnSpc>
              <a:spcBef>
                <a:spcPct val="0"/>
              </a:spcBef>
              <a:spcAft>
                <a:spcPct val="0"/>
              </a:spcAft>
              <a:buClrTx/>
              <a:buSzTx/>
              <a:buFontTx/>
              <a:buNone/>
              <a:tabLst/>
            </a:pPr>
            <a:endParaRPr lang="hi-IN" sz="3600" b="1" dirty="0">
              <a:solidFill>
                <a:srgbClr val="FF0000"/>
              </a:solidFill>
              <a:latin typeface="Calibri" pitchFamily="34" charset="0"/>
              <a:cs typeface="Mangal"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i-IN" sz="12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r>
              <a:rPr kumimoji="0" lang="hi-IN" sz="32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अब अपना और पराया क्या?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i-IN" sz="32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आबाद रहें रुकने वाले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i-IN" sz="32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हम स्वयं बंधे थे और स्वयं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i-IN" sz="32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हम अपने बंधन तोड़ चले |</a:t>
            </a:r>
            <a:endParaRPr kumimoji="0" lang="hi-IN"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381000" y="990600"/>
            <a:ext cx="84582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q"/>
              <a:tabLst/>
            </a:pPr>
            <a:r>
              <a:rPr kumimoji="0" lang="hi-IN" sz="28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 शब्दार्थ</a:t>
            </a:r>
            <a:r>
              <a:rPr kumimoji="0" lang="hi-IN" sz="12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r>
              <a:rPr kumimoji="0" lang="hi-IN" sz="24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पराया – दूसरा,  आबाद – बसना, स्वयं – अपने  </a:t>
            </a:r>
            <a:r>
              <a:rPr kumimoji="0" lang="hi-IN" sz="2400" b="0" i="0" u="none" strike="noStrike" cap="none" normalizeH="0" dirty="0" smtClean="0">
                <a:ln>
                  <a:noFill/>
                </a:ln>
                <a:solidFill>
                  <a:schemeClr val="tx1"/>
                </a:solidFill>
                <a:effectLst/>
                <a:latin typeface="Calibri" pitchFamily="34" charset="0"/>
                <a:ea typeface="Calibri" pitchFamily="34" charset="0"/>
                <a:cs typeface="Mangal" pitchFamily="18" charset="0"/>
              </a:rPr>
              <a:t>  </a:t>
            </a:r>
          </a:p>
          <a:p>
            <a:pPr marL="0" marR="0" lvl="0" indent="0" algn="just" defTabSz="914400" rtl="0" eaLnBrk="1" fontAlgn="base" latinLnBrk="0" hangingPunct="1">
              <a:lnSpc>
                <a:spcPct val="100000"/>
              </a:lnSpc>
              <a:spcBef>
                <a:spcPct val="0"/>
              </a:spcBef>
              <a:spcAft>
                <a:spcPct val="0"/>
              </a:spcAft>
              <a:buClrTx/>
              <a:buSzTx/>
              <a:tabLst/>
            </a:pPr>
            <a:r>
              <a:rPr lang="hi-IN" sz="2400" dirty="0" smtClean="0">
                <a:latin typeface="Calibri" pitchFamily="34" charset="0"/>
                <a:ea typeface="Calibri" pitchFamily="34" charset="0"/>
                <a:cs typeface="Mangal" pitchFamily="18" charset="0"/>
              </a:rPr>
              <a:t>            </a:t>
            </a:r>
            <a:r>
              <a:rPr kumimoji="0" lang="hi-IN" sz="24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आप, बंधन – बेड़ियाँ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q"/>
              <a:tabLst/>
            </a:pPr>
            <a:r>
              <a:rPr kumimoji="0" lang="hi-IN" sz="28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 भावार्थ</a:t>
            </a:r>
            <a:r>
              <a:rPr kumimoji="0" lang="hi-IN" sz="1200" b="1"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r>
              <a:rPr lang="hi-IN" sz="1200" dirty="0">
                <a:latin typeface="Calibri" pitchFamily="34" charset="0"/>
                <a:ea typeface="Calibri" pitchFamily="34" charset="0"/>
                <a:cs typeface="Mangal" pitchFamily="18" charset="0"/>
              </a:rPr>
              <a:t>:</a:t>
            </a:r>
            <a:r>
              <a:rPr kumimoji="0" lang="hi-IN" sz="12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r>
              <a:rPr kumimoji="0" lang="hi-IN" sz="24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दीवाने वीर कहते हैं कि हमारे लिए इस दुनिया में रहने वाले विभिन्न धर्मों , जातियों ,वर्गों ,सम्प्रदायों के लोग एक समान हैं|अब हमारे लिए कोई अपना- पराया नहीं है |</a:t>
            </a:r>
            <a:r>
              <a:rPr lang="hi-IN" sz="2400" dirty="0">
                <a:latin typeface="Arial" pitchFamily="34" charset="0"/>
                <a:cs typeface="Mangal" pitchFamily="18" charset="0"/>
              </a:rPr>
              <a:t> </a:t>
            </a:r>
            <a:r>
              <a:rPr kumimoji="0" lang="hi-IN" sz="24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इसलिए वे संसार के लोगों को सम्बोधित करके कहते हैं कि आप संसार में खूब लदो-बदो,</a:t>
            </a:r>
            <a:r>
              <a:rPr lang="hi-IN" sz="2400" dirty="0">
                <a:latin typeface="Arial" pitchFamily="34" charset="0"/>
                <a:cs typeface="Mangal" pitchFamily="18" charset="0"/>
              </a:rPr>
              <a:t> </a:t>
            </a:r>
            <a:r>
              <a:rPr kumimoji="0" lang="hi-IN" sz="24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फूलों- फलों | खुशियों के साथ जीवन यापन करो | उनका मानना है कि इस दुनिया में बसने की इच्छा से लोगों से नाते रिश्ते बनाकर अपना और पराया के बंधन में बंद गए |अब उन नाते –रिश्तों को स्वयं तोड़कर बलिदान की राह पर चलते हुए आगे बढ़ रहे हैं | किसी ने हमें  यह राह अपनाने के प्रेरित नहीं किया |    </a:t>
            </a:r>
            <a:endParaRPr kumimoji="0" lang="hi-IN"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0" y="2514600"/>
            <a:ext cx="3010761" cy="1107996"/>
          </a:xfrm>
          <a:prstGeom prst="rect">
            <a:avLst/>
          </a:prstGeom>
          <a:noFill/>
        </p:spPr>
        <p:txBody>
          <a:bodyPr wrap="none" rtlCol="0">
            <a:spAutoFit/>
          </a:bodyPr>
          <a:lstStyle/>
          <a:p>
            <a:r>
              <a:rPr lang="hi-IN" sz="6600" b="1" dirty="0" smtClean="0">
                <a:solidFill>
                  <a:srgbClr val="FF0000"/>
                </a:solidFill>
              </a:rPr>
              <a:t>धन्यवाद</a:t>
            </a:r>
            <a:endParaRPr lang="en-IN" sz="6600" b="1" dirty="0">
              <a:solidFill>
                <a:srgbClr val="FF0000"/>
              </a:solidFill>
            </a:endParaRPr>
          </a:p>
        </p:txBody>
      </p:sp>
    </p:spTree>
  </p:cSld>
  <p:clrMapOvr>
    <a:masterClrMapping/>
  </p:clrMapOvr>
  <p:transition spd="slow">
    <p:split dir="in"/>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31</TotalTime>
  <Words>571</Words>
  <Application>Microsoft Office PowerPoint</Application>
  <PresentationFormat>On-screen Show (4:3)</PresentationFormat>
  <Paragraphs>39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Oriel</vt:lpstr>
      <vt:lpstr>Slide 1</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10</cp:revision>
  <dcterms:created xsi:type="dcterms:W3CDTF">2020-04-24T18:15:35Z</dcterms:created>
  <dcterms:modified xsi:type="dcterms:W3CDTF">2020-04-25T17:44:12Z</dcterms:modified>
</cp:coreProperties>
</file>