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8" r:id="rId4"/>
    <p:sldId id="270" r:id="rId5"/>
    <p:sldId id="271" r:id="rId6"/>
    <p:sldId id="272" r:id="rId7"/>
    <p:sldId id="277" r:id="rId8"/>
    <p:sldId id="273" r:id="rId9"/>
    <p:sldId id="274" r:id="rId10"/>
    <p:sldId id="276" r:id="rId11"/>
    <p:sldId id="275" r:id="rId12"/>
    <p:sldId id="279" r:id="rId13"/>
    <p:sldId id="278" r:id="rId14"/>
    <p:sldId id="280" r:id="rId15"/>
    <p:sldId id="25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437F3A5-6006-4E3D-93CA-1EDAFBB5DD9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1B9491B-F02D-4FA9-8B60-2F6088A26B6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A5-6006-4E3D-93CA-1EDAFBB5DD9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491B-F02D-4FA9-8B60-2F6088A26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A5-6006-4E3D-93CA-1EDAFBB5DD9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491B-F02D-4FA9-8B60-2F6088A26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37F3A5-6006-4E3D-93CA-1EDAFBB5DD9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B9491B-F02D-4FA9-8B60-2F6088A26B6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437F3A5-6006-4E3D-93CA-1EDAFBB5DD9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1B9491B-F02D-4FA9-8B60-2F6088A26B6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A5-6006-4E3D-93CA-1EDAFBB5DD9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491B-F02D-4FA9-8B60-2F6088A26B6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A5-6006-4E3D-93CA-1EDAFBB5DD9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491B-F02D-4FA9-8B60-2F6088A26B6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37F3A5-6006-4E3D-93CA-1EDAFBB5DD9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B9491B-F02D-4FA9-8B60-2F6088A26B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A5-6006-4E3D-93CA-1EDAFBB5DD9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9491B-F02D-4FA9-8B60-2F6088A26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437F3A5-6006-4E3D-93CA-1EDAFBB5DD9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B9491B-F02D-4FA9-8B60-2F6088A26B6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37F3A5-6006-4E3D-93CA-1EDAFBB5DD9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B9491B-F02D-4FA9-8B60-2F6088A26B6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437F3A5-6006-4E3D-93CA-1EDAFBB5DD92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1B9491B-F02D-4FA9-8B60-2F6088A26B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357298"/>
            <a:ext cx="8286808" cy="4143403"/>
          </a:xfrm>
        </p:spPr>
        <p:txBody>
          <a:bodyPr>
            <a:normAutofit fontScale="90000"/>
          </a:bodyPr>
          <a:lstStyle/>
          <a:p>
            <a:pPr lvl="0" algn="ctr" eaLnBrk="0" fontAlgn="base" hangingPunct="0">
              <a:spcAft>
                <a:spcPct val="0"/>
              </a:spcAft>
            </a:pPr>
            <a:r>
              <a:rPr kumimoji="0" lang="en-US" sz="89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SQUARES</a:t>
            </a:r>
            <a:br>
              <a:rPr kumimoji="0" lang="en-US" sz="89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89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&amp;</a:t>
            </a:r>
            <a:br>
              <a:rPr kumimoji="0" lang="en-US" sz="89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en-US" sz="89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SQUARE ROOTS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1/4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2490282"/>
            <a:ext cx="850112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Property – 6 → If the result is zero on successive subtraction of odd natural numbers starting from 1 (1, 3, 5, 7, …..) from a number, then the number is a perfect square.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785786" y="873609"/>
            <a:ext cx="75724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Properties of Square Numbers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557214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Consider the number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Now Successively subtract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1, 3, 5, 7, 9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... from it.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25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24,	24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21,	21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16,	16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9,	9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(zero)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So, 25 is a perfect square.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1/4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4414" y="2490282"/>
            <a:ext cx="74295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/>
              <a:t>Property – 7 → The sum of first n odd natural numbers is n</a:t>
            </a:r>
            <a:r>
              <a:rPr lang="en-US" sz="4400" b="1" baseline="30000" dirty="0"/>
              <a:t>2</a:t>
            </a:r>
            <a:r>
              <a:rPr lang="en-US" sz="4400" b="1" dirty="0"/>
              <a:t>.</a:t>
            </a:r>
            <a:endParaRPr lang="en-US" sz="4400" dirty="0"/>
          </a:p>
        </p:txBody>
      </p:sp>
      <p:sp>
        <p:nvSpPr>
          <p:cNvPr id="3" name="Rectangle 2"/>
          <p:cNvSpPr/>
          <p:nvPr/>
        </p:nvSpPr>
        <p:spPr>
          <a:xfrm>
            <a:off x="785786" y="873609"/>
            <a:ext cx="75724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Properties of Square Numbers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1855415" y="5357826"/>
            <a:ext cx="65742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Sum of first 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odd numbers = 1 + 3 + 5 + 7 + 9 +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? = 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1/4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2490282"/>
            <a:ext cx="82153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/>
              <a:t>Property – 8 → We can express the square of any odd number as the sum of two consecutive positive integers.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785786" y="873609"/>
            <a:ext cx="75724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Properties of Square Numbers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3896949" y="5286388"/>
            <a:ext cx="29610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21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441 = 220 + 221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1/4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4348" y="2428868"/>
            <a:ext cx="807249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1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</a:t>
            </a:r>
            <a:r>
              <a:rPr lang="en-US" sz="3200" dirty="0"/>
              <a:t>= 1</a:t>
            </a:r>
          </a:p>
          <a:p>
            <a:r>
              <a:rPr lang="en-US" sz="3200" dirty="0"/>
              <a:t>11</a:t>
            </a:r>
            <a:r>
              <a:rPr lang="en-US" sz="3200" baseline="30000" dirty="0"/>
              <a:t>2</a:t>
            </a:r>
            <a:r>
              <a:rPr lang="en-US" sz="3200" dirty="0"/>
              <a:t> = 1 2 1</a:t>
            </a:r>
          </a:p>
          <a:p>
            <a:r>
              <a:rPr lang="en-US" sz="3200" dirty="0"/>
              <a:t>111</a:t>
            </a:r>
            <a:r>
              <a:rPr lang="en-US" sz="3200" baseline="30000" dirty="0"/>
              <a:t>2</a:t>
            </a:r>
            <a:r>
              <a:rPr lang="en-US" sz="3200" dirty="0"/>
              <a:t> = 1 2 3 2 1</a:t>
            </a:r>
          </a:p>
          <a:p>
            <a:r>
              <a:rPr lang="en-US" sz="3200" dirty="0"/>
              <a:t>1111</a:t>
            </a:r>
            <a:r>
              <a:rPr lang="en-US" sz="3200" baseline="30000" dirty="0"/>
              <a:t>2</a:t>
            </a:r>
            <a:r>
              <a:rPr lang="en-US" sz="3200" dirty="0"/>
              <a:t> = 1 2 3 4 3 2 1</a:t>
            </a:r>
          </a:p>
          <a:p>
            <a:r>
              <a:rPr lang="en-US" sz="3200" dirty="0"/>
              <a:t>11111</a:t>
            </a:r>
            <a:r>
              <a:rPr lang="en-US" sz="3200" baseline="30000" dirty="0"/>
              <a:t>2</a:t>
            </a:r>
            <a:r>
              <a:rPr lang="en-US" sz="3200" dirty="0"/>
              <a:t> = 1 2 3 4 5 4 3 2 1</a:t>
            </a:r>
          </a:p>
          <a:p>
            <a:r>
              <a:rPr lang="en-US" sz="3200" dirty="0"/>
              <a:t>11111111</a:t>
            </a:r>
            <a:r>
              <a:rPr lang="en-US" sz="3200" baseline="30000" dirty="0"/>
              <a:t>2</a:t>
            </a:r>
            <a:r>
              <a:rPr lang="en-US" sz="3200" dirty="0"/>
              <a:t> = 1 2 3 4 5 6 7 8 7 6 5 4 3 2 1</a:t>
            </a:r>
          </a:p>
        </p:txBody>
      </p:sp>
      <p:sp>
        <p:nvSpPr>
          <p:cNvPr id="3" name="Rectangle 2"/>
          <p:cNvSpPr/>
          <p:nvPr/>
        </p:nvSpPr>
        <p:spPr>
          <a:xfrm>
            <a:off x="428596" y="873609"/>
            <a:ext cx="8429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 smtClean="0"/>
              <a:t>Some patterns in square numbers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1/4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28794" y="1857364"/>
            <a:ext cx="67151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7</a:t>
            </a:r>
            <a:r>
              <a:rPr lang="en-US" sz="4000" baseline="30000" dirty="0"/>
              <a:t>2</a:t>
            </a:r>
            <a:r>
              <a:rPr lang="en-US" sz="4000" dirty="0"/>
              <a:t> = 49</a:t>
            </a:r>
          </a:p>
          <a:p>
            <a:r>
              <a:rPr lang="en-US" sz="4000" dirty="0"/>
              <a:t>67</a:t>
            </a:r>
            <a:r>
              <a:rPr lang="en-US" sz="4000" baseline="30000" dirty="0"/>
              <a:t>2</a:t>
            </a:r>
            <a:r>
              <a:rPr lang="en-US" sz="4000" dirty="0"/>
              <a:t> = 4489</a:t>
            </a:r>
          </a:p>
          <a:p>
            <a:r>
              <a:rPr lang="en-US" sz="4000" dirty="0"/>
              <a:t>667</a:t>
            </a:r>
            <a:r>
              <a:rPr lang="en-US" sz="4000" baseline="30000" dirty="0"/>
              <a:t>2</a:t>
            </a:r>
            <a:r>
              <a:rPr lang="en-US" sz="4000" dirty="0"/>
              <a:t> = 444889</a:t>
            </a:r>
          </a:p>
          <a:p>
            <a:r>
              <a:rPr lang="en-US" sz="4000" dirty="0"/>
              <a:t>6667</a:t>
            </a:r>
            <a:r>
              <a:rPr lang="en-US" sz="4000" baseline="30000" dirty="0"/>
              <a:t>2</a:t>
            </a:r>
            <a:r>
              <a:rPr lang="en-US" sz="4000" dirty="0"/>
              <a:t> = 44448889</a:t>
            </a:r>
          </a:p>
          <a:p>
            <a:r>
              <a:rPr lang="en-US" sz="4000" dirty="0"/>
              <a:t>66667</a:t>
            </a:r>
            <a:r>
              <a:rPr lang="en-US" sz="4000" baseline="30000" dirty="0"/>
              <a:t>2</a:t>
            </a:r>
            <a:r>
              <a:rPr lang="en-US" sz="4000" dirty="0"/>
              <a:t> = 4444488889</a:t>
            </a:r>
          </a:p>
          <a:p>
            <a:r>
              <a:rPr lang="en-US" sz="4000" dirty="0"/>
              <a:t>666667</a:t>
            </a:r>
            <a:r>
              <a:rPr lang="en-US" sz="4000" baseline="30000" dirty="0"/>
              <a:t>2</a:t>
            </a:r>
            <a:r>
              <a:rPr lang="en-US" sz="4000" dirty="0"/>
              <a:t> = 444444888889</a:t>
            </a:r>
          </a:p>
        </p:txBody>
      </p:sp>
      <p:sp>
        <p:nvSpPr>
          <p:cNvPr id="3" name="Rectangle 2"/>
          <p:cNvSpPr/>
          <p:nvPr/>
        </p:nvSpPr>
        <p:spPr>
          <a:xfrm>
            <a:off x="428596" y="873609"/>
            <a:ext cx="84296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 smtClean="0"/>
              <a:t>Some patterns in square numbers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1/4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9144000" cy="1371600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en-IN" sz="7200" dirty="0" smtClean="0">
                <a:solidFill>
                  <a:schemeClr val="accent3">
                    <a:lumMod val="75000"/>
                  </a:schemeClr>
                </a:solidFill>
              </a:rPr>
              <a:t>THANK YOU</a:t>
            </a:r>
            <a:endParaRPr lang="en-US" sz="7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142876" y="1214422"/>
            <a:ext cx="900115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You also try to find some more properties and patterns on square of numbers and discuss with your teachers.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1/4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282" y="1214422"/>
            <a:ext cx="84296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We know that the area of a square = side × side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7158" y="2767394"/>
          <a:ext cx="8143932" cy="2661869"/>
        </p:xfrm>
        <a:graphic>
          <a:graphicData uri="http://schemas.openxmlformats.org/drawingml/2006/table">
            <a:tbl>
              <a:tblPr/>
              <a:tblGrid>
                <a:gridCol w="1980417"/>
                <a:gridCol w="2091549"/>
                <a:gridCol w="1980417"/>
                <a:gridCol w="2091549"/>
              </a:tblGrid>
              <a:tr h="370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Mangal"/>
                        </a:rPr>
                        <a:t>Side of square (in cm)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Mangal"/>
                        </a:rPr>
                        <a:t>Area of square (in cm</a:t>
                      </a:r>
                      <a:r>
                        <a:rPr lang="en-US" sz="1400" b="1" baseline="30000" dirty="0">
                          <a:latin typeface="Times New Roman"/>
                          <a:ea typeface="Times New Roman"/>
                          <a:cs typeface="Mangal"/>
                        </a:rPr>
                        <a:t>2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Mangal"/>
                        </a:rPr>
                        <a:t>)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Mangal"/>
                        </a:rPr>
                        <a:t>Side of square (in cm)</a:t>
                      </a:r>
                      <a:endParaRPr lang="en-US" sz="16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Mangal"/>
                        </a:rPr>
                        <a:t>Area of square (in cm</a:t>
                      </a:r>
                      <a:r>
                        <a:rPr lang="en-US" sz="1400" b="1" baseline="30000">
                          <a:latin typeface="Times New Roman"/>
                          <a:ea typeface="Times New Roman"/>
                          <a:cs typeface="Mangal"/>
                        </a:rPr>
                        <a:t>2</a:t>
                      </a:r>
                      <a:r>
                        <a:rPr lang="en-US" sz="1400" b="1">
                          <a:latin typeface="Times New Roman"/>
                          <a:ea typeface="Times New Roman"/>
                          <a:cs typeface="Mangal"/>
                        </a:rPr>
                        <a:t>)</a:t>
                      </a:r>
                      <a:endParaRPr lang="en-US" sz="16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4583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Mangal"/>
                        </a:rPr>
                        <a:t>1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Mangal"/>
                        </a:rPr>
                        <a:t>1 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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Mangal"/>
                        </a:rPr>
                        <a:t> 1 = 1 = 1</a:t>
                      </a:r>
                      <a:r>
                        <a:rPr lang="en-US" sz="2400" b="1" baseline="30000" dirty="0">
                          <a:latin typeface="Times New Roman"/>
                          <a:ea typeface="Times New Roman"/>
                          <a:cs typeface="Mangal"/>
                        </a:rPr>
                        <a:t>2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Mangal"/>
                        </a:rPr>
                        <a:t>6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Mangal"/>
                        </a:rPr>
                        <a:t>6 </a:t>
                      </a: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</a:t>
                      </a:r>
                      <a:r>
                        <a:rPr lang="en-US" sz="2400" b="1">
                          <a:latin typeface="Times New Roman"/>
                          <a:ea typeface="Times New Roman"/>
                          <a:cs typeface="Mangal"/>
                        </a:rPr>
                        <a:t> 6 = 36 = 6</a:t>
                      </a:r>
                      <a:r>
                        <a:rPr lang="en-US" sz="2400" b="1" baseline="30000">
                          <a:latin typeface="Times New Roman"/>
                          <a:ea typeface="Times New Roman"/>
                          <a:cs typeface="Mangal"/>
                        </a:rPr>
                        <a:t>2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3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Mangal"/>
                        </a:rPr>
                        <a:t>2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Mangal"/>
                        </a:rPr>
                        <a:t>2 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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Mangal"/>
                        </a:rPr>
                        <a:t> 2 = 4 = 2</a:t>
                      </a:r>
                      <a:r>
                        <a:rPr lang="en-US" sz="2400" b="1" baseline="30000" dirty="0">
                          <a:latin typeface="Times New Roman"/>
                          <a:ea typeface="Times New Roman"/>
                          <a:cs typeface="Mangal"/>
                        </a:rPr>
                        <a:t>2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Mangal"/>
                        </a:rPr>
                        <a:t>7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Mangal"/>
                        </a:rPr>
                        <a:t>7 </a:t>
                      </a: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</a:t>
                      </a:r>
                      <a:r>
                        <a:rPr lang="en-US" sz="2400" b="1">
                          <a:latin typeface="Times New Roman"/>
                          <a:ea typeface="Times New Roman"/>
                          <a:cs typeface="Mangal"/>
                        </a:rPr>
                        <a:t> 7 = 49 = 7</a:t>
                      </a:r>
                      <a:r>
                        <a:rPr lang="en-US" sz="2400" b="1" baseline="30000">
                          <a:latin typeface="Times New Roman"/>
                          <a:ea typeface="Times New Roman"/>
                          <a:cs typeface="Mangal"/>
                        </a:rPr>
                        <a:t>2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3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Mangal"/>
                        </a:rPr>
                        <a:t>3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Mangal"/>
                        </a:rPr>
                        <a:t>3 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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Mangal"/>
                        </a:rPr>
                        <a:t> 3 = 9 = 3</a:t>
                      </a:r>
                      <a:r>
                        <a:rPr lang="en-US" sz="2400" b="1" baseline="30000" dirty="0">
                          <a:latin typeface="Times New Roman"/>
                          <a:ea typeface="Times New Roman"/>
                          <a:cs typeface="Mangal"/>
                        </a:rPr>
                        <a:t>2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Mangal"/>
                        </a:rPr>
                        <a:t>8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Mangal"/>
                        </a:rPr>
                        <a:t>8 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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Mangal"/>
                        </a:rPr>
                        <a:t> 8 = 64 = 8</a:t>
                      </a:r>
                      <a:r>
                        <a:rPr lang="en-US" sz="2400" b="1" baseline="30000" dirty="0">
                          <a:latin typeface="Times New Roman"/>
                          <a:ea typeface="Times New Roman"/>
                          <a:cs typeface="Mangal"/>
                        </a:rPr>
                        <a:t>2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3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Mangal"/>
                        </a:rPr>
                        <a:t>4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Mangal"/>
                        </a:rPr>
                        <a:t>4 </a:t>
                      </a: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</a:t>
                      </a:r>
                      <a:r>
                        <a:rPr lang="en-US" sz="2400" b="1">
                          <a:latin typeface="Times New Roman"/>
                          <a:ea typeface="Times New Roman"/>
                          <a:cs typeface="Mangal"/>
                        </a:rPr>
                        <a:t> 4 = 16 = 4</a:t>
                      </a:r>
                      <a:r>
                        <a:rPr lang="en-US" sz="2400" b="1" baseline="30000">
                          <a:latin typeface="Times New Roman"/>
                          <a:ea typeface="Times New Roman"/>
                          <a:cs typeface="Mangal"/>
                        </a:rPr>
                        <a:t>2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Mangal"/>
                        </a:rPr>
                        <a:t>a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Mangal"/>
                        </a:rPr>
                        <a:t>a 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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Mangal"/>
                        </a:rPr>
                        <a:t>a = a</a:t>
                      </a:r>
                      <a:r>
                        <a:rPr lang="en-US" sz="2400" b="1" baseline="30000" dirty="0" smtClean="0">
                          <a:latin typeface="Times New Roman"/>
                          <a:ea typeface="Times New Roman"/>
                          <a:cs typeface="Mangal"/>
                        </a:rPr>
                        <a:t>2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3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Mangal"/>
                        </a:rPr>
                        <a:t>5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1">
                          <a:latin typeface="Times New Roman"/>
                          <a:ea typeface="Times New Roman"/>
                          <a:cs typeface="Mangal"/>
                        </a:rPr>
                        <a:t>5 </a:t>
                      </a:r>
                      <a:r>
                        <a:rPr lang="en-US" sz="2400" b="1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</a:t>
                      </a:r>
                      <a:r>
                        <a:rPr lang="en-US" sz="2400" b="1">
                          <a:latin typeface="Times New Roman"/>
                          <a:ea typeface="Times New Roman"/>
                          <a:cs typeface="Mangal"/>
                        </a:rPr>
                        <a:t> 5 = 25 = 5</a:t>
                      </a:r>
                      <a:r>
                        <a:rPr lang="en-US" sz="2400" b="1" baseline="30000">
                          <a:latin typeface="Times New Roman"/>
                          <a:ea typeface="Times New Roman"/>
                          <a:cs typeface="Mangal"/>
                        </a:rPr>
                        <a:t>2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Mangal"/>
                        </a:rPr>
                        <a:t>x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Mangal"/>
                        </a:rPr>
                        <a:t>x 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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Mangal"/>
                        </a:rPr>
                        <a:t>x = x</a:t>
                      </a:r>
                      <a:r>
                        <a:rPr lang="en-US" sz="2400" b="1" baseline="30000" dirty="0" smtClean="0">
                          <a:latin typeface="Times New Roman"/>
                          <a:ea typeface="Times New Roman"/>
                          <a:cs typeface="Mangal"/>
                        </a:rPr>
                        <a:t>2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357158" y="2214554"/>
            <a:ext cx="81439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table for the area of a square with given side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1/4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844" y="1643050"/>
            <a:ext cx="86439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Such numbers like 1, 4, 9, 16, 25, 36, 49, ... are known as 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square numbers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1/4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1500174"/>
            <a:ext cx="80010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 general, if a natural number </a:t>
            </a:r>
            <a:r>
              <a:rPr kumimoji="0" lang="en-US" sz="3600" b="1" i="1" u="sng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 can be expressed as n</a:t>
            </a:r>
            <a:r>
              <a:rPr kumimoji="0" lang="en-US" sz="3600" b="1" i="1" u="sng" strike="noStrike" cap="none" normalizeH="0" baseline="3000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where n is also a natural number, then m is a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square number or perfect square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1472" y="4857760"/>
            <a:ext cx="75724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Example →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25 = 5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here </a:t>
            </a:r>
            <a:r>
              <a:rPr kumimoji="0" lang="en-US" sz="2800" b="1" i="1" u="sng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25 can be expressed as 5</a:t>
            </a:r>
            <a:r>
              <a:rPr kumimoji="0" lang="en-US" sz="2800" b="1" i="1" u="sng" strike="noStrike" cap="none" normalizeH="0" baseline="3000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so 25 is a square number.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1/4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4414" y="2490282"/>
            <a:ext cx="7429552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Property </a:t>
            </a:r>
            <a:r>
              <a:rPr lang="en-US" sz="4400" b="1" dirty="0" smtClean="0"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 →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All the square number end with 0, 1, 4, 5, 6 or 9 at unit place.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5786" y="873609"/>
            <a:ext cx="75724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Properties of Square Numbers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43042" y="5143512"/>
            <a:ext cx="678661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None of these end with 2, 3, 7 or 8 at unit</a:t>
            </a:r>
            <a:r>
              <a:rPr lang="en-US" sz="3200" dirty="0" smtClean="0"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 place.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1/4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2143116"/>
            <a:ext cx="81439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Property – 2 → The one’s place of square depends on the one’s place of the numbers</a:t>
            </a:r>
            <a:r>
              <a:rPr lang="en-US" sz="3600" b="1" dirty="0" smtClean="0"/>
              <a:t>.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785786" y="873609"/>
            <a:ext cx="75724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Properties of Square Numbers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7224" y="4429132"/>
            <a:ext cx="79296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one’s place of square is </a:t>
            </a:r>
            <a:r>
              <a:rPr lang="en-US" b="1" dirty="0" smtClean="0"/>
              <a:t>1</a:t>
            </a:r>
            <a:r>
              <a:rPr lang="en-US" dirty="0" smtClean="0"/>
              <a:t> for the numbers ends with </a:t>
            </a:r>
            <a:r>
              <a:rPr lang="en-US" b="1" dirty="0" smtClean="0"/>
              <a:t>1 &amp; 9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one’s place of square is </a:t>
            </a:r>
            <a:r>
              <a:rPr lang="en-US" b="1" dirty="0" smtClean="0"/>
              <a:t>4</a:t>
            </a:r>
            <a:r>
              <a:rPr lang="en-US" dirty="0" smtClean="0"/>
              <a:t> for the numbers ends with </a:t>
            </a:r>
            <a:r>
              <a:rPr lang="en-US" b="1" dirty="0" smtClean="0"/>
              <a:t>2 &amp; 8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one’s place of square is </a:t>
            </a:r>
            <a:r>
              <a:rPr lang="en-US" b="1" dirty="0" smtClean="0"/>
              <a:t>9</a:t>
            </a:r>
            <a:r>
              <a:rPr lang="en-US" dirty="0" smtClean="0"/>
              <a:t> for the numbers ends with </a:t>
            </a:r>
            <a:r>
              <a:rPr lang="en-US" b="1" dirty="0" smtClean="0"/>
              <a:t>3 &amp; 7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one’s place of square is </a:t>
            </a:r>
            <a:r>
              <a:rPr lang="en-US" b="1" dirty="0" smtClean="0"/>
              <a:t>6</a:t>
            </a:r>
            <a:r>
              <a:rPr lang="en-US" dirty="0" smtClean="0"/>
              <a:t> for the numbers ends with </a:t>
            </a:r>
            <a:r>
              <a:rPr lang="en-US" b="1" dirty="0" smtClean="0"/>
              <a:t>4 &amp; 6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one’s place of square is </a:t>
            </a:r>
            <a:r>
              <a:rPr lang="en-US" b="1" dirty="0" smtClean="0"/>
              <a:t>5</a:t>
            </a:r>
            <a:r>
              <a:rPr lang="en-US" dirty="0" smtClean="0"/>
              <a:t> for the numbers ends with </a:t>
            </a:r>
            <a:r>
              <a:rPr lang="en-US" b="1" dirty="0" smtClean="0"/>
              <a:t>5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one’s place of square is </a:t>
            </a:r>
            <a:r>
              <a:rPr lang="en-US" b="1" dirty="0" smtClean="0"/>
              <a:t>0</a:t>
            </a:r>
            <a:r>
              <a:rPr lang="en-US" dirty="0" smtClean="0"/>
              <a:t> for the numbers ends with </a:t>
            </a:r>
            <a:r>
              <a:rPr lang="en-US" b="1" dirty="0" smtClean="0"/>
              <a:t>0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1/4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2910" y="2490282"/>
            <a:ext cx="821537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/>
              <a:t>Property – 3 → If a number contains some zeros at the end, its square have double zeros.</a:t>
            </a:r>
            <a:endParaRPr lang="en-US" sz="4400" dirty="0"/>
          </a:p>
        </p:txBody>
      </p:sp>
      <p:sp>
        <p:nvSpPr>
          <p:cNvPr id="3" name="Rectangle 2"/>
          <p:cNvSpPr/>
          <p:nvPr/>
        </p:nvSpPr>
        <p:spPr>
          <a:xfrm>
            <a:off x="785786" y="873609"/>
            <a:ext cx="75724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Properties of Square Numbers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5984" y="5786454"/>
            <a:ext cx="578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 smtClean="0"/>
              <a:t>In 500, two zeros are there &amp; </a:t>
            </a:r>
          </a:p>
          <a:p>
            <a:pPr algn="ctr"/>
            <a:r>
              <a:rPr lang="en-IN" dirty="0" smtClean="0"/>
              <a:t>in the square of 500 = 250000, four zeros.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1/4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472" y="2490282"/>
            <a:ext cx="807249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/>
              <a:t>Property – 4 → Total natural numbers between two consecutive squares is double of the smaller number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785786" y="873609"/>
            <a:ext cx="75724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Properties of Square Numbers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2910" y="6060064"/>
            <a:ext cx="81439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Between </a:t>
            </a:r>
            <a:r>
              <a:rPr lang="en-US" b="1" u="sng" dirty="0"/>
              <a:t>15</a:t>
            </a:r>
            <a:r>
              <a:rPr lang="en-US" baseline="30000" dirty="0"/>
              <a:t>2</a:t>
            </a:r>
            <a:r>
              <a:rPr lang="en-US" dirty="0"/>
              <a:t> and 16</a:t>
            </a:r>
            <a:r>
              <a:rPr lang="en-US" baseline="30000" dirty="0"/>
              <a:t>2</a:t>
            </a:r>
            <a:r>
              <a:rPr lang="en-US" dirty="0"/>
              <a:t> there are thirty (</a:t>
            </a:r>
            <a:r>
              <a:rPr lang="en-US" b="1" u="sng" dirty="0"/>
              <a:t>15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</a:t>
            </a:r>
            <a:r>
              <a:rPr lang="en-US" dirty="0"/>
              <a:t> 2 = 30) non square numbers.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1/4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57224" y="2490282"/>
            <a:ext cx="778674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</a:pPr>
            <a:r>
              <a:rPr lang="en-US" sz="4000" b="1" dirty="0"/>
              <a:t>Property – 5 → Total natural numbers between two consecutive squares is one less than the difference of the squares.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5786" y="873609"/>
            <a:ext cx="75724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711325" algn="l"/>
              </a:tabLst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Properties of Square Numbers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1643042" y="5929330"/>
            <a:ext cx="69397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Between </a:t>
            </a:r>
            <a:r>
              <a:rPr kumimoji="0" lang="en-U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81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and </a:t>
            </a:r>
            <a:r>
              <a:rPr kumimoji="0" lang="en-U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64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there are sixteen {(</a:t>
            </a:r>
            <a:r>
              <a:rPr kumimoji="0" lang="en-U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81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en-U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64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1} non square numbers.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86678" y="0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Module 1/4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3071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Squares and Square Roots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29058" y="0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Class - VIII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6581025"/>
            <a:ext cx="32861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100" dirty="0" smtClean="0"/>
              <a:t>Prepared by – </a:t>
            </a:r>
            <a:r>
              <a:rPr lang="en-IN" sz="1100" dirty="0" err="1" smtClean="0"/>
              <a:t>Bashuki</a:t>
            </a:r>
            <a:r>
              <a:rPr lang="en-IN" sz="1100" dirty="0" smtClean="0"/>
              <a:t> </a:t>
            </a:r>
            <a:r>
              <a:rPr lang="en-IN" sz="1100" dirty="0" err="1" smtClean="0"/>
              <a:t>Nath</a:t>
            </a:r>
            <a:r>
              <a:rPr lang="en-IN" sz="1100" dirty="0" smtClean="0"/>
              <a:t>, AECS, </a:t>
            </a:r>
            <a:r>
              <a:rPr lang="en-IN" sz="1100" dirty="0" err="1" smtClean="0"/>
              <a:t>Anupuram</a:t>
            </a:r>
            <a:endParaRPr lang="en-US" sz="11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</TotalTime>
  <Words>990</Words>
  <Application>Microsoft Office PowerPoint</Application>
  <PresentationFormat>On-screen Show (4:3)</PresentationFormat>
  <Paragraphs>139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Oriel</vt:lpstr>
      <vt:lpstr>SQUARES &amp; SQUARE ROOTS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SQUARES &amp; SQUARE ROOTS</dc:title>
  <dc:creator>BASHU</dc:creator>
  <cp:lastModifiedBy>BASHU</cp:lastModifiedBy>
  <cp:revision>9</cp:revision>
  <dcterms:created xsi:type="dcterms:W3CDTF">2020-06-16T14:34:14Z</dcterms:created>
  <dcterms:modified xsi:type="dcterms:W3CDTF">2020-06-16T15:22:24Z</dcterms:modified>
</cp:coreProperties>
</file>