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75" r:id="rId5"/>
    <p:sldId id="274" r:id="rId6"/>
    <p:sldId id="273" r:id="rId7"/>
    <p:sldId id="272" r:id="rId8"/>
    <p:sldId id="258"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437F3A5-6006-4E3D-93CA-1EDAFBB5DD92}" type="datetimeFigureOut">
              <a:rPr lang="en-US" smtClean="0"/>
              <a:pPr/>
              <a:t>6/17/2020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1B9491B-F02D-4FA9-8B60-2F6088A26B6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37F3A5-6006-4E3D-93CA-1EDAFBB5DD92}" type="datetimeFigureOut">
              <a:rPr lang="en-US" smtClean="0"/>
              <a:pPr/>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9491B-F02D-4FA9-8B60-2F6088A26B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37F3A5-6006-4E3D-93CA-1EDAFBB5DD92}" type="datetimeFigureOut">
              <a:rPr lang="en-US" smtClean="0"/>
              <a:pPr/>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9491B-F02D-4FA9-8B60-2F6088A26B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437F3A5-6006-4E3D-93CA-1EDAFBB5DD92}" type="datetimeFigureOut">
              <a:rPr lang="en-US" smtClean="0"/>
              <a:pPr/>
              <a:t>6/17/2020</a:t>
            </a:fld>
            <a:endParaRPr lang="en-US"/>
          </a:p>
        </p:txBody>
      </p:sp>
      <p:sp>
        <p:nvSpPr>
          <p:cNvPr id="9" name="Slide Number Placeholder 8"/>
          <p:cNvSpPr>
            <a:spLocks noGrp="1"/>
          </p:cNvSpPr>
          <p:nvPr>
            <p:ph type="sldNum" sz="quarter" idx="15"/>
          </p:nvPr>
        </p:nvSpPr>
        <p:spPr/>
        <p:txBody>
          <a:bodyPr rtlCol="0"/>
          <a:lstStyle/>
          <a:p>
            <a:fld id="{E1B9491B-F02D-4FA9-8B60-2F6088A26B6F}"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437F3A5-6006-4E3D-93CA-1EDAFBB5DD92}" type="datetimeFigureOut">
              <a:rPr lang="en-US" smtClean="0"/>
              <a:pPr/>
              <a:t>6/17/2020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1B9491B-F02D-4FA9-8B60-2F6088A26B6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437F3A5-6006-4E3D-93CA-1EDAFBB5DD92}" type="datetimeFigureOut">
              <a:rPr lang="en-US" smtClean="0"/>
              <a:pPr/>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9491B-F02D-4FA9-8B60-2F6088A26B6F}"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437F3A5-6006-4E3D-93CA-1EDAFBB5DD92}" type="datetimeFigureOut">
              <a:rPr lang="en-US" smtClean="0"/>
              <a:pPr/>
              <a:t>6/17/2020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B9491B-F02D-4FA9-8B60-2F6088A26B6F}"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437F3A5-6006-4E3D-93CA-1EDAFBB5DD92}" type="datetimeFigureOut">
              <a:rPr lang="en-US" smtClean="0"/>
              <a:pPr/>
              <a:t>6/17/2020</a:t>
            </a:fld>
            <a:endParaRPr lang="en-US"/>
          </a:p>
        </p:txBody>
      </p:sp>
      <p:sp>
        <p:nvSpPr>
          <p:cNvPr id="7" name="Slide Number Placeholder 6"/>
          <p:cNvSpPr>
            <a:spLocks noGrp="1"/>
          </p:cNvSpPr>
          <p:nvPr>
            <p:ph type="sldNum" sz="quarter" idx="11"/>
          </p:nvPr>
        </p:nvSpPr>
        <p:spPr/>
        <p:txBody>
          <a:bodyPr rtlCol="0"/>
          <a:lstStyle/>
          <a:p>
            <a:fld id="{E1B9491B-F02D-4FA9-8B60-2F6088A26B6F}"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37F3A5-6006-4E3D-93CA-1EDAFBB5DD92}" type="datetimeFigureOut">
              <a:rPr lang="en-US" smtClean="0"/>
              <a:pPr/>
              <a:t>6/17/2020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B9491B-F02D-4FA9-8B60-2F6088A26B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437F3A5-6006-4E3D-93CA-1EDAFBB5DD92}" type="datetimeFigureOut">
              <a:rPr lang="en-US" smtClean="0"/>
              <a:pPr/>
              <a:t>6/17/2020</a:t>
            </a:fld>
            <a:endParaRPr lang="en-US"/>
          </a:p>
        </p:txBody>
      </p:sp>
      <p:sp>
        <p:nvSpPr>
          <p:cNvPr id="22" name="Slide Number Placeholder 21"/>
          <p:cNvSpPr>
            <a:spLocks noGrp="1"/>
          </p:cNvSpPr>
          <p:nvPr>
            <p:ph type="sldNum" sz="quarter" idx="15"/>
          </p:nvPr>
        </p:nvSpPr>
        <p:spPr/>
        <p:txBody>
          <a:bodyPr rtlCol="0"/>
          <a:lstStyle/>
          <a:p>
            <a:fld id="{E1B9491B-F02D-4FA9-8B60-2F6088A26B6F}"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437F3A5-6006-4E3D-93CA-1EDAFBB5DD92}" type="datetimeFigureOut">
              <a:rPr lang="en-US" smtClean="0"/>
              <a:pPr/>
              <a:t>6/17/2020</a:t>
            </a:fld>
            <a:endParaRPr lang="en-US"/>
          </a:p>
        </p:txBody>
      </p:sp>
      <p:sp>
        <p:nvSpPr>
          <p:cNvPr id="18" name="Slide Number Placeholder 17"/>
          <p:cNvSpPr>
            <a:spLocks noGrp="1"/>
          </p:cNvSpPr>
          <p:nvPr>
            <p:ph type="sldNum" sz="quarter" idx="11"/>
          </p:nvPr>
        </p:nvSpPr>
        <p:spPr/>
        <p:txBody>
          <a:bodyPr rtlCol="0"/>
          <a:lstStyle/>
          <a:p>
            <a:fld id="{E1B9491B-F02D-4FA9-8B60-2F6088A26B6F}"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437F3A5-6006-4E3D-93CA-1EDAFBB5DD92}" type="datetimeFigureOut">
              <a:rPr lang="en-US" smtClean="0"/>
              <a:pPr/>
              <a:t>6/17/2020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1B9491B-F02D-4FA9-8B60-2F6088A26B6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357298"/>
            <a:ext cx="8286808" cy="4143403"/>
          </a:xfrm>
        </p:spPr>
        <p:txBody>
          <a:bodyPr>
            <a:normAutofit fontScale="90000"/>
          </a:bodyPr>
          <a:lstStyle/>
          <a:p>
            <a:pPr lvl="0" algn="ctr" eaLnBrk="0" fontAlgn="base" hangingPunct="0">
              <a:spcAft>
                <a:spcPct val="0"/>
              </a:spcAft>
            </a:pPr>
            <a:r>
              <a:rPr kumimoji="0" lang="en-US" sz="890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SQUARES</a:t>
            </a:r>
            <a:br>
              <a:rPr kumimoji="0" lang="en-US" sz="890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br>
            <a:r>
              <a:rPr kumimoji="0" lang="en-US" sz="890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&amp;</a:t>
            </a:r>
            <a:br>
              <a:rPr kumimoji="0" lang="en-US" sz="890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br>
            <a:r>
              <a:rPr kumimoji="0" lang="en-US" sz="890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SQUARE ROOTS</a:t>
            </a:r>
            <a:r>
              <a:rPr kumimoji="0" lang="en-US" sz="800" b="0" i="0" u="none" strike="noStrike" cap="none" normalizeH="0" baseline="0" dirty="0" smtClean="0">
                <a:ln>
                  <a:noFill/>
                </a:ln>
                <a:solidFill>
                  <a:schemeClr val="tx1"/>
                </a:solidFill>
                <a:effectLst/>
                <a:latin typeface="Arial" pitchFamily="34" charset="0"/>
                <a:cs typeface="Arial" pitchFamily="34" charset="0"/>
              </a:rPr>
              <a:t/>
            </a:r>
            <a:br>
              <a:rPr kumimoji="0" lang="en-US" sz="800" b="0" i="0" u="none" strike="noStrike" cap="none" normalizeH="0" baseline="0" dirty="0" smtClean="0">
                <a:ln>
                  <a:noFill/>
                </a:ln>
                <a:solidFill>
                  <a:schemeClr val="tx1"/>
                </a:solidFill>
                <a:effectLst/>
                <a:latin typeface="Arial" pitchFamily="34" charset="0"/>
                <a:cs typeface="Arial" pitchFamily="34" charset="0"/>
              </a:rPr>
            </a:br>
            <a:r>
              <a:rPr kumimoji="0" lang="en-US" sz="800" b="0" i="0" u="none" strike="noStrike" cap="none" normalizeH="0" baseline="0" dirty="0" smtClean="0">
                <a:ln>
                  <a:noFill/>
                </a:ln>
                <a:solidFill>
                  <a:schemeClr val="tx1"/>
                </a:solidFill>
                <a:effectLst/>
                <a:latin typeface="Arial" pitchFamily="34" charset="0"/>
                <a:cs typeface="Arial" pitchFamily="34" charset="0"/>
              </a:rPr>
              <a:t/>
            </a:r>
            <a:br>
              <a:rPr kumimoji="0" lang="en-US" sz="800" b="0" i="0" u="none" strike="noStrike" cap="none" normalizeH="0" baseline="0" dirty="0" smtClean="0">
                <a:ln>
                  <a:noFill/>
                </a:ln>
                <a:solidFill>
                  <a:schemeClr val="tx1"/>
                </a:solidFill>
                <a:effectLst/>
                <a:latin typeface="Arial" pitchFamily="34" charset="0"/>
                <a:cs typeface="Arial" pitchFamily="34" charset="0"/>
              </a:rPr>
            </a:br>
            <a:endParaRPr lang="en-US" dirty="0"/>
          </a:p>
        </p:txBody>
      </p:sp>
      <p:sp>
        <p:nvSpPr>
          <p:cNvPr id="31" name="TextBox 30"/>
          <p:cNvSpPr txBox="1"/>
          <p:nvPr/>
        </p:nvSpPr>
        <p:spPr>
          <a:xfrm>
            <a:off x="7786678" y="0"/>
            <a:ext cx="1357322" cy="369332"/>
          </a:xfrm>
          <a:prstGeom prst="rect">
            <a:avLst/>
          </a:prstGeom>
          <a:noFill/>
        </p:spPr>
        <p:txBody>
          <a:bodyPr wrap="square" rtlCol="0">
            <a:spAutoFit/>
          </a:bodyPr>
          <a:lstStyle/>
          <a:p>
            <a:r>
              <a:rPr lang="en-IN" dirty="0" smtClean="0"/>
              <a:t>Module </a:t>
            </a:r>
            <a:r>
              <a:rPr lang="en-IN" dirty="0" smtClean="0"/>
              <a:t>4/4</a:t>
            </a:r>
            <a:endParaRPr lang="en-US" dirty="0"/>
          </a:p>
        </p:txBody>
      </p:sp>
      <p:sp>
        <p:nvSpPr>
          <p:cNvPr id="32" name="TextBox 31"/>
          <p:cNvSpPr txBox="1"/>
          <p:nvPr/>
        </p:nvSpPr>
        <p:spPr>
          <a:xfrm>
            <a:off x="0" y="0"/>
            <a:ext cx="3071802" cy="369332"/>
          </a:xfrm>
          <a:prstGeom prst="rect">
            <a:avLst/>
          </a:prstGeom>
          <a:noFill/>
        </p:spPr>
        <p:txBody>
          <a:bodyPr wrap="square" rtlCol="0">
            <a:spAutoFit/>
          </a:bodyPr>
          <a:lstStyle/>
          <a:p>
            <a:r>
              <a:rPr lang="en-IN" dirty="0" smtClean="0"/>
              <a:t>Squares and Square Roots</a:t>
            </a:r>
            <a:endParaRPr lang="en-US" dirty="0"/>
          </a:p>
        </p:txBody>
      </p:sp>
      <p:sp>
        <p:nvSpPr>
          <p:cNvPr id="33" name="TextBox 32"/>
          <p:cNvSpPr txBox="1"/>
          <p:nvPr/>
        </p:nvSpPr>
        <p:spPr>
          <a:xfrm>
            <a:off x="3929058" y="0"/>
            <a:ext cx="1428760" cy="369332"/>
          </a:xfrm>
          <a:prstGeom prst="rect">
            <a:avLst/>
          </a:prstGeom>
          <a:noFill/>
        </p:spPr>
        <p:txBody>
          <a:bodyPr wrap="square" rtlCol="0">
            <a:spAutoFit/>
          </a:bodyPr>
          <a:lstStyle/>
          <a:p>
            <a:r>
              <a:rPr lang="en-IN" dirty="0" smtClean="0"/>
              <a:t>Class - VIII</a:t>
            </a:r>
            <a:endParaRPr lang="en-US" dirty="0"/>
          </a:p>
        </p:txBody>
      </p:sp>
      <p:sp>
        <p:nvSpPr>
          <p:cNvPr id="34" name="TextBox 33"/>
          <p:cNvSpPr txBox="1"/>
          <p:nvPr/>
        </p:nvSpPr>
        <p:spPr>
          <a:xfrm>
            <a:off x="0" y="6581025"/>
            <a:ext cx="3286116" cy="261610"/>
          </a:xfrm>
          <a:prstGeom prst="rect">
            <a:avLst/>
          </a:prstGeom>
          <a:noFill/>
        </p:spPr>
        <p:txBody>
          <a:bodyPr wrap="square" rtlCol="0">
            <a:spAutoFit/>
          </a:bodyPr>
          <a:lstStyle/>
          <a:p>
            <a:r>
              <a:rPr lang="en-IN" sz="1100" dirty="0" smtClean="0"/>
              <a:t>Prepared by – </a:t>
            </a:r>
            <a:r>
              <a:rPr lang="en-IN" sz="1100" dirty="0" err="1" smtClean="0"/>
              <a:t>Bashuki</a:t>
            </a:r>
            <a:r>
              <a:rPr lang="en-IN" sz="1100" dirty="0" smtClean="0"/>
              <a:t> </a:t>
            </a:r>
            <a:r>
              <a:rPr lang="en-IN" sz="1100" dirty="0" err="1" smtClean="0"/>
              <a:t>Nath</a:t>
            </a:r>
            <a:r>
              <a:rPr lang="en-IN" sz="1100" dirty="0" smtClean="0"/>
              <a:t>, AECS, </a:t>
            </a:r>
            <a:r>
              <a:rPr lang="en-IN" sz="1100" dirty="0" err="1" smtClean="0"/>
              <a:t>Anupuram</a:t>
            </a:r>
            <a:endParaRPr lang="en-US"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357299"/>
            <a:ext cx="8286808" cy="1285883"/>
          </a:xfrm>
        </p:spPr>
        <p:txBody>
          <a:bodyPr>
            <a:normAutofit/>
          </a:bodyPr>
          <a:lstStyle/>
          <a:p>
            <a:pPr algn="ctr"/>
            <a:r>
              <a:rPr lang="en-US" sz="6000" dirty="0" smtClean="0"/>
              <a:t>Square Root</a:t>
            </a:r>
            <a:endParaRPr lang="en-US" sz="6000" dirty="0"/>
          </a:p>
        </p:txBody>
      </p:sp>
      <p:sp>
        <p:nvSpPr>
          <p:cNvPr id="32" name="TextBox 31"/>
          <p:cNvSpPr txBox="1"/>
          <p:nvPr/>
        </p:nvSpPr>
        <p:spPr>
          <a:xfrm>
            <a:off x="0" y="0"/>
            <a:ext cx="3071802" cy="369332"/>
          </a:xfrm>
          <a:prstGeom prst="rect">
            <a:avLst/>
          </a:prstGeom>
          <a:noFill/>
        </p:spPr>
        <p:txBody>
          <a:bodyPr wrap="square" rtlCol="0">
            <a:spAutoFit/>
          </a:bodyPr>
          <a:lstStyle/>
          <a:p>
            <a:r>
              <a:rPr lang="en-IN" dirty="0" smtClean="0"/>
              <a:t>Squares and Square Roots</a:t>
            </a:r>
            <a:endParaRPr lang="en-US" dirty="0"/>
          </a:p>
        </p:txBody>
      </p:sp>
      <p:sp>
        <p:nvSpPr>
          <p:cNvPr id="33" name="TextBox 32"/>
          <p:cNvSpPr txBox="1"/>
          <p:nvPr/>
        </p:nvSpPr>
        <p:spPr>
          <a:xfrm>
            <a:off x="3929058" y="0"/>
            <a:ext cx="1428760" cy="369332"/>
          </a:xfrm>
          <a:prstGeom prst="rect">
            <a:avLst/>
          </a:prstGeom>
          <a:noFill/>
        </p:spPr>
        <p:txBody>
          <a:bodyPr wrap="square" rtlCol="0">
            <a:spAutoFit/>
          </a:bodyPr>
          <a:lstStyle/>
          <a:p>
            <a:r>
              <a:rPr lang="en-IN" dirty="0" smtClean="0"/>
              <a:t>Class - VIII</a:t>
            </a:r>
            <a:endParaRPr lang="en-US" dirty="0"/>
          </a:p>
        </p:txBody>
      </p:sp>
      <p:sp>
        <p:nvSpPr>
          <p:cNvPr id="34" name="TextBox 33"/>
          <p:cNvSpPr txBox="1"/>
          <p:nvPr/>
        </p:nvSpPr>
        <p:spPr>
          <a:xfrm>
            <a:off x="0" y="6581025"/>
            <a:ext cx="3286116" cy="261610"/>
          </a:xfrm>
          <a:prstGeom prst="rect">
            <a:avLst/>
          </a:prstGeom>
          <a:noFill/>
        </p:spPr>
        <p:txBody>
          <a:bodyPr wrap="square" rtlCol="0">
            <a:spAutoFit/>
          </a:bodyPr>
          <a:lstStyle/>
          <a:p>
            <a:r>
              <a:rPr lang="en-IN" sz="1100" dirty="0" smtClean="0"/>
              <a:t>Prepared by – </a:t>
            </a:r>
            <a:r>
              <a:rPr lang="en-IN" sz="1100" dirty="0" err="1" smtClean="0"/>
              <a:t>Bashuki</a:t>
            </a:r>
            <a:r>
              <a:rPr lang="en-IN" sz="1100" dirty="0" smtClean="0"/>
              <a:t> </a:t>
            </a:r>
            <a:r>
              <a:rPr lang="en-IN" sz="1100" dirty="0" err="1" smtClean="0"/>
              <a:t>Nath</a:t>
            </a:r>
            <a:r>
              <a:rPr lang="en-IN" sz="1100" dirty="0" smtClean="0"/>
              <a:t>, AECS, </a:t>
            </a:r>
            <a:r>
              <a:rPr lang="en-IN" sz="1100" dirty="0" err="1" smtClean="0"/>
              <a:t>Anupuram</a:t>
            </a:r>
            <a:endParaRPr lang="en-US" sz="1100" dirty="0"/>
          </a:p>
        </p:txBody>
      </p:sp>
      <p:sp>
        <p:nvSpPr>
          <p:cNvPr id="7" name="Rectangle 6"/>
          <p:cNvSpPr/>
          <p:nvPr/>
        </p:nvSpPr>
        <p:spPr>
          <a:xfrm>
            <a:off x="1285852" y="3429000"/>
            <a:ext cx="7072362" cy="1200329"/>
          </a:xfrm>
          <a:prstGeom prst="rect">
            <a:avLst/>
          </a:prstGeom>
        </p:spPr>
        <p:txBody>
          <a:bodyPr wrap="square">
            <a:spAutoFit/>
          </a:bodyPr>
          <a:lstStyle/>
          <a:p>
            <a:pPr algn="ctr"/>
            <a:r>
              <a:rPr lang="en-US" sz="3600" b="1" dirty="0" smtClean="0"/>
              <a:t>Finding square root by division method</a:t>
            </a:r>
            <a:endParaRPr lang="en-US" sz="3600" dirty="0"/>
          </a:p>
        </p:txBody>
      </p:sp>
      <p:sp>
        <p:nvSpPr>
          <p:cNvPr id="10" name="TextBox 9"/>
          <p:cNvSpPr txBox="1"/>
          <p:nvPr/>
        </p:nvSpPr>
        <p:spPr>
          <a:xfrm>
            <a:off x="7786678" y="0"/>
            <a:ext cx="1357322" cy="369332"/>
          </a:xfrm>
          <a:prstGeom prst="rect">
            <a:avLst/>
          </a:prstGeom>
          <a:noFill/>
        </p:spPr>
        <p:txBody>
          <a:bodyPr wrap="square" rtlCol="0">
            <a:spAutoFit/>
          </a:bodyPr>
          <a:lstStyle/>
          <a:p>
            <a:r>
              <a:rPr lang="en-IN" dirty="0" smtClean="0"/>
              <a:t>Module </a:t>
            </a:r>
            <a:r>
              <a:rPr lang="en-IN" dirty="0" smtClean="0"/>
              <a:t>4/4</a:t>
            </a:r>
            <a:endParaRPr lang="en-US" dirty="0"/>
          </a:p>
        </p:txBody>
      </p:sp>
      <p:sp>
        <p:nvSpPr>
          <p:cNvPr id="6145" name="Rectangle 1"/>
          <p:cNvSpPr>
            <a:spLocks noChangeArrowheads="1"/>
          </p:cNvSpPr>
          <p:nvPr/>
        </p:nvSpPr>
        <p:spPr bwMode="auto">
          <a:xfrm>
            <a:off x="484289" y="5357826"/>
            <a:ext cx="8659743"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long division method we need to determine the number of digits in the number</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928670"/>
            <a:ext cx="8286808" cy="1285883"/>
          </a:xfrm>
        </p:spPr>
        <p:txBody>
          <a:bodyPr>
            <a:noAutofit/>
          </a:bodyPr>
          <a:lstStyle/>
          <a:p>
            <a:pPr algn="ctr"/>
            <a:r>
              <a:rPr lang="en-US" sz="4400" dirty="0" smtClean="0"/>
              <a:t>Square root by long division method</a:t>
            </a:r>
            <a:endParaRPr lang="en-US" sz="4400" dirty="0"/>
          </a:p>
        </p:txBody>
      </p:sp>
      <p:sp>
        <p:nvSpPr>
          <p:cNvPr id="32" name="TextBox 31"/>
          <p:cNvSpPr txBox="1"/>
          <p:nvPr/>
        </p:nvSpPr>
        <p:spPr>
          <a:xfrm>
            <a:off x="0" y="0"/>
            <a:ext cx="3071802" cy="369332"/>
          </a:xfrm>
          <a:prstGeom prst="rect">
            <a:avLst/>
          </a:prstGeom>
          <a:noFill/>
        </p:spPr>
        <p:txBody>
          <a:bodyPr wrap="square" rtlCol="0">
            <a:spAutoFit/>
          </a:bodyPr>
          <a:lstStyle/>
          <a:p>
            <a:r>
              <a:rPr lang="en-IN" dirty="0" smtClean="0"/>
              <a:t>Squares and Square Roots</a:t>
            </a:r>
            <a:endParaRPr lang="en-US" dirty="0"/>
          </a:p>
        </p:txBody>
      </p:sp>
      <p:sp>
        <p:nvSpPr>
          <p:cNvPr id="33" name="TextBox 32"/>
          <p:cNvSpPr txBox="1"/>
          <p:nvPr/>
        </p:nvSpPr>
        <p:spPr>
          <a:xfrm>
            <a:off x="3929058" y="0"/>
            <a:ext cx="1428760" cy="369332"/>
          </a:xfrm>
          <a:prstGeom prst="rect">
            <a:avLst/>
          </a:prstGeom>
          <a:noFill/>
        </p:spPr>
        <p:txBody>
          <a:bodyPr wrap="square" rtlCol="0">
            <a:spAutoFit/>
          </a:bodyPr>
          <a:lstStyle/>
          <a:p>
            <a:r>
              <a:rPr lang="en-IN" dirty="0" smtClean="0"/>
              <a:t>Class - VIII</a:t>
            </a:r>
            <a:endParaRPr lang="en-US" dirty="0"/>
          </a:p>
        </p:txBody>
      </p:sp>
      <p:sp>
        <p:nvSpPr>
          <p:cNvPr id="34" name="TextBox 33"/>
          <p:cNvSpPr txBox="1"/>
          <p:nvPr/>
        </p:nvSpPr>
        <p:spPr>
          <a:xfrm>
            <a:off x="0" y="6581025"/>
            <a:ext cx="3286116" cy="261610"/>
          </a:xfrm>
          <a:prstGeom prst="rect">
            <a:avLst/>
          </a:prstGeom>
          <a:noFill/>
        </p:spPr>
        <p:txBody>
          <a:bodyPr wrap="square" rtlCol="0">
            <a:spAutoFit/>
          </a:bodyPr>
          <a:lstStyle/>
          <a:p>
            <a:r>
              <a:rPr lang="en-IN" sz="1100" dirty="0" smtClean="0"/>
              <a:t>Prepared by – </a:t>
            </a:r>
            <a:r>
              <a:rPr lang="en-IN" sz="1100" dirty="0" err="1" smtClean="0"/>
              <a:t>Bashuki</a:t>
            </a:r>
            <a:r>
              <a:rPr lang="en-IN" sz="1100" dirty="0" smtClean="0"/>
              <a:t> </a:t>
            </a:r>
            <a:r>
              <a:rPr lang="en-IN" sz="1100" dirty="0" err="1" smtClean="0"/>
              <a:t>Nath</a:t>
            </a:r>
            <a:r>
              <a:rPr lang="en-IN" sz="1100" dirty="0" smtClean="0"/>
              <a:t>, AECS, </a:t>
            </a:r>
            <a:r>
              <a:rPr lang="en-IN" sz="1100" dirty="0" err="1" smtClean="0"/>
              <a:t>Anupuram</a:t>
            </a:r>
            <a:endParaRPr lang="en-US" sz="1100" dirty="0"/>
          </a:p>
        </p:txBody>
      </p:sp>
      <p:sp>
        <p:nvSpPr>
          <p:cNvPr id="11" name="TextBox 10"/>
          <p:cNvSpPr txBox="1"/>
          <p:nvPr/>
        </p:nvSpPr>
        <p:spPr>
          <a:xfrm>
            <a:off x="7786678" y="0"/>
            <a:ext cx="1357322" cy="369332"/>
          </a:xfrm>
          <a:prstGeom prst="rect">
            <a:avLst/>
          </a:prstGeom>
          <a:noFill/>
        </p:spPr>
        <p:txBody>
          <a:bodyPr wrap="square" rtlCol="0">
            <a:spAutoFit/>
          </a:bodyPr>
          <a:lstStyle/>
          <a:p>
            <a:r>
              <a:rPr lang="en-IN" dirty="0" smtClean="0"/>
              <a:t>Module </a:t>
            </a:r>
            <a:r>
              <a:rPr lang="en-IN" dirty="0" smtClean="0"/>
              <a:t>4/4</a:t>
            </a:r>
            <a:endParaRPr lang="en-US" dirty="0"/>
          </a:p>
        </p:txBody>
      </p:sp>
      <p:sp>
        <p:nvSpPr>
          <p:cNvPr id="5123" name="Rectangle 3"/>
          <p:cNvSpPr>
            <a:spLocks noChangeArrowheads="1"/>
          </p:cNvSpPr>
          <p:nvPr/>
        </p:nvSpPr>
        <p:spPr bwMode="auto">
          <a:xfrm>
            <a:off x="714348" y="3002348"/>
            <a:ext cx="835821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Step 1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make the pair of digits starting from the digit at one</a:t>
            </a:r>
            <a:r>
              <a:rPr kumimoji="0" lang="en-US"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 place. If the number of digits in it is odd, then the left-most digit will be single </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
        <p:nvSpPr>
          <p:cNvPr id="5124" name="Rectangle 4"/>
          <p:cNvSpPr>
            <a:spLocks noChangeArrowheads="1"/>
          </p:cNvSpPr>
          <p:nvPr/>
        </p:nvSpPr>
        <p:spPr bwMode="auto">
          <a:xfrm>
            <a:off x="0" y="685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Box 16"/>
          <p:cNvSpPr txBox="1"/>
          <p:nvPr/>
        </p:nvSpPr>
        <p:spPr>
          <a:xfrm>
            <a:off x="2857488" y="2428868"/>
            <a:ext cx="3786214" cy="369332"/>
          </a:xfrm>
          <a:prstGeom prst="rect">
            <a:avLst/>
          </a:prstGeom>
          <a:noFill/>
        </p:spPr>
        <p:txBody>
          <a:bodyPr wrap="square" rtlCol="0">
            <a:spAutoFit/>
          </a:bodyPr>
          <a:lstStyle/>
          <a:p>
            <a:r>
              <a:rPr lang="en-IN" b="1" dirty="0" smtClean="0"/>
              <a:t>Example – Square root of 529</a:t>
            </a:r>
            <a:endParaRPr lang="en-US" b="1" dirty="0"/>
          </a:p>
        </p:txBody>
      </p:sp>
      <p:sp>
        <p:nvSpPr>
          <p:cNvPr id="18" name="Rectangle 17"/>
          <p:cNvSpPr/>
          <p:nvPr/>
        </p:nvSpPr>
        <p:spPr>
          <a:xfrm>
            <a:off x="3071802" y="4643446"/>
            <a:ext cx="3323346" cy="523220"/>
          </a:xfrm>
          <a:prstGeom prst="rect">
            <a:avLst/>
          </a:prstGeom>
        </p:spPr>
        <p:txBody>
          <a:bodyPr wrap="none">
            <a:spAutoFit/>
          </a:bodyPr>
          <a:lstStyle/>
          <a:p>
            <a:pPr lvl="0" eaLnBrk="0" fontAlgn="base" hangingPunct="0">
              <a:spcBef>
                <a:spcPct val="0"/>
              </a:spcBef>
              <a:spcAft>
                <a:spcPct val="0"/>
              </a:spcAft>
            </a:pPr>
            <a:r>
              <a:rPr lang="en-US" sz="2800" dirty="0" smtClean="0">
                <a:latin typeface="Arial" pitchFamily="34" charset="0"/>
                <a:ea typeface="Times New Roman" pitchFamily="18" charset="0"/>
                <a:cs typeface="Arial" pitchFamily="34" charset="0"/>
              </a:rPr>
              <a:t>Thus we have</a:t>
            </a:r>
            <a:r>
              <a:rPr lang="en-US" sz="2800" b="1" dirty="0" smtClean="0">
                <a:latin typeface="Arial" pitchFamily="34" charset="0"/>
                <a:ea typeface="Times New Roman" pitchFamily="18" charset="0"/>
                <a:cs typeface="Arial" pitchFamily="34" charset="0"/>
              </a:rPr>
              <a:t>,</a:t>
            </a:r>
            <a:r>
              <a:rPr lang="en-US" sz="2800" dirty="0" smtClean="0">
                <a:latin typeface="Arial" pitchFamily="34" charset="0"/>
                <a:ea typeface="Times New Roman" pitchFamily="18" charset="0"/>
                <a:cs typeface="Arial" pitchFamily="34" charset="0"/>
              </a:rPr>
              <a:t> </a:t>
            </a:r>
            <a:r>
              <a:rPr lang="en-US" sz="2800" b="1" dirty="0" smtClean="0">
                <a:latin typeface="Arial" pitchFamily="34" charset="0"/>
                <a:ea typeface="Times New Roman" pitchFamily="18" charset="0"/>
                <a:cs typeface="Arial" pitchFamily="34" charset="0"/>
              </a:rPr>
              <a:t>5 29</a:t>
            </a:r>
            <a:endParaRPr lang="en-US" sz="4000" b="1" dirty="0"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928670"/>
            <a:ext cx="8286808" cy="1285883"/>
          </a:xfrm>
        </p:spPr>
        <p:txBody>
          <a:bodyPr>
            <a:noAutofit/>
          </a:bodyPr>
          <a:lstStyle/>
          <a:p>
            <a:pPr algn="ctr"/>
            <a:r>
              <a:rPr lang="en-US" sz="4400" dirty="0" smtClean="0"/>
              <a:t>Square root by long division method</a:t>
            </a:r>
            <a:endParaRPr lang="en-US" sz="4400" dirty="0"/>
          </a:p>
        </p:txBody>
      </p:sp>
      <p:sp>
        <p:nvSpPr>
          <p:cNvPr id="32" name="TextBox 31"/>
          <p:cNvSpPr txBox="1"/>
          <p:nvPr/>
        </p:nvSpPr>
        <p:spPr>
          <a:xfrm>
            <a:off x="0" y="0"/>
            <a:ext cx="3071802" cy="369332"/>
          </a:xfrm>
          <a:prstGeom prst="rect">
            <a:avLst/>
          </a:prstGeom>
          <a:noFill/>
        </p:spPr>
        <p:txBody>
          <a:bodyPr wrap="square" rtlCol="0">
            <a:spAutoFit/>
          </a:bodyPr>
          <a:lstStyle/>
          <a:p>
            <a:r>
              <a:rPr lang="en-IN" dirty="0" smtClean="0"/>
              <a:t>Squares and Square Roots</a:t>
            </a:r>
            <a:endParaRPr lang="en-US" dirty="0"/>
          </a:p>
        </p:txBody>
      </p:sp>
      <p:sp>
        <p:nvSpPr>
          <p:cNvPr id="33" name="TextBox 32"/>
          <p:cNvSpPr txBox="1"/>
          <p:nvPr/>
        </p:nvSpPr>
        <p:spPr>
          <a:xfrm>
            <a:off x="3929058" y="0"/>
            <a:ext cx="1428760" cy="369332"/>
          </a:xfrm>
          <a:prstGeom prst="rect">
            <a:avLst/>
          </a:prstGeom>
          <a:noFill/>
        </p:spPr>
        <p:txBody>
          <a:bodyPr wrap="square" rtlCol="0">
            <a:spAutoFit/>
          </a:bodyPr>
          <a:lstStyle/>
          <a:p>
            <a:r>
              <a:rPr lang="en-IN" dirty="0" smtClean="0"/>
              <a:t>Class - VIII</a:t>
            </a:r>
            <a:endParaRPr lang="en-US" dirty="0"/>
          </a:p>
        </p:txBody>
      </p:sp>
      <p:sp>
        <p:nvSpPr>
          <p:cNvPr id="34" name="TextBox 33"/>
          <p:cNvSpPr txBox="1"/>
          <p:nvPr/>
        </p:nvSpPr>
        <p:spPr>
          <a:xfrm>
            <a:off x="0" y="6581025"/>
            <a:ext cx="3286116" cy="261610"/>
          </a:xfrm>
          <a:prstGeom prst="rect">
            <a:avLst/>
          </a:prstGeom>
          <a:noFill/>
        </p:spPr>
        <p:txBody>
          <a:bodyPr wrap="square" rtlCol="0">
            <a:spAutoFit/>
          </a:bodyPr>
          <a:lstStyle/>
          <a:p>
            <a:r>
              <a:rPr lang="en-IN" sz="1100" dirty="0" smtClean="0"/>
              <a:t>Prepared by – </a:t>
            </a:r>
            <a:r>
              <a:rPr lang="en-IN" sz="1100" dirty="0" err="1" smtClean="0"/>
              <a:t>Bashuki</a:t>
            </a:r>
            <a:r>
              <a:rPr lang="en-IN" sz="1100" dirty="0" smtClean="0"/>
              <a:t> </a:t>
            </a:r>
            <a:r>
              <a:rPr lang="en-IN" sz="1100" dirty="0" err="1" smtClean="0"/>
              <a:t>Nath</a:t>
            </a:r>
            <a:r>
              <a:rPr lang="en-IN" sz="1100" dirty="0" smtClean="0"/>
              <a:t>, AECS, </a:t>
            </a:r>
            <a:r>
              <a:rPr lang="en-IN" sz="1100" dirty="0" err="1" smtClean="0"/>
              <a:t>Anupuram</a:t>
            </a:r>
            <a:endParaRPr lang="en-US" sz="1100" dirty="0"/>
          </a:p>
        </p:txBody>
      </p:sp>
      <p:sp>
        <p:nvSpPr>
          <p:cNvPr id="11" name="TextBox 10"/>
          <p:cNvSpPr txBox="1"/>
          <p:nvPr/>
        </p:nvSpPr>
        <p:spPr>
          <a:xfrm>
            <a:off x="7786678" y="0"/>
            <a:ext cx="1357322" cy="369332"/>
          </a:xfrm>
          <a:prstGeom prst="rect">
            <a:avLst/>
          </a:prstGeom>
          <a:noFill/>
        </p:spPr>
        <p:txBody>
          <a:bodyPr wrap="square" rtlCol="0">
            <a:spAutoFit/>
          </a:bodyPr>
          <a:lstStyle/>
          <a:p>
            <a:r>
              <a:rPr lang="en-IN" dirty="0" smtClean="0"/>
              <a:t>Module </a:t>
            </a:r>
            <a:r>
              <a:rPr lang="en-IN" dirty="0" smtClean="0"/>
              <a:t>4/4</a:t>
            </a:r>
            <a:endParaRPr lang="en-US" dirty="0"/>
          </a:p>
        </p:txBody>
      </p:sp>
      <p:sp>
        <p:nvSpPr>
          <p:cNvPr id="5123" name="Rectangle 3"/>
          <p:cNvSpPr>
            <a:spLocks noChangeArrowheads="1"/>
          </p:cNvSpPr>
          <p:nvPr/>
        </p:nvSpPr>
        <p:spPr bwMode="auto">
          <a:xfrm>
            <a:off x="714348" y="3002348"/>
            <a:ext cx="835821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b="1" dirty="0" smtClean="0"/>
              <a:t>Step 2 </a:t>
            </a:r>
            <a:r>
              <a:rPr lang="en-US" sz="2400" dirty="0" smtClean="0"/>
              <a:t>Find the largest number whose square is less than or equal to the number under the extreme left bar (2</a:t>
            </a:r>
            <a:r>
              <a:rPr lang="en-US" sz="2400" baseline="30000" dirty="0" smtClean="0"/>
              <a:t>2</a:t>
            </a:r>
            <a:r>
              <a:rPr lang="en-US" sz="2400" dirty="0" smtClean="0"/>
              <a:t> &lt; 5 &lt; 3</a:t>
            </a:r>
            <a:r>
              <a:rPr lang="en-US" sz="2400" baseline="30000" dirty="0" smtClean="0"/>
              <a:t>2</a:t>
            </a:r>
            <a:r>
              <a:rPr lang="en-US" sz="2400" dirty="0" smtClean="0"/>
              <a:t>). Take this number as the divisor and the quotient with the number under the extreme left bar as the dividend (here 5). Divide and get the remainder (1 in this case).</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
        <p:nvSpPr>
          <p:cNvPr id="5124" name="Rectangle 4"/>
          <p:cNvSpPr>
            <a:spLocks noChangeArrowheads="1"/>
          </p:cNvSpPr>
          <p:nvPr/>
        </p:nvSpPr>
        <p:spPr bwMode="auto">
          <a:xfrm>
            <a:off x="0" y="685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Box 16"/>
          <p:cNvSpPr txBox="1"/>
          <p:nvPr/>
        </p:nvSpPr>
        <p:spPr>
          <a:xfrm>
            <a:off x="2857488" y="2428868"/>
            <a:ext cx="3786214" cy="369332"/>
          </a:xfrm>
          <a:prstGeom prst="rect">
            <a:avLst/>
          </a:prstGeom>
          <a:noFill/>
        </p:spPr>
        <p:txBody>
          <a:bodyPr wrap="square" rtlCol="0">
            <a:spAutoFit/>
          </a:bodyPr>
          <a:lstStyle/>
          <a:p>
            <a:r>
              <a:rPr lang="en-IN" b="1" dirty="0" smtClean="0"/>
              <a:t>Example – Square root of 529</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928670"/>
            <a:ext cx="8286808" cy="1285883"/>
          </a:xfrm>
        </p:spPr>
        <p:txBody>
          <a:bodyPr>
            <a:noAutofit/>
          </a:bodyPr>
          <a:lstStyle/>
          <a:p>
            <a:pPr algn="ctr"/>
            <a:r>
              <a:rPr lang="en-US" sz="4400" dirty="0" smtClean="0"/>
              <a:t>Square root by long division method</a:t>
            </a:r>
            <a:endParaRPr lang="en-US" sz="4400" dirty="0"/>
          </a:p>
        </p:txBody>
      </p:sp>
      <p:sp>
        <p:nvSpPr>
          <p:cNvPr id="32" name="TextBox 31"/>
          <p:cNvSpPr txBox="1"/>
          <p:nvPr/>
        </p:nvSpPr>
        <p:spPr>
          <a:xfrm>
            <a:off x="0" y="0"/>
            <a:ext cx="3071802" cy="369332"/>
          </a:xfrm>
          <a:prstGeom prst="rect">
            <a:avLst/>
          </a:prstGeom>
          <a:noFill/>
        </p:spPr>
        <p:txBody>
          <a:bodyPr wrap="square" rtlCol="0">
            <a:spAutoFit/>
          </a:bodyPr>
          <a:lstStyle/>
          <a:p>
            <a:r>
              <a:rPr lang="en-IN" dirty="0" smtClean="0"/>
              <a:t>Squares and Square Roots</a:t>
            </a:r>
            <a:endParaRPr lang="en-US" dirty="0"/>
          </a:p>
        </p:txBody>
      </p:sp>
      <p:sp>
        <p:nvSpPr>
          <p:cNvPr id="33" name="TextBox 32"/>
          <p:cNvSpPr txBox="1"/>
          <p:nvPr/>
        </p:nvSpPr>
        <p:spPr>
          <a:xfrm>
            <a:off x="3929058" y="0"/>
            <a:ext cx="1428760" cy="369332"/>
          </a:xfrm>
          <a:prstGeom prst="rect">
            <a:avLst/>
          </a:prstGeom>
          <a:noFill/>
        </p:spPr>
        <p:txBody>
          <a:bodyPr wrap="square" rtlCol="0">
            <a:spAutoFit/>
          </a:bodyPr>
          <a:lstStyle/>
          <a:p>
            <a:r>
              <a:rPr lang="en-IN" dirty="0" smtClean="0"/>
              <a:t>Class - VIII</a:t>
            </a:r>
            <a:endParaRPr lang="en-US" dirty="0"/>
          </a:p>
        </p:txBody>
      </p:sp>
      <p:sp>
        <p:nvSpPr>
          <p:cNvPr id="34" name="TextBox 33"/>
          <p:cNvSpPr txBox="1"/>
          <p:nvPr/>
        </p:nvSpPr>
        <p:spPr>
          <a:xfrm>
            <a:off x="0" y="6581025"/>
            <a:ext cx="3286116" cy="261610"/>
          </a:xfrm>
          <a:prstGeom prst="rect">
            <a:avLst/>
          </a:prstGeom>
          <a:noFill/>
        </p:spPr>
        <p:txBody>
          <a:bodyPr wrap="square" rtlCol="0">
            <a:spAutoFit/>
          </a:bodyPr>
          <a:lstStyle/>
          <a:p>
            <a:r>
              <a:rPr lang="en-IN" sz="1100" dirty="0" smtClean="0"/>
              <a:t>Prepared by – </a:t>
            </a:r>
            <a:r>
              <a:rPr lang="en-IN" sz="1100" dirty="0" err="1" smtClean="0"/>
              <a:t>Bashuki</a:t>
            </a:r>
            <a:r>
              <a:rPr lang="en-IN" sz="1100" dirty="0" smtClean="0"/>
              <a:t> </a:t>
            </a:r>
            <a:r>
              <a:rPr lang="en-IN" sz="1100" dirty="0" err="1" smtClean="0"/>
              <a:t>Nath</a:t>
            </a:r>
            <a:r>
              <a:rPr lang="en-IN" sz="1100" dirty="0" smtClean="0"/>
              <a:t>, AECS, </a:t>
            </a:r>
            <a:r>
              <a:rPr lang="en-IN" sz="1100" dirty="0" err="1" smtClean="0"/>
              <a:t>Anupuram</a:t>
            </a:r>
            <a:endParaRPr lang="en-US" sz="1100" dirty="0"/>
          </a:p>
        </p:txBody>
      </p:sp>
      <p:sp>
        <p:nvSpPr>
          <p:cNvPr id="11" name="TextBox 10"/>
          <p:cNvSpPr txBox="1"/>
          <p:nvPr/>
        </p:nvSpPr>
        <p:spPr>
          <a:xfrm>
            <a:off x="7786678" y="0"/>
            <a:ext cx="1357322" cy="369332"/>
          </a:xfrm>
          <a:prstGeom prst="rect">
            <a:avLst/>
          </a:prstGeom>
          <a:noFill/>
        </p:spPr>
        <p:txBody>
          <a:bodyPr wrap="square" rtlCol="0">
            <a:spAutoFit/>
          </a:bodyPr>
          <a:lstStyle/>
          <a:p>
            <a:r>
              <a:rPr lang="en-IN" dirty="0" smtClean="0"/>
              <a:t>Module </a:t>
            </a:r>
            <a:r>
              <a:rPr lang="en-IN" dirty="0" smtClean="0"/>
              <a:t>4/4</a:t>
            </a:r>
            <a:endParaRPr lang="en-US" dirty="0"/>
          </a:p>
        </p:txBody>
      </p:sp>
      <p:sp>
        <p:nvSpPr>
          <p:cNvPr id="5123" name="Rectangle 3"/>
          <p:cNvSpPr>
            <a:spLocks noChangeArrowheads="1"/>
          </p:cNvSpPr>
          <p:nvPr/>
        </p:nvSpPr>
        <p:spPr bwMode="auto">
          <a:xfrm>
            <a:off x="714348" y="3002348"/>
            <a:ext cx="8358214"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b="1" dirty="0" smtClean="0"/>
              <a:t>Step 3 </a:t>
            </a:r>
            <a:r>
              <a:rPr lang="en-US" sz="2400" dirty="0" smtClean="0"/>
              <a:t>Bring down the number under the next bar (i.e., 29 in this case) to the right of the remainder. So the new dividend is 129.</a:t>
            </a:r>
            <a:endParaRPr lang="en-US" sz="2400" dirty="0"/>
          </a:p>
        </p:txBody>
      </p:sp>
      <p:sp>
        <p:nvSpPr>
          <p:cNvPr id="5124" name="Rectangle 4"/>
          <p:cNvSpPr>
            <a:spLocks noChangeArrowheads="1"/>
          </p:cNvSpPr>
          <p:nvPr/>
        </p:nvSpPr>
        <p:spPr bwMode="auto">
          <a:xfrm>
            <a:off x="0" y="685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Box 16"/>
          <p:cNvSpPr txBox="1"/>
          <p:nvPr/>
        </p:nvSpPr>
        <p:spPr>
          <a:xfrm>
            <a:off x="2857488" y="2428868"/>
            <a:ext cx="3786214" cy="369332"/>
          </a:xfrm>
          <a:prstGeom prst="rect">
            <a:avLst/>
          </a:prstGeom>
          <a:noFill/>
        </p:spPr>
        <p:txBody>
          <a:bodyPr wrap="square" rtlCol="0">
            <a:spAutoFit/>
          </a:bodyPr>
          <a:lstStyle/>
          <a:p>
            <a:r>
              <a:rPr lang="en-IN" b="1" dirty="0" smtClean="0"/>
              <a:t>Example – Square root of 529</a:t>
            </a:r>
            <a:endParaRPr lang="en-US" b="1" dirty="0"/>
          </a:p>
        </p:txBody>
      </p:sp>
      <p:sp>
        <p:nvSpPr>
          <p:cNvPr id="12" name="Rectangle 3"/>
          <p:cNvSpPr>
            <a:spLocks noChangeArrowheads="1"/>
          </p:cNvSpPr>
          <p:nvPr/>
        </p:nvSpPr>
        <p:spPr bwMode="auto">
          <a:xfrm>
            <a:off x="642910" y="4443249"/>
            <a:ext cx="835821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b="1" dirty="0" smtClean="0"/>
              <a:t>Step 4 </a:t>
            </a:r>
            <a:r>
              <a:rPr lang="en-US" sz="2400" dirty="0" smtClean="0"/>
              <a:t>Double the quotient and enter it with a blank on its right.</a:t>
            </a:r>
            <a:endParaRPr lang="en-US" sz="2400" dirty="0"/>
          </a:p>
        </p:txBody>
      </p:sp>
      <p:pic>
        <p:nvPicPr>
          <p:cNvPr id="21515" name="Picture 11"/>
          <p:cNvPicPr>
            <a:picLocks noChangeAspect="1" noChangeArrowheads="1"/>
          </p:cNvPicPr>
          <p:nvPr/>
        </p:nvPicPr>
        <p:blipFill>
          <a:blip r:embed="rId2"/>
          <a:srcRect/>
          <a:stretch>
            <a:fillRect/>
          </a:stretch>
        </p:blipFill>
        <p:spPr bwMode="auto">
          <a:xfrm>
            <a:off x="5072066" y="5000636"/>
            <a:ext cx="1514475" cy="134302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928670"/>
            <a:ext cx="8286808" cy="1285883"/>
          </a:xfrm>
        </p:spPr>
        <p:txBody>
          <a:bodyPr>
            <a:noAutofit/>
          </a:bodyPr>
          <a:lstStyle/>
          <a:p>
            <a:pPr algn="ctr"/>
            <a:r>
              <a:rPr lang="en-US" sz="4400" dirty="0" smtClean="0"/>
              <a:t>Square root by long division method</a:t>
            </a:r>
            <a:endParaRPr lang="en-US" sz="4400" dirty="0"/>
          </a:p>
        </p:txBody>
      </p:sp>
      <p:sp>
        <p:nvSpPr>
          <p:cNvPr id="32" name="TextBox 31"/>
          <p:cNvSpPr txBox="1"/>
          <p:nvPr/>
        </p:nvSpPr>
        <p:spPr>
          <a:xfrm>
            <a:off x="0" y="0"/>
            <a:ext cx="3071802" cy="369332"/>
          </a:xfrm>
          <a:prstGeom prst="rect">
            <a:avLst/>
          </a:prstGeom>
          <a:noFill/>
        </p:spPr>
        <p:txBody>
          <a:bodyPr wrap="square" rtlCol="0">
            <a:spAutoFit/>
          </a:bodyPr>
          <a:lstStyle/>
          <a:p>
            <a:r>
              <a:rPr lang="en-IN" dirty="0" smtClean="0"/>
              <a:t>Squares and Square Roots</a:t>
            </a:r>
            <a:endParaRPr lang="en-US" dirty="0"/>
          </a:p>
        </p:txBody>
      </p:sp>
      <p:sp>
        <p:nvSpPr>
          <p:cNvPr id="33" name="TextBox 32"/>
          <p:cNvSpPr txBox="1"/>
          <p:nvPr/>
        </p:nvSpPr>
        <p:spPr>
          <a:xfrm>
            <a:off x="3929058" y="0"/>
            <a:ext cx="1428760" cy="369332"/>
          </a:xfrm>
          <a:prstGeom prst="rect">
            <a:avLst/>
          </a:prstGeom>
          <a:noFill/>
        </p:spPr>
        <p:txBody>
          <a:bodyPr wrap="square" rtlCol="0">
            <a:spAutoFit/>
          </a:bodyPr>
          <a:lstStyle/>
          <a:p>
            <a:r>
              <a:rPr lang="en-IN" dirty="0" smtClean="0"/>
              <a:t>Class - VIII</a:t>
            </a:r>
            <a:endParaRPr lang="en-US" dirty="0"/>
          </a:p>
        </p:txBody>
      </p:sp>
      <p:sp>
        <p:nvSpPr>
          <p:cNvPr id="34" name="TextBox 33"/>
          <p:cNvSpPr txBox="1"/>
          <p:nvPr/>
        </p:nvSpPr>
        <p:spPr>
          <a:xfrm>
            <a:off x="0" y="6581025"/>
            <a:ext cx="3286116" cy="261610"/>
          </a:xfrm>
          <a:prstGeom prst="rect">
            <a:avLst/>
          </a:prstGeom>
          <a:noFill/>
        </p:spPr>
        <p:txBody>
          <a:bodyPr wrap="square" rtlCol="0">
            <a:spAutoFit/>
          </a:bodyPr>
          <a:lstStyle/>
          <a:p>
            <a:r>
              <a:rPr lang="en-IN" sz="1100" dirty="0" smtClean="0"/>
              <a:t>Prepared by – </a:t>
            </a:r>
            <a:r>
              <a:rPr lang="en-IN" sz="1100" dirty="0" err="1" smtClean="0"/>
              <a:t>Bashuki</a:t>
            </a:r>
            <a:r>
              <a:rPr lang="en-IN" sz="1100" dirty="0" smtClean="0"/>
              <a:t> </a:t>
            </a:r>
            <a:r>
              <a:rPr lang="en-IN" sz="1100" dirty="0" err="1" smtClean="0"/>
              <a:t>Nath</a:t>
            </a:r>
            <a:r>
              <a:rPr lang="en-IN" sz="1100" dirty="0" smtClean="0"/>
              <a:t>, AECS, </a:t>
            </a:r>
            <a:r>
              <a:rPr lang="en-IN" sz="1100" dirty="0" err="1" smtClean="0"/>
              <a:t>Anupuram</a:t>
            </a:r>
            <a:endParaRPr lang="en-US" sz="1100" dirty="0"/>
          </a:p>
        </p:txBody>
      </p:sp>
      <p:sp>
        <p:nvSpPr>
          <p:cNvPr id="11" name="TextBox 10"/>
          <p:cNvSpPr txBox="1"/>
          <p:nvPr/>
        </p:nvSpPr>
        <p:spPr>
          <a:xfrm>
            <a:off x="7786678" y="0"/>
            <a:ext cx="1357322" cy="369332"/>
          </a:xfrm>
          <a:prstGeom prst="rect">
            <a:avLst/>
          </a:prstGeom>
          <a:noFill/>
        </p:spPr>
        <p:txBody>
          <a:bodyPr wrap="square" rtlCol="0">
            <a:spAutoFit/>
          </a:bodyPr>
          <a:lstStyle/>
          <a:p>
            <a:r>
              <a:rPr lang="en-IN" dirty="0" smtClean="0"/>
              <a:t>Module </a:t>
            </a:r>
            <a:r>
              <a:rPr lang="en-IN" dirty="0" smtClean="0"/>
              <a:t>4/4</a:t>
            </a:r>
            <a:endParaRPr lang="en-US" dirty="0"/>
          </a:p>
        </p:txBody>
      </p:sp>
      <p:sp>
        <p:nvSpPr>
          <p:cNvPr id="5123" name="Rectangle 3"/>
          <p:cNvSpPr>
            <a:spLocks noChangeArrowheads="1"/>
          </p:cNvSpPr>
          <p:nvPr/>
        </p:nvSpPr>
        <p:spPr bwMode="auto">
          <a:xfrm>
            <a:off x="714348" y="3002348"/>
            <a:ext cx="835821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b="1" dirty="0" smtClean="0"/>
              <a:t>Step 5 </a:t>
            </a:r>
            <a:r>
              <a:rPr lang="en-US" sz="2400" dirty="0" smtClean="0"/>
              <a:t>Guess a largest possible digit to fill the blank which will also become the new digit in the quotient, such that when the new divisor is multiplied to the new quotient the product is less than or equal to the dividend.</a:t>
            </a:r>
          </a:p>
          <a:p>
            <a:r>
              <a:rPr lang="en-US" sz="2400" dirty="0" smtClean="0"/>
              <a:t>In this case 42 × 2 = 84.</a:t>
            </a:r>
          </a:p>
          <a:p>
            <a:r>
              <a:rPr lang="en-US" sz="2400" dirty="0" smtClean="0"/>
              <a:t>As 43 × 3 = 129 so we choose the new digit as 3. Get the remainder.</a:t>
            </a:r>
            <a:endParaRPr lang="en-US" sz="2400" dirty="0"/>
          </a:p>
        </p:txBody>
      </p:sp>
      <p:sp>
        <p:nvSpPr>
          <p:cNvPr id="5124" name="Rectangle 4"/>
          <p:cNvSpPr>
            <a:spLocks noChangeArrowheads="1"/>
          </p:cNvSpPr>
          <p:nvPr/>
        </p:nvSpPr>
        <p:spPr bwMode="auto">
          <a:xfrm>
            <a:off x="0" y="685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Box 16"/>
          <p:cNvSpPr txBox="1"/>
          <p:nvPr/>
        </p:nvSpPr>
        <p:spPr>
          <a:xfrm>
            <a:off x="2857488" y="2428868"/>
            <a:ext cx="3786214" cy="369332"/>
          </a:xfrm>
          <a:prstGeom prst="rect">
            <a:avLst/>
          </a:prstGeom>
          <a:noFill/>
        </p:spPr>
        <p:txBody>
          <a:bodyPr wrap="square" rtlCol="0">
            <a:spAutoFit/>
          </a:bodyPr>
          <a:lstStyle/>
          <a:p>
            <a:r>
              <a:rPr lang="en-IN" b="1" dirty="0" smtClean="0"/>
              <a:t>Example – Square root of 529</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928670"/>
            <a:ext cx="8286808" cy="1285883"/>
          </a:xfrm>
        </p:spPr>
        <p:txBody>
          <a:bodyPr>
            <a:noAutofit/>
          </a:bodyPr>
          <a:lstStyle/>
          <a:p>
            <a:pPr algn="ctr"/>
            <a:r>
              <a:rPr lang="en-US" sz="4400" dirty="0" smtClean="0"/>
              <a:t>Square root by long division method</a:t>
            </a:r>
            <a:endParaRPr lang="en-US" sz="4400" dirty="0"/>
          </a:p>
        </p:txBody>
      </p:sp>
      <p:sp>
        <p:nvSpPr>
          <p:cNvPr id="32" name="TextBox 31"/>
          <p:cNvSpPr txBox="1"/>
          <p:nvPr/>
        </p:nvSpPr>
        <p:spPr>
          <a:xfrm>
            <a:off x="0" y="0"/>
            <a:ext cx="3071802" cy="369332"/>
          </a:xfrm>
          <a:prstGeom prst="rect">
            <a:avLst/>
          </a:prstGeom>
          <a:noFill/>
        </p:spPr>
        <p:txBody>
          <a:bodyPr wrap="square" rtlCol="0">
            <a:spAutoFit/>
          </a:bodyPr>
          <a:lstStyle/>
          <a:p>
            <a:r>
              <a:rPr lang="en-IN" dirty="0" smtClean="0"/>
              <a:t>Squares and Square Roots</a:t>
            </a:r>
            <a:endParaRPr lang="en-US" dirty="0"/>
          </a:p>
        </p:txBody>
      </p:sp>
      <p:sp>
        <p:nvSpPr>
          <p:cNvPr id="33" name="TextBox 32"/>
          <p:cNvSpPr txBox="1"/>
          <p:nvPr/>
        </p:nvSpPr>
        <p:spPr>
          <a:xfrm>
            <a:off x="3929058" y="0"/>
            <a:ext cx="1428760" cy="369332"/>
          </a:xfrm>
          <a:prstGeom prst="rect">
            <a:avLst/>
          </a:prstGeom>
          <a:noFill/>
        </p:spPr>
        <p:txBody>
          <a:bodyPr wrap="square" rtlCol="0">
            <a:spAutoFit/>
          </a:bodyPr>
          <a:lstStyle/>
          <a:p>
            <a:r>
              <a:rPr lang="en-IN" dirty="0" smtClean="0"/>
              <a:t>Class - VIII</a:t>
            </a:r>
            <a:endParaRPr lang="en-US" dirty="0"/>
          </a:p>
        </p:txBody>
      </p:sp>
      <p:sp>
        <p:nvSpPr>
          <p:cNvPr id="34" name="TextBox 33"/>
          <p:cNvSpPr txBox="1"/>
          <p:nvPr/>
        </p:nvSpPr>
        <p:spPr>
          <a:xfrm>
            <a:off x="0" y="6581025"/>
            <a:ext cx="3286116" cy="261610"/>
          </a:xfrm>
          <a:prstGeom prst="rect">
            <a:avLst/>
          </a:prstGeom>
          <a:noFill/>
        </p:spPr>
        <p:txBody>
          <a:bodyPr wrap="square" rtlCol="0">
            <a:spAutoFit/>
          </a:bodyPr>
          <a:lstStyle/>
          <a:p>
            <a:r>
              <a:rPr lang="en-IN" sz="1100" dirty="0" smtClean="0"/>
              <a:t>Prepared by – </a:t>
            </a:r>
            <a:r>
              <a:rPr lang="en-IN" sz="1100" dirty="0" err="1" smtClean="0"/>
              <a:t>Bashuki</a:t>
            </a:r>
            <a:r>
              <a:rPr lang="en-IN" sz="1100" dirty="0" smtClean="0"/>
              <a:t> </a:t>
            </a:r>
            <a:r>
              <a:rPr lang="en-IN" sz="1100" dirty="0" err="1" smtClean="0"/>
              <a:t>Nath</a:t>
            </a:r>
            <a:r>
              <a:rPr lang="en-IN" sz="1100" dirty="0" smtClean="0"/>
              <a:t>, AECS, </a:t>
            </a:r>
            <a:r>
              <a:rPr lang="en-IN" sz="1100" dirty="0" err="1" smtClean="0"/>
              <a:t>Anupuram</a:t>
            </a:r>
            <a:endParaRPr lang="en-US" sz="1100" dirty="0"/>
          </a:p>
        </p:txBody>
      </p:sp>
      <p:sp>
        <p:nvSpPr>
          <p:cNvPr id="11" name="TextBox 10"/>
          <p:cNvSpPr txBox="1"/>
          <p:nvPr/>
        </p:nvSpPr>
        <p:spPr>
          <a:xfrm>
            <a:off x="7786678" y="0"/>
            <a:ext cx="1357322" cy="369332"/>
          </a:xfrm>
          <a:prstGeom prst="rect">
            <a:avLst/>
          </a:prstGeom>
          <a:noFill/>
        </p:spPr>
        <p:txBody>
          <a:bodyPr wrap="square" rtlCol="0">
            <a:spAutoFit/>
          </a:bodyPr>
          <a:lstStyle/>
          <a:p>
            <a:r>
              <a:rPr lang="en-IN" dirty="0" smtClean="0"/>
              <a:t>Module </a:t>
            </a:r>
            <a:r>
              <a:rPr lang="en-IN" dirty="0" smtClean="0"/>
              <a:t>4/4</a:t>
            </a:r>
            <a:endParaRPr lang="en-US" dirty="0"/>
          </a:p>
        </p:txBody>
      </p:sp>
      <p:sp>
        <p:nvSpPr>
          <p:cNvPr id="5123" name="Rectangle 3"/>
          <p:cNvSpPr>
            <a:spLocks noChangeArrowheads="1"/>
          </p:cNvSpPr>
          <p:nvPr/>
        </p:nvSpPr>
        <p:spPr bwMode="auto">
          <a:xfrm>
            <a:off x="714348" y="3002348"/>
            <a:ext cx="835821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b="1" dirty="0" smtClean="0"/>
              <a:t>Step 6 </a:t>
            </a:r>
            <a:r>
              <a:rPr lang="en-US" sz="2400" dirty="0" smtClean="0"/>
              <a:t>Since the remainder is 0 and no digits are left in the given </a:t>
            </a:r>
            <a:r>
              <a:rPr lang="en-US" sz="2400" dirty="0" smtClean="0"/>
              <a:t>number</a:t>
            </a:r>
            <a:r>
              <a:rPr lang="en-US" sz="2400" dirty="0" smtClean="0"/>
              <a:t>.</a:t>
            </a:r>
            <a:endParaRPr lang="en-US" sz="2400" dirty="0"/>
          </a:p>
        </p:txBody>
      </p:sp>
      <p:sp>
        <p:nvSpPr>
          <p:cNvPr id="5124" name="Rectangle 4"/>
          <p:cNvSpPr>
            <a:spLocks noChangeArrowheads="1"/>
          </p:cNvSpPr>
          <p:nvPr/>
        </p:nvSpPr>
        <p:spPr bwMode="auto">
          <a:xfrm>
            <a:off x="0" y="685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Box 16"/>
          <p:cNvSpPr txBox="1"/>
          <p:nvPr/>
        </p:nvSpPr>
        <p:spPr>
          <a:xfrm>
            <a:off x="2857488" y="2428868"/>
            <a:ext cx="3786214" cy="369332"/>
          </a:xfrm>
          <a:prstGeom prst="rect">
            <a:avLst/>
          </a:prstGeom>
          <a:noFill/>
        </p:spPr>
        <p:txBody>
          <a:bodyPr wrap="square" rtlCol="0">
            <a:spAutoFit/>
          </a:bodyPr>
          <a:lstStyle/>
          <a:p>
            <a:r>
              <a:rPr lang="en-IN" b="1" dirty="0" smtClean="0"/>
              <a:t>Example – Square root of 529</a:t>
            </a:r>
            <a:endParaRPr lang="en-US" b="1" dirty="0"/>
          </a:p>
        </p:txBody>
      </p:sp>
      <p:pic>
        <p:nvPicPr>
          <p:cNvPr id="23553" name="Picture 1"/>
          <p:cNvPicPr>
            <a:picLocks noChangeAspect="1" noChangeArrowheads="1"/>
          </p:cNvPicPr>
          <p:nvPr/>
        </p:nvPicPr>
        <p:blipFill>
          <a:blip r:embed="rId2"/>
          <a:srcRect/>
          <a:stretch>
            <a:fillRect/>
          </a:stretch>
        </p:blipFill>
        <p:spPr bwMode="auto">
          <a:xfrm>
            <a:off x="6357950" y="3571876"/>
            <a:ext cx="1609725" cy="2257425"/>
          </a:xfrm>
          <a:prstGeom prst="rect">
            <a:avLst/>
          </a:prstGeom>
          <a:noFill/>
          <a:ln w="9525">
            <a:noFill/>
            <a:miter lim="800000"/>
            <a:headEnd/>
            <a:tailEnd/>
          </a:ln>
          <a:effectLst/>
        </p:spPr>
      </p:pic>
      <p:sp>
        <p:nvSpPr>
          <p:cNvPr id="12" name="TextBox 11"/>
          <p:cNvSpPr txBox="1"/>
          <p:nvPr/>
        </p:nvSpPr>
        <p:spPr>
          <a:xfrm>
            <a:off x="2285984" y="5000636"/>
            <a:ext cx="3429024" cy="461665"/>
          </a:xfrm>
          <a:prstGeom prst="rect">
            <a:avLst/>
          </a:prstGeom>
          <a:noFill/>
        </p:spPr>
        <p:txBody>
          <a:bodyPr wrap="square" rtlCol="0">
            <a:spAutoFit/>
          </a:bodyPr>
          <a:lstStyle/>
          <a:p>
            <a:r>
              <a:rPr lang="en-US" sz="2400" b="1" dirty="0" smtClean="0"/>
              <a:t>Therefore, </a:t>
            </a:r>
            <a:r>
              <a:rPr lang="en-US" sz="2400" b="1" dirty="0" smtClean="0">
                <a:sym typeface="Symbol"/>
              </a:rPr>
              <a:t>529</a:t>
            </a:r>
            <a:r>
              <a:rPr lang="en-US" sz="2400" b="1" dirty="0" smtClean="0"/>
              <a:t> </a:t>
            </a:r>
            <a:r>
              <a:rPr lang="en-US" sz="2400" b="1" dirty="0" smtClean="0"/>
              <a:t>= 23</a:t>
            </a:r>
            <a:r>
              <a:rPr lang="en-US" sz="2400" b="1" dirty="0" smtClean="0"/>
              <a:t>.</a:t>
            </a:r>
            <a:endParaRPr lang="en-US" sz="24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142984"/>
            <a:ext cx="8286808" cy="928694"/>
          </a:xfrm>
        </p:spPr>
        <p:txBody>
          <a:bodyPr>
            <a:noAutofit/>
          </a:bodyPr>
          <a:lstStyle/>
          <a:p>
            <a:pPr algn="ctr"/>
            <a:r>
              <a:rPr lang="en-US" sz="3600" dirty="0" smtClean="0"/>
              <a:t>Square Roots of Decimals</a:t>
            </a:r>
            <a:endParaRPr lang="en-US" sz="3600" dirty="0"/>
          </a:p>
        </p:txBody>
      </p:sp>
      <p:sp>
        <p:nvSpPr>
          <p:cNvPr id="32" name="TextBox 31"/>
          <p:cNvSpPr txBox="1"/>
          <p:nvPr/>
        </p:nvSpPr>
        <p:spPr>
          <a:xfrm>
            <a:off x="0" y="0"/>
            <a:ext cx="3071802" cy="369332"/>
          </a:xfrm>
          <a:prstGeom prst="rect">
            <a:avLst/>
          </a:prstGeom>
          <a:noFill/>
        </p:spPr>
        <p:txBody>
          <a:bodyPr wrap="square" rtlCol="0">
            <a:spAutoFit/>
          </a:bodyPr>
          <a:lstStyle/>
          <a:p>
            <a:r>
              <a:rPr lang="en-IN" dirty="0" smtClean="0"/>
              <a:t>Squares and Square Roots</a:t>
            </a:r>
            <a:endParaRPr lang="en-US" dirty="0"/>
          </a:p>
        </p:txBody>
      </p:sp>
      <p:sp>
        <p:nvSpPr>
          <p:cNvPr id="33" name="TextBox 32"/>
          <p:cNvSpPr txBox="1"/>
          <p:nvPr/>
        </p:nvSpPr>
        <p:spPr>
          <a:xfrm>
            <a:off x="3929058" y="0"/>
            <a:ext cx="1428760" cy="369332"/>
          </a:xfrm>
          <a:prstGeom prst="rect">
            <a:avLst/>
          </a:prstGeom>
          <a:noFill/>
        </p:spPr>
        <p:txBody>
          <a:bodyPr wrap="square" rtlCol="0">
            <a:spAutoFit/>
          </a:bodyPr>
          <a:lstStyle/>
          <a:p>
            <a:r>
              <a:rPr lang="en-IN" dirty="0" smtClean="0"/>
              <a:t>Class - VIII</a:t>
            </a:r>
            <a:endParaRPr lang="en-US" dirty="0"/>
          </a:p>
        </p:txBody>
      </p:sp>
      <p:sp>
        <p:nvSpPr>
          <p:cNvPr id="34" name="TextBox 33"/>
          <p:cNvSpPr txBox="1"/>
          <p:nvPr/>
        </p:nvSpPr>
        <p:spPr>
          <a:xfrm>
            <a:off x="0" y="6581025"/>
            <a:ext cx="3286116" cy="261610"/>
          </a:xfrm>
          <a:prstGeom prst="rect">
            <a:avLst/>
          </a:prstGeom>
          <a:noFill/>
        </p:spPr>
        <p:txBody>
          <a:bodyPr wrap="square" rtlCol="0">
            <a:spAutoFit/>
          </a:bodyPr>
          <a:lstStyle/>
          <a:p>
            <a:r>
              <a:rPr lang="en-IN" sz="1100" dirty="0" smtClean="0"/>
              <a:t>Prepared by – </a:t>
            </a:r>
            <a:r>
              <a:rPr lang="en-IN" sz="1100" dirty="0" err="1" smtClean="0"/>
              <a:t>Bashuki</a:t>
            </a:r>
            <a:r>
              <a:rPr lang="en-IN" sz="1100" dirty="0" smtClean="0"/>
              <a:t> </a:t>
            </a:r>
            <a:r>
              <a:rPr lang="en-IN" sz="1100" dirty="0" err="1" smtClean="0"/>
              <a:t>Nath</a:t>
            </a:r>
            <a:r>
              <a:rPr lang="en-IN" sz="1100" dirty="0" smtClean="0"/>
              <a:t>, AECS, </a:t>
            </a:r>
            <a:r>
              <a:rPr lang="en-IN" sz="1100" dirty="0" err="1" smtClean="0"/>
              <a:t>Anupuram</a:t>
            </a:r>
            <a:endParaRPr lang="en-US" sz="1100" dirty="0"/>
          </a:p>
        </p:txBody>
      </p:sp>
      <p:sp>
        <p:nvSpPr>
          <p:cNvPr id="9" name="Rectangle 8"/>
          <p:cNvSpPr/>
          <p:nvPr/>
        </p:nvSpPr>
        <p:spPr>
          <a:xfrm>
            <a:off x="1857356" y="3105835"/>
            <a:ext cx="6858048" cy="954107"/>
          </a:xfrm>
          <a:prstGeom prst="rect">
            <a:avLst/>
          </a:prstGeom>
        </p:spPr>
        <p:txBody>
          <a:bodyPr wrap="square">
            <a:spAutoFit/>
          </a:bodyPr>
          <a:lstStyle/>
          <a:p>
            <a:pPr algn="ctr"/>
            <a:r>
              <a:rPr lang="en-US" sz="2800" dirty="0" smtClean="0"/>
              <a:t>Square root of 1764 = 42</a:t>
            </a:r>
          </a:p>
          <a:p>
            <a:pPr algn="ctr"/>
            <a:r>
              <a:rPr lang="en-IN" sz="2800" dirty="0" smtClean="0"/>
              <a:t>Now square root of 17.64 = 4.2</a:t>
            </a:r>
            <a:endParaRPr lang="en-US" sz="2800" dirty="0"/>
          </a:p>
        </p:txBody>
      </p:sp>
      <p:sp>
        <p:nvSpPr>
          <p:cNvPr id="11" name="TextBox 10"/>
          <p:cNvSpPr txBox="1"/>
          <p:nvPr/>
        </p:nvSpPr>
        <p:spPr>
          <a:xfrm>
            <a:off x="7786678" y="0"/>
            <a:ext cx="1357322" cy="369332"/>
          </a:xfrm>
          <a:prstGeom prst="rect">
            <a:avLst/>
          </a:prstGeom>
          <a:noFill/>
        </p:spPr>
        <p:txBody>
          <a:bodyPr wrap="square" rtlCol="0">
            <a:spAutoFit/>
          </a:bodyPr>
          <a:lstStyle/>
          <a:p>
            <a:r>
              <a:rPr lang="en-IN" dirty="0" smtClean="0"/>
              <a:t>Module </a:t>
            </a:r>
            <a:r>
              <a:rPr lang="en-IN" dirty="0" smtClean="0"/>
              <a:t>4/4</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p:cNvSpPr txBox="1"/>
          <p:nvPr/>
        </p:nvSpPr>
        <p:spPr>
          <a:xfrm>
            <a:off x="0" y="0"/>
            <a:ext cx="3071802" cy="369332"/>
          </a:xfrm>
          <a:prstGeom prst="rect">
            <a:avLst/>
          </a:prstGeom>
          <a:noFill/>
        </p:spPr>
        <p:txBody>
          <a:bodyPr wrap="square" rtlCol="0">
            <a:spAutoFit/>
          </a:bodyPr>
          <a:lstStyle/>
          <a:p>
            <a:r>
              <a:rPr lang="en-IN" dirty="0" smtClean="0"/>
              <a:t>Squares and Square Roots</a:t>
            </a:r>
            <a:endParaRPr lang="en-US" dirty="0"/>
          </a:p>
        </p:txBody>
      </p:sp>
      <p:sp>
        <p:nvSpPr>
          <p:cNvPr id="33" name="TextBox 32"/>
          <p:cNvSpPr txBox="1"/>
          <p:nvPr/>
        </p:nvSpPr>
        <p:spPr>
          <a:xfrm>
            <a:off x="3929058" y="0"/>
            <a:ext cx="1428760" cy="369332"/>
          </a:xfrm>
          <a:prstGeom prst="rect">
            <a:avLst/>
          </a:prstGeom>
          <a:noFill/>
        </p:spPr>
        <p:txBody>
          <a:bodyPr wrap="square" rtlCol="0">
            <a:spAutoFit/>
          </a:bodyPr>
          <a:lstStyle/>
          <a:p>
            <a:r>
              <a:rPr lang="en-IN" dirty="0" smtClean="0"/>
              <a:t>Class - VIII</a:t>
            </a:r>
            <a:endParaRPr lang="en-US" dirty="0"/>
          </a:p>
        </p:txBody>
      </p:sp>
      <p:sp>
        <p:nvSpPr>
          <p:cNvPr id="34" name="TextBox 33"/>
          <p:cNvSpPr txBox="1"/>
          <p:nvPr/>
        </p:nvSpPr>
        <p:spPr>
          <a:xfrm>
            <a:off x="0" y="6581025"/>
            <a:ext cx="3286116" cy="261610"/>
          </a:xfrm>
          <a:prstGeom prst="rect">
            <a:avLst/>
          </a:prstGeom>
          <a:noFill/>
        </p:spPr>
        <p:txBody>
          <a:bodyPr wrap="square" rtlCol="0">
            <a:spAutoFit/>
          </a:bodyPr>
          <a:lstStyle/>
          <a:p>
            <a:r>
              <a:rPr lang="en-IN" sz="1100" dirty="0" smtClean="0"/>
              <a:t>Prepared by – </a:t>
            </a:r>
            <a:r>
              <a:rPr lang="en-IN" sz="1100" dirty="0" err="1" smtClean="0"/>
              <a:t>Bashuki</a:t>
            </a:r>
            <a:r>
              <a:rPr lang="en-IN" sz="1100" dirty="0" smtClean="0"/>
              <a:t> </a:t>
            </a:r>
            <a:r>
              <a:rPr lang="en-IN" sz="1100" dirty="0" err="1" smtClean="0"/>
              <a:t>Nath</a:t>
            </a:r>
            <a:r>
              <a:rPr lang="en-IN" sz="1100" dirty="0" smtClean="0"/>
              <a:t>, AECS, </a:t>
            </a:r>
            <a:r>
              <a:rPr lang="en-IN" sz="1100" dirty="0" err="1" smtClean="0"/>
              <a:t>Anupuram</a:t>
            </a:r>
            <a:endParaRPr lang="en-US" sz="1100" dirty="0"/>
          </a:p>
        </p:txBody>
      </p:sp>
      <p:sp>
        <p:nvSpPr>
          <p:cNvPr id="8" name="Subtitle 2"/>
          <p:cNvSpPr>
            <a:spLocks noGrp="1"/>
          </p:cNvSpPr>
          <p:nvPr>
            <p:ph type="subTitle" idx="1"/>
          </p:nvPr>
        </p:nvSpPr>
        <p:spPr>
          <a:xfrm>
            <a:off x="0" y="3429000"/>
            <a:ext cx="9144000" cy="1371600"/>
          </a:xfrm>
          <a:solidFill>
            <a:schemeClr val="accent2"/>
          </a:solidFill>
        </p:spPr>
        <p:txBody>
          <a:bodyPr>
            <a:noAutofit/>
          </a:bodyPr>
          <a:lstStyle/>
          <a:p>
            <a:pPr algn="ctr"/>
            <a:r>
              <a:rPr lang="en-IN" sz="7200" dirty="0" smtClean="0">
                <a:solidFill>
                  <a:schemeClr val="accent3">
                    <a:lumMod val="75000"/>
                  </a:schemeClr>
                </a:solidFill>
              </a:rPr>
              <a:t>THANK YOU</a:t>
            </a:r>
            <a:endParaRPr lang="en-US" sz="7200" dirty="0">
              <a:solidFill>
                <a:schemeClr val="accent3">
                  <a:lumMod val="75000"/>
                </a:schemeClr>
              </a:solidFill>
            </a:endParaRPr>
          </a:p>
        </p:txBody>
      </p:sp>
      <p:sp>
        <p:nvSpPr>
          <p:cNvPr id="7" name="TextBox 6"/>
          <p:cNvSpPr txBox="1"/>
          <p:nvPr/>
        </p:nvSpPr>
        <p:spPr>
          <a:xfrm>
            <a:off x="7786678" y="0"/>
            <a:ext cx="1357322" cy="369332"/>
          </a:xfrm>
          <a:prstGeom prst="rect">
            <a:avLst/>
          </a:prstGeom>
          <a:noFill/>
        </p:spPr>
        <p:txBody>
          <a:bodyPr wrap="square" rtlCol="0">
            <a:spAutoFit/>
          </a:bodyPr>
          <a:lstStyle/>
          <a:p>
            <a:r>
              <a:rPr lang="en-IN" dirty="0" smtClean="0"/>
              <a:t>Module </a:t>
            </a:r>
            <a:r>
              <a:rPr lang="en-IN" dirty="0" smtClean="0"/>
              <a:t>4/4</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130</TotalTime>
  <Words>515</Words>
  <Application>Microsoft Office PowerPoint</Application>
  <PresentationFormat>On-screen Show (4:3)</PresentationFormat>
  <Paragraphs>69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SQUARES &amp; SQUARE ROOTS  </vt:lpstr>
      <vt:lpstr>Square Root</vt:lpstr>
      <vt:lpstr>Square root by long division method</vt:lpstr>
      <vt:lpstr>Square root by long division method</vt:lpstr>
      <vt:lpstr>Square root by long division method</vt:lpstr>
      <vt:lpstr>Square root by long division method</vt:lpstr>
      <vt:lpstr>Square root by long division method</vt:lpstr>
      <vt:lpstr>Square Roots of Decimals</vt:lpstr>
      <vt:lpstr>Slide 9</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SQUARES &amp; SQUARE ROOTS</dc:title>
  <dc:creator>BASHU</dc:creator>
  <cp:lastModifiedBy>BASHU</cp:lastModifiedBy>
  <cp:revision>26</cp:revision>
  <dcterms:created xsi:type="dcterms:W3CDTF">2020-06-16T14:34:14Z</dcterms:created>
  <dcterms:modified xsi:type="dcterms:W3CDTF">2020-06-17T17:16:35Z</dcterms:modified>
</cp:coreProperties>
</file>