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09/06/2020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3048000"/>
            <a:ext cx="8610600" cy="3810000"/>
          </a:xfrm>
        </p:spPr>
        <p:txBody>
          <a:bodyPr>
            <a:noAutofit/>
          </a:bodyPr>
          <a:lstStyle/>
          <a:p>
            <a:pPr algn="l"/>
            <a:r>
              <a:rPr lang="hi-IN" sz="2800" b="1" dirty="0" smtClean="0">
                <a:solidFill>
                  <a:srgbClr val="FF0000"/>
                </a:solidFill>
              </a:rPr>
              <a:t>सार </a:t>
            </a:r>
            <a:r>
              <a:rPr lang="hi-IN" sz="2000" b="1" dirty="0" smtClean="0">
                <a:solidFill>
                  <a:schemeClr val="tx1"/>
                </a:solidFill>
              </a:rPr>
              <a:t>      पाण्डु </a:t>
            </a:r>
            <a:r>
              <a:rPr lang="hi-IN" sz="2000" b="1" dirty="0" smtClean="0">
                <a:solidFill>
                  <a:schemeClr val="tx1"/>
                </a:solidFill>
              </a:rPr>
              <a:t>और धृतराष्ट्र दोनों भाई थे| पाण्डु उम्र में छोटे थे, पर छोटे होने पर भी वे हस्तिनापुर के राजसिंहासन पर बैठे| इसका कारण यह था कि धृतराष्ट्र दोनों आंखों से अंधे थे| राजकार्य करने में असमर्थ थे| किंतु पाण्डु अधिक दिनों तक जीवित नहीं रह सके| वे अपने पांच पुत्रों को छोड़कर स्वर्गवासी हो गए| उनके पुत्रों में युधिष्ठिर सबसे बड़े थे| उनकी मृत्यु के पश्चात धृतराष्ट्र ने राज्य की </a:t>
            </a:r>
            <a:r>
              <a:rPr lang="hi-IN" sz="2000" b="1" dirty="0" smtClean="0">
                <a:solidFill>
                  <a:schemeClr val="tx1"/>
                </a:solidFill>
              </a:rPr>
              <a:t>बागडोर अपने </a:t>
            </a:r>
            <a:r>
              <a:rPr lang="hi-IN" sz="2000" b="1" dirty="0" smtClean="0">
                <a:solidFill>
                  <a:schemeClr val="tx1"/>
                </a:solidFill>
              </a:rPr>
              <a:t>हाथों में ले ली| उनके सौ पुत्र थे| उनके पुत्रों में दुर्योधन सबसे बड़ा था</a:t>
            </a:r>
            <a:r>
              <a:rPr lang="hi-IN" sz="2000" b="1" dirty="0" smtClean="0">
                <a:solidFill>
                  <a:schemeClr val="tx1"/>
                </a:solidFill>
              </a:rPr>
              <a:t>|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hi-IN" sz="2000" b="1" dirty="0" smtClean="0">
                <a:solidFill>
                  <a:schemeClr val="tx1"/>
                </a:solidFill>
              </a:rPr>
              <a:t/>
            </a:r>
            <a:br>
              <a:rPr lang="hi-IN" sz="2000" b="1" dirty="0" smtClean="0">
                <a:solidFill>
                  <a:schemeClr val="tx1"/>
                </a:solidFill>
              </a:rPr>
            </a:br>
            <a:r>
              <a:rPr lang="hi-IN" sz="2000" b="1" dirty="0" smtClean="0">
                <a:solidFill>
                  <a:schemeClr val="tx1"/>
                </a:solidFill>
              </a:rPr>
              <a:t> धृतराष्ट्र मंत्रियों, शकुनि और दुर्योधन की सहायता से शासन का कार्य चलाया करते थे| उनके सामने सबसे बड़ी कठिनाई तो उस समय आई, जब उसके मन में युवराज के पद को भरने का विचार उत्पन्न हुआ| वे किसे </a:t>
            </a:r>
            <a:r>
              <a:rPr lang="hi-IN" sz="2000" b="1" dirty="0" smtClean="0">
                <a:solidFill>
                  <a:schemeClr val="tx1"/>
                </a:solidFill>
              </a:rPr>
              <a:t>युवराज बनाएं, यह प्रश्न उनके सामने विकट रूप में खड़ा हुआ|</a:t>
            </a:r>
            <a:br>
              <a:rPr lang="hi-IN" sz="2000" b="1" dirty="0" smtClean="0">
                <a:solidFill>
                  <a:schemeClr val="tx1"/>
                </a:solidFill>
              </a:rPr>
            </a:br>
            <a:r>
              <a:rPr lang="hi-IN" sz="2000" b="1" dirty="0" smtClean="0">
                <a:solidFill>
                  <a:schemeClr val="tx1"/>
                </a:solidFill>
              </a:rPr>
              <a:t/>
            </a:r>
            <a:br>
              <a:rPr lang="hi-IN" sz="2000" b="1" dirty="0" smtClean="0">
                <a:solidFill>
                  <a:schemeClr val="tx1"/>
                </a:solidFill>
              </a:rPr>
            </a:b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352799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i-IN" dirty="0" smtClean="0"/>
              <a:t/>
            </a:r>
            <a:br>
              <a:rPr lang="hi-IN" dirty="0" smtClean="0"/>
            </a:br>
            <a:endParaRPr lang="en-US" dirty="0"/>
          </a:p>
        </p:txBody>
      </p:sp>
      <p:pic>
        <p:nvPicPr>
          <p:cNvPr id="6" name="Picture 2" descr="C:\Users\Meena\Downloads\download (9).jpg"/>
          <p:cNvPicPr>
            <a:picLocks noChangeAspect="1" noChangeArrowheads="1"/>
          </p:cNvPicPr>
          <p:nvPr/>
        </p:nvPicPr>
        <p:blipFill>
          <a:blip r:embed="rId2"/>
          <a:srcRect t="28571" r="1333"/>
          <a:stretch>
            <a:fillRect/>
          </a:stretch>
        </p:blipFill>
        <p:spPr bwMode="auto">
          <a:xfrm>
            <a:off x="457200" y="381000"/>
            <a:ext cx="4800600" cy="250224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85800" y="457200"/>
            <a:ext cx="20948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6000" dirty="0" smtClean="0">
                <a:solidFill>
                  <a:schemeClr val="bg1"/>
                </a:solidFill>
              </a:rPr>
              <a:t>पाठ -</a:t>
            </a:r>
            <a:endParaRPr lang="en-US" sz="6000" dirty="0"/>
          </a:p>
        </p:txBody>
      </p:sp>
      <p:sp>
        <p:nvSpPr>
          <p:cNvPr id="8" name="Rectangle 7"/>
          <p:cNvSpPr/>
          <p:nvPr/>
        </p:nvSpPr>
        <p:spPr>
          <a:xfrm>
            <a:off x="5181600" y="304800"/>
            <a:ext cx="3962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5400" dirty="0" smtClean="0"/>
              <a:t>बाल महाभारत</a:t>
            </a:r>
          </a:p>
          <a:p>
            <a:r>
              <a:rPr lang="hi-IN" sz="4000" dirty="0" smtClean="0"/>
              <a:t/>
            </a:r>
            <a:br>
              <a:rPr lang="hi-IN" sz="4000" dirty="0" smtClean="0"/>
            </a:b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0" y="2209800"/>
            <a:ext cx="3352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3000" dirty="0" smtClean="0">
                <a:solidFill>
                  <a:srgbClr val="00B0F0"/>
                </a:solidFill>
              </a:rPr>
              <a:t>( घनश्याम मीना )</a:t>
            </a:r>
            <a:endParaRPr lang="en-US" sz="3000" dirty="0">
              <a:solidFill>
                <a:srgbClr val="00B0F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371600" y="3200400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5668963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hi-IN" sz="3800" b="1" dirty="0" smtClean="0">
                <a:solidFill>
                  <a:srgbClr val="FF0000"/>
                </a:solidFill>
              </a:rPr>
              <a:t>सार</a:t>
            </a:r>
            <a:r>
              <a:rPr lang="hi-IN" b="1" dirty="0" smtClean="0">
                <a:solidFill>
                  <a:srgbClr val="FF0000"/>
                </a:solidFill>
              </a:rPr>
              <a:t> </a:t>
            </a:r>
            <a:r>
              <a:rPr lang="hi-IN" b="1" dirty="0" smtClean="0">
                <a:solidFill>
                  <a:srgbClr val="FF0000"/>
                </a:solidFill>
              </a:rPr>
              <a:t>     </a:t>
            </a:r>
          </a:p>
          <a:p>
            <a:pPr fontAlgn="base">
              <a:buNone/>
            </a:pPr>
            <a:r>
              <a:rPr lang="hi-IN" b="1" dirty="0" smtClean="0">
                <a:solidFill>
                  <a:srgbClr val="FF0000"/>
                </a:solidFill>
              </a:rPr>
              <a:t>   </a:t>
            </a:r>
            <a:r>
              <a:rPr lang="hi-IN" dirty="0" smtClean="0"/>
              <a:t>युधिष्ठिर </a:t>
            </a:r>
            <a:r>
              <a:rPr lang="hi-IN" dirty="0" smtClean="0"/>
              <a:t>के युवराज बनने पर दुर्योधन और शकुनि-दोनों ने भली प्रकार समझ लिया कि जब तक पांडव जीवित रहेंगे, हस्तिनापुर राज्य का एकछत्र स्वामी दुर्योधन नहीं बन सकता| यदि पुरे हस्तिनापुर राज्य को अपने हाथों में लेना है, तो चाहे जैसे भी हो, पांडवों को अपने रास्ते से हटाना होगा|</a:t>
            </a:r>
          </a:p>
          <a:p>
            <a:pPr fontAlgn="base"/>
            <a:endParaRPr lang="hi-IN" dirty="0" smtClean="0"/>
          </a:p>
          <a:p>
            <a:pPr fontAlgn="base"/>
            <a:r>
              <a:rPr lang="hi-IN" dirty="0" smtClean="0"/>
              <a:t>       अत</a:t>
            </a:r>
            <a:r>
              <a:rPr lang="hi-IN" dirty="0" smtClean="0"/>
              <a:t>: पांडवों को हटाने के लिए शकुनि और दुर्योधन ने कपट से भरी हुई एक योजना तैयार की| दुर्योधन उस योजना के अनुसार वारणावत में पुरंजन के द्वारा लाह का घर बनवाने लगा| पुरंजन उसका मंत्री था| वह भवन-निर्माण की विद्या में बड़ा चतुर था| पुरंजन धन मांगता जाता था, दुर्योधन उसकी मांग को पूरी करता जाता था| योजना यह थी कि जब भवन बनकर तैयार हो जाएगी, तो दुर्योधन धृतराष्ट्र से कहेगा कि वे पांडवों को मेला देखने के लिए वारणावत भेजें| जब पांडव वारणावत जाएंगे तो पुरंजन उन्हें लाह के भवन में ठहराकर उसमें आग लगा देगा| फिर तो पांडव अपनी मां कुंती सहित उसी भवन में जलकर भस्म हो जाएंगे</a:t>
            </a:r>
            <a:r>
              <a:rPr lang="hi-IN" dirty="0" smtClean="0"/>
              <a:t>|                          </a:t>
            </a:r>
          </a:p>
          <a:p>
            <a:pPr fontAlgn="base"/>
            <a:endParaRPr lang="hi-IN" dirty="0" smtClean="0"/>
          </a:p>
          <a:p>
            <a:pPr fontAlgn="base">
              <a:buNone/>
            </a:pPr>
            <a:r>
              <a:rPr lang="hi-IN" dirty="0" smtClean="0">
                <a:solidFill>
                  <a:srgbClr val="00B0F0"/>
                </a:solidFill>
              </a:rPr>
              <a:t>                        </a:t>
            </a:r>
            <a:r>
              <a:rPr lang="hi-IN" sz="8000" b="1" dirty="0" smtClean="0">
                <a:solidFill>
                  <a:srgbClr val="00B0F0"/>
                </a:solidFill>
              </a:rPr>
              <a:t> धन्यवाद</a:t>
            </a:r>
            <a:endParaRPr lang="hi-IN" sz="8000" b="1" dirty="0" smtClean="0">
              <a:solidFill>
                <a:srgbClr val="00B0F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371600" y="5334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85800" y="19812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Meena</cp:lastModifiedBy>
  <cp:revision>7</cp:revision>
  <dcterms:created xsi:type="dcterms:W3CDTF">2006-08-16T00:00:00Z</dcterms:created>
  <dcterms:modified xsi:type="dcterms:W3CDTF">2020-06-09T15:26:12Z</dcterms:modified>
</cp:coreProperties>
</file>