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9" r:id="rId5"/>
    <p:sldId id="259" r:id="rId6"/>
    <p:sldId id="260" r:id="rId7"/>
    <p:sldId id="274" r:id="rId8"/>
    <p:sldId id="261" r:id="rId9"/>
    <p:sldId id="275" r:id="rId10"/>
    <p:sldId id="264" r:id="rId11"/>
    <p:sldId id="265" r:id="rId12"/>
    <p:sldId id="266" r:id="rId13"/>
    <p:sldId id="276" r:id="rId14"/>
    <p:sldId id="267" r:id="rId15"/>
    <p:sldId id="268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3067051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sa-IN" b="1" dirty="0" smtClean="0"/>
              <a:t/>
            </a:r>
            <a:br>
              <a:rPr lang="sa-IN" b="1" dirty="0" smtClean="0"/>
            </a:br>
            <a:r>
              <a:rPr lang="sa-IN" b="1" dirty="0" smtClean="0"/>
              <a:t>कक्षा – </a:t>
            </a:r>
            <a:r>
              <a:rPr lang="en-US" b="1" dirty="0" smtClean="0"/>
              <a:t>VII</a:t>
            </a:r>
            <a:r>
              <a:rPr lang="sa-IN" b="1" dirty="0" smtClean="0"/>
              <a:t> (सातवीं)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sa-IN" b="1" dirty="0" smtClean="0"/>
              <a:t>पाठ्यपुस्तक – वसंत भाग - 2</a:t>
            </a:r>
            <a:r>
              <a:rPr lang="sa-IN" b="1" dirty="0"/>
              <a:t/>
            </a:r>
            <a:br>
              <a:rPr lang="sa-IN" b="1" dirty="0"/>
            </a:br>
            <a:r>
              <a:rPr lang="sa-IN" b="1" dirty="0" smtClean="0"/>
              <a:t>पाठ - 8</a:t>
            </a:r>
            <a:br>
              <a:rPr lang="sa-IN" b="1" dirty="0" smtClean="0"/>
            </a:br>
            <a:r>
              <a:rPr lang="sa-IN" sz="6700" b="1" dirty="0" smtClean="0"/>
              <a:t>शाम </a:t>
            </a:r>
            <a:r>
              <a:rPr lang="sa-IN" sz="6700" b="1" dirty="0"/>
              <a:t>एक किसान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12954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endParaRPr lang="sa-IN" b="1" dirty="0"/>
          </a:p>
          <a:p>
            <a:pPr lvl="0" algn="ctr"/>
            <a:r>
              <a:rPr lang="sa-IN" sz="36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कवि</a:t>
            </a:r>
            <a:r>
              <a:rPr lang="en-US" sz="36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- </a:t>
            </a:r>
            <a:r>
              <a:rPr lang="sa-IN" sz="36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सर्वेश्वर</a:t>
            </a:r>
            <a:r>
              <a:rPr lang="en-US" sz="36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sa-IN" sz="36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दयाल </a:t>
            </a:r>
            <a:r>
              <a:rPr lang="sa-IN" sz="36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सक्सेना</a:t>
            </a:r>
            <a:endParaRPr lang="en-US" sz="360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22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65760"/>
            <a:ext cx="8229600" cy="5486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sa-IN" dirty="0" smtClean="0"/>
              <a:t>विशेष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51816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 marL="685800" indent="-685800" algn="just">
              <a:buFont typeface="Arial" pitchFamily="34" charset="0"/>
              <a:buChar char="•"/>
            </a:pPr>
            <a:r>
              <a:rPr lang="sa-IN" sz="5200" b="0" dirty="0" smtClean="0"/>
              <a:t>उपमा अलंकार का लक्षण व उदाहरण– </a:t>
            </a:r>
          </a:p>
          <a:p>
            <a:pPr marL="0" indent="0" algn="just"/>
            <a:r>
              <a:rPr lang="sa-IN" sz="5200" b="0" dirty="0" smtClean="0"/>
              <a:t>जहाँ </a:t>
            </a:r>
            <a:r>
              <a:rPr lang="sa-IN" sz="5200" b="0" dirty="0"/>
              <a:t>एक वस्तु या प्राणी की तुलना दूसरी प्रसिद्ध वस्तु या प्राणी से की जाती है, वहाँ उपमा अलंकार होता है । जैसे – घुटनों पर पड़ी है </a:t>
            </a:r>
            <a:r>
              <a:rPr lang="sa-IN" sz="5200" b="0" dirty="0">
                <a:solidFill>
                  <a:srgbClr val="FFFF00"/>
                </a:solidFill>
              </a:rPr>
              <a:t>'नदी चादर – सी', </a:t>
            </a:r>
            <a:r>
              <a:rPr lang="sa-IN" sz="5200" b="0" dirty="0"/>
              <a:t>सिमटा बैठा है </a:t>
            </a:r>
            <a:r>
              <a:rPr lang="sa-IN" sz="5200" b="0" dirty="0">
                <a:solidFill>
                  <a:srgbClr val="FFFF00"/>
                </a:solidFill>
              </a:rPr>
              <a:t>'भेड़ों के गल्ले – सा' </a:t>
            </a:r>
            <a:r>
              <a:rPr lang="sa-IN" sz="5200" b="0" dirty="0" smtClean="0"/>
              <a:t>। </a:t>
            </a:r>
          </a:p>
          <a:p>
            <a:pPr marL="0" indent="0" algn="just"/>
            <a:r>
              <a:rPr lang="sa-IN" sz="5200" b="0" dirty="0" smtClean="0"/>
              <a:t>यहाँ पर नदी की तुलना चादर से तथा अंधकार की तुलना </a:t>
            </a:r>
            <a:r>
              <a:rPr lang="sa-IN" sz="5200" b="0" dirty="0" smtClean="0">
                <a:latin typeface="Mangal"/>
                <a:cs typeface="Mangal"/>
              </a:rPr>
              <a:t>‘भेड़ों की गल्ले‘ अर्थात् झुंड से की गई है । इसका भाव यह है - </a:t>
            </a:r>
            <a:r>
              <a:rPr lang="sa-IN" sz="5200" b="0" dirty="0" smtClean="0"/>
              <a:t>जिस </a:t>
            </a:r>
            <a:r>
              <a:rPr lang="sa-IN" sz="5200" b="0" dirty="0"/>
              <a:t>प्रकार भेड़ों के झुंड में भेड़ें एक-दूसरे से सटकर इकट्ठी बैठती हैं, वैसे ही अंधकार भी बराबर रूपों में चारों ओर फैल गया ।</a:t>
            </a:r>
            <a:endParaRPr lang="en-US" sz="5200" b="0" dirty="0"/>
          </a:p>
          <a:p>
            <a:pPr marL="0" indent="0" algn="just">
              <a:buNone/>
            </a:pPr>
            <a:endParaRPr lang="en-US" sz="4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97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sa-IN" dirty="0" smtClean="0"/>
              <a:t>दूसरा पद्यांश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sa-IN" sz="12800" dirty="0" smtClean="0"/>
              <a:t>अचानक </a:t>
            </a:r>
            <a:r>
              <a:rPr lang="sa-IN" sz="12800" dirty="0"/>
              <a:t>बोला मोर ।</a:t>
            </a:r>
            <a:endParaRPr lang="en-US" sz="12800" dirty="0"/>
          </a:p>
          <a:p>
            <a:pPr marL="0" indent="0" algn="ctr">
              <a:buNone/>
            </a:pPr>
            <a:r>
              <a:rPr lang="sa-IN" sz="12800" dirty="0"/>
              <a:t>जैसे किसी ने आवाज़ दी –</a:t>
            </a:r>
            <a:endParaRPr lang="en-US" sz="12800" dirty="0"/>
          </a:p>
          <a:p>
            <a:pPr marL="0" indent="0" algn="ctr">
              <a:buNone/>
            </a:pPr>
            <a:r>
              <a:rPr lang="sa-IN" sz="12800" dirty="0"/>
              <a:t>'सुनते हो' ।</a:t>
            </a:r>
            <a:endParaRPr lang="en-US" sz="12800" dirty="0"/>
          </a:p>
          <a:p>
            <a:pPr marL="0" indent="0" algn="ctr">
              <a:buNone/>
            </a:pPr>
            <a:r>
              <a:rPr lang="sa-IN" sz="12800" dirty="0"/>
              <a:t>चिलम औंधी</a:t>
            </a:r>
            <a:endParaRPr lang="en-US" sz="12800" dirty="0"/>
          </a:p>
          <a:p>
            <a:pPr marL="0" indent="0" algn="ctr">
              <a:buNone/>
            </a:pPr>
            <a:r>
              <a:rPr lang="sa-IN" sz="12800" dirty="0"/>
              <a:t>धुआँ उठा –</a:t>
            </a:r>
            <a:endParaRPr lang="en-US" sz="12800" dirty="0"/>
          </a:p>
          <a:p>
            <a:pPr marL="0" indent="0" algn="ctr">
              <a:buNone/>
            </a:pPr>
            <a:r>
              <a:rPr lang="sa-IN" sz="12800" dirty="0"/>
              <a:t>सूरज डूबा</a:t>
            </a:r>
            <a:endParaRPr lang="en-US" sz="12800" dirty="0"/>
          </a:p>
          <a:p>
            <a:pPr marL="0" indent="0" algn="ctr">
              <a:buNone/>
            </a:pPr>
            <a:r>
              <a:rPr lang="sa-IN" sz="12800" dirty="0"/>
              <a:t>अँधेरा छा गया </a:t>
            </a:r>
            <a:r>
              <a:rPr lang="sa-IN" sz="12800" dirty="0" smtClean="0"/>
              <a:t>।</a:t>
            </a:r>
            <a:endParaRPr lang="en-US" sz="12800" dirty="0" smtClean="0"/>
          </a:p>
          <a:p>
            <a:pPr marL="0" indent="0" algn="ctr">
              <a:buNone/>
            </a:pPr>
            <a:endParaRPr lang="en-US" sz="12800" dirty="0" smtClean="0"/>
          </a:p>
          <a:p>
            <a:pPr marL="0" indent="0" algn="ctr">
              <a:buNone/>
            </a:pPr>
            <a:endParaRPr lang="sa-IN" sz="12800" dirty="0" smtClean="0"/>
          </a:p>
          <a:p>
            <a:pPr marL="0" indent="0" algn="ctr">
              <a:buNone/>
            </a:pPr>
            <a:r>
              <a:rPr lang="sa-IN" sz="12800" dirty="0" smtClean="0">
                <a:solidFill>
                  <a:srgbClr val="FFFF00"/>
                </a:solidFill>
              </a:rPr>
              <a:t>शब्दार्थ</a:t>
            </a:r>
            <a:r>
              <a:rPr lang="en-US" sz="12800" dirty="0" smtClean="0">
                <a:solidFill>
                  <a:srgbClr val="FFFF00"/>
                </a:solidFill>
              </a:rPr>
              <a:t> </a:t>
            </a:r>
            <a:r>
              <a:rPr lang="sa-IN" sz="12800" dirty="0" smtClean="0">
                <a:solidFill>
                  <a:srgbClr val="FFFF00"/>
                </a:solidFill>
              </a:rPr>
              <a:t> -</a:t>
            </a:r>
            <a:r>
              <a:rPr lang="en-US" sz="12800" dirty="0" smtClean="0">
                <a:solidFill>
                  <a:srgbClr val="FFFF00"/>
                </a:solidFill>
              </a:rPr>
              <a:t> </a:t>
            </a:r>
            <a:r>
              <a:rPr lang="sa-IN" sz="12800" dirty="0" smtClean="0">
                <a:solidFill>
                  <a:srgbClr val="FFFF00"/>
                </a:solidFill>
              </a:rPr>
              <a:t> </a:t>
            </a:r>
            <a:r>
              <a:rPr lang="sa-IN" sz="12800" dirty="0">
                <a:solidFill>
                  <a:srgbClr val="FFFF00"/>
                </a:solidFill>
              </a:rPr>
              <a:t>औंधी </a:t>
            </a:r>
            <a:r>
              <a:rPr lang="sa-IN" sz="12800" dirty="0">
                <a:solidFill>
                  <a:srgbClr val="FFFF00"/>
                </a:solidFill>
                <a:latin typeface="Mangal"/>
              </a:rPr>
              <a:t>=</a:t>
            </a:r>
            <a:r>
              <a:rPr lang="sa-IN" sz="12800" dirty="0">
                <a:solidFill>
                  <a:srgbClr val="FFFF00"/>
                </a:solidFill>
              </a:rPr>
              <a:t> उल्टी । डूबा </a:t>
            </a:r>
            <a:r>
              <a:rPr lang="sa-IN" sz="12800" dirty="0">
                <a:solidFill>
                  <a:srgbClr val="FFFF00"/>
                </a:solidFill>
                <a:latin typeface="Mangal"/>
              </a:rPr>
              <a:t>=</a:t>
            </a:r>
            <a:r>
              <a:rPr lang="sa-IN" sz="12800" dirty="0">
                <a:solidFill>
                  <a:srgbClr val="FFFF00"/>
                </a:solidFill>
              </a:rPr>
              <a:t> अस्त ।</a:t>
            </a:r>
            <a:r>
              <a:rPr lang="en-US" sz="12800" dirty="0">
                <a:solidFill>
                  <a:srgbClr val="FFFF00"/>
                </a:solidFill>
              </a:rPr>
              <a:t/>
            </a:r>
            <a:br>
              <a:rPr lang="en-US" sz="12800" dirty="0">
                <a:solidFill>
                  <a:srgbClr val="FFFF00"/>
                </a:solidFill>
              </a:rPr>
            </a:br>
            <a:endParaRPr lang="en-US" sz="128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6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15400" cy="7620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/>
            <a:r>
              <a:rPr lang="sa-IN" sz="3600" dirty="0" smtClean="0"/>
              <a:t>प्रसंग व व्याख्या</a:t>
            </a:r>
            <a:endParaRPr lang="sa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8991600" cy="56388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25000" lnSpcReduction="20000"/>
          </a:bodyPr>
          <a:lstStyle/>
          <a:p>
            <a:endParaRPr lang="sa-IN" sz="4000" b="0" dirty="0" smtClean="0"/>
          </a:p>
          <a:p>
            <a:r>
              <a:rPr lang="sa-IN" sz="14400" b="0" dirty="0" smtClean="0"/>
              <a:t>प्रसंग </a:t>
            </a:r>
            <a:r>
              <a:rPr lang="sa-IN" sz="14400" b="0" dirty="0"/>
              <a:t>– प्रस्तुत पद्यांश में मोर के बोलते </a:t>
            </a:r>
            <a:r>
              <a:rPr lang="sa-IN" sz="14400" b="0" dirty="0" smtClean="0"/>
              <a:t>ही दृश्य </a:t>
            </a:r>
            <a:r>
              <a:rPr lang="sa-IN" sz="14400" b="0" dirty="0"/>
              <a:t>बदल जाने का </a:t>
            </a:r>
            <a:r>
              <a:rPr lang="sa-IN" sz="14400" b="0" dirty="0" smtClean="0"/>
              <a:t>चित्रण </a:t>
            </a:r>
            <a:r>
              <a:rPr lang="sa-IN" sz="14400" b="0" dirty="0"/>
              <a:t>है </a:t>
            </a:r>
            <a:r>
              <a:rPr lang="sa-IN" sz="14400" b="0" dirty="0" smtClean="0"/>
              <a:t>।</a:t>
            </a:r>
          </a:p>
          <a:p>
            <a:pPr algn="just"/>
            <a:r>
              <a:rPr lang="sa-IN" sz="14400" b="0" dirty="0"/>
              <a:t>व्याख्या – कवि ने इस सुंदर प्राकृतिक दृश्य को घटना के रूप में चित्रित किया है । पर्वतीय प्रदेश में शाम घिरती जा रही थी तभी मोर की </a:t>
            </a:r>
            <a:r>
              <a:rPr lang="sa-IN" sz="14400" b="0" dirty="0" smtClean="0"/>
              <a:t>आवाज</a:t>
            </a:r>
            <a:r>
              <a:rPr lang="sa-IN" sz="14400" b="0" dirty="0"/>
              <a:t>़</a:t>
            </a:r>
            <a:r>
              <a:rPr lang="sa-IN" sz="14400" b="0" dirty="0" smtClean="0"/>
              <a:t> </a:t>
            </a:r>
            <a:r>
              <a:rPr lang="sa-IN" sz="14400" b="0" dirty="0"/>
              <a:t>सुन ऐसा लगा </a:t>
            </a:r>
            <a:r>
              <a:rPr lang="sa-IN" sz="14400" b="0" dirty="0" smtClean="0"/>
              <a:t>मानो </a:t>
            </a:r>
            <a:r>
              <a:rPr lang="sa-IN" sz="14400" b="0" dirty="0"/>
              <a:t>किसी ने पहाड़ रूपी बैठे किसान को पुकारा - 'सुनते हो' । इस </a:t>
            </a:r>
            <a:r>
              <a:rPr lang="sa-IN" sz="14400" b="0" dirty="0" smtClean="0"/>
              <a:t>आवाज़ </a:t>
            </a:r>
            <a:r>
              <a:rPr lang="sa-IN" sz="14400" b="0" dirty="0"/>
              <a:t>से किसान हड़बड़ाकर </a:t>
            </a:r>
            <a:r>
              <a:rPr lang="sa-IN" sz="14400" b="0" dirty="0" smtClean="0"/>
              <a:t>उठ </a:t>
            </a:r>
            <a:r>
              <a:rPr lang="sa-IN" sz="14400" b="0" dirty="0"/>
              <a:t>खड़ा हुआ । इस हड़बड़ी में उसकी चिलम उलट गई । चिलम उलटने से धुआँ उठा । उधर पहाड़ के पीछे सूरज</a:t>
            </a:r>
            <a:r>
              <a:rPr lang="sa-IN" sz="14400" dirty="0"/>
              <a:t> </a:t>
            </a:r>
            <a:r>
              <a:rPr lang="sa-IN" sz="14400" b="0" dirty="0"/>
              <a:t>डूब गया और चारों ओर अंधकार छा गया अर्थात् रात हो गई ।</a:t>
            </a:r>
            <a:r>
              <a:rPr lang="sa-IN" sz="6400" b="0" dirty="0"/>
              <a:t> </a:t>
            </a:r>
            <a:endParaRPr lang="en-US" sz="6400" b="0" dirty="0"/>
          </a:p>
          <a:p>
            <a:endParaRPr lang="en-US" sz="5100" b="0" dirty="0"/>
          </a:p>
        </p:txBody>
      </p:sp>
    </p:spTree>
    <p:extLst>
      <p:ext uri="{BB962C8B-B14F-4D97-AF65-F5344CB8AC3E}">
        <p14:creationId xmlns:p14="http://schemas.microsoft.com/office/powerpoint/2010/main" val="362590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152400"/>
            <a:ext cx="7520940" cy="762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sa-IN" b="1" dirty="0"/>
              <a:t>विशेष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285750" lvl="0" indent="-285750" algn="just">
              <a:buFont typeface="Arial" pitchFamily="34" charset="0"/>
              <a:buChar char="•"/>
            </a:pPr>
            <a:r>
              <a:rPr lang="sa-IN" sz="3600" b="0" dirty="0"/>
              <a:t>पद्यांश में शाम के रात में बदलने का दृश्य अतिमनमोहक है ।</a:t>
            </a:r>
            <a:endParaRPr lang="en-US" sz="3600" b="0" dirty="0"/>
          </a:p>
          <a:p>
            <a:pPr lvl="0" algn="just">
              <a:buFont typeface="Arial" pitchFamily="34" charset="0"/>
              <a:buChar char="•"/>
            </a:pPr>
            <a:r>
              <a:rPr lang="sa-IN" sz="3600" b="0" dirty="0"/>
              <a:t>'अचानक बोला मोर । जैसे किसी </a:t>
            </a:r>
            <a:r>
              <a:rPr lang="sa-IN" sz="3600" b="0"/>
              <a:t>ने </a:t>
            </a:r>
            <a:r>
              <a:rPr lang="sa-IN" sz="3600" b="0" smtClean="0"/>
              <a:t>आवाज़ </a:t>
            </a:r>
            <a:r>
              <a:rPr lang="sa-IN" sz="3600" b="0" dirty="0"/>
              <a:t>दी ।' – इन दो पंक्तियों में उपमा अलंकार का प्रयोग किया गया है ।</a:t>
            </a:r>
            <a:endParaRPr lang="en-US" sz="3600" b="0" dirty="0"/>
          </a:p>
          <a:p>
            <a:pPr lvl="0" algn="just">
              <a:buFont typeface="Arial" pitchFamily="34" charset="0"/>
              <a:buChar char="•"/>
            </a:pPr>
            <a:r>
              <a:rPr lang="sa-IN" sz="3600" b="0" dirty="0"/>
              <a:t>पूरी कविता का वर्णन मानवीकरण के रूप में किया गया है । </a:t>
            </a:r>
            <a:endParaRPr lang="en-US" sz="3600" b="0" dirty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62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65760"/>
            <a:ext cx="8610600" cy="54864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sa-IN" b="1" dirty="0"/>
              <a:t>निष्कर्ष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10600" cy="40386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sa-IN" sz="3200" b="0" dirty="0"/>
              <a:t>प्रस्तुत कविता में जाड़े की शाम का दृश्य अति मनमोहक है । पर्वत एकदम शांत दिखाई देता है, आकाश पर सूर्य की लालिमा फैली है । पहाड़ के नीचे नदी बह रही है, पलाश के लाल फूल </a:t>
            </a:r>
            <a:r>
              <a:rPr lang="sa-IN" sz="3200" b="0" dirty="0" smtClean="0"/>
              <a:t>अपनी </a:t>
            </a:r>
            <a:r>
              <a:rPr lang="sa-IN" sz="3200" b="0" dirty="0"/>
              <a:t>सुंदरता विखेर रहे हैं, पूरब की ओर अंधकार छाने लगा है व पश्चिम में ढलता सूरज अपनी छटा बिखेर रहा है ।</a:t>
            </a:r>
            <a:endParaRPr lang="en-US" sz="3200" b="0" dirty="0"/>
          </a:p>
          <a:p>
            <a:pPr marL="0" indent="0" algn="just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856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65760"/>
            <a:ext cx="8839200" cy="77724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sa-IN" dirty="0" smtClean="0"/>
              <a:t/>
            </a:r>
            <a:br>
              <a:rPr lang="sa-IN" dirty="0" smtClean="0"/>
            </a:br>
            <a:r>
              <a:rPr lang="sa-IN" dirty="0" smtClean="0"/>
              <a:t>पाठ </a:t>
            </a:r>
            <a:r>
              <a:rPr lang="sa-IN" dirty="0"/>
              <a:t>पर आधारित प्रश्न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3581400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sa-IN" sz="2800" b="0" dirty="0" smtClean="0"/>
              <a:t>कवि ने पहाड़ को किस रूप में दिखाया है ?</a:t>
            </a:r>
            <a:endParaRPr lang="en-US" sz="2800" b="0" dirty="0" smtClean="0"/>
          </a:p>
          <a:p>
            <a:pPr marL="514350" lvl="0" indent="-514350">
              <a:buFont typeface="+mj-lt"/>
              <a:buAutoNum type="arabicPeriod"/>
            </a:pPr>
            <a:r>
              <a:rPr lang="sa-IN" sz="2800" b="0" dirty="0" smtClean="0"/>
              <a:t>आकाश </a:t>
            </a:r>
            <a:r>
              <a:rPr lang="sa-IN" sz="2800" b="0" dirty="0"/>
              <a:t>को सिर पर बँधे साफ़े के समान क्यों कहा गया है ?</a:t>
            </a:r>
            <a:endParaRPr lang="en-US" sz="2800" b="0" dirty="0"/>
          </a:p>
          <a:p>
            <a:pPr marL="514350" lvl="0" indent="-514350">
              <a:buFont typeface="+mj-lt"/>
              <a:buAutoNum type="arabicPeriod"/>
            </a:pPr>
            <a:r>
              <a:rPr lang="sa-IN" sz="2800" b="0" dirty="0"/>
              <a:t>कवि ने 'भेड़ों के गल्ले-सा' किसे और क्यों कहा है ?</a:t>
            </a:r>
            <a:endParaRPr lang="en-US" sz="2800" b="0" dirty="0"/>
          </a:p>
          <a:p>
            <a:pPr marL="514350" lvl="0" indent="-514350">
              <a:buFont typeface="+mj-lt"/>
              <a:buAutoNum type="arabicPeriod"/>
            </a:pPr>
            <a:r>
              <a:rPr lang="sa-IN" sz="2800" b="0" dirty="0"/>
              <a:t>कविता में उपमा और रूपक का प्रयोग कहाँ-कहाँ हुआ है ?</a:t>
            </a:r>
            <a:endParaRPr lang="en-US" sz="2800" b="0" dirty="0"/>
          </a:p>
          <a:p>
            <a:pPr marL="514350" lvl="0" indent="-514350">
              <a:buFont typeface="+mj-lt"/>
              <a:buAutoNum type="arabicPeriod"/>
            </a:pPr>
            <a:r>
              <a:rPr lang="sa-IN" sz="2800" b="0" dirty="0"/>
              <a:t>पाठ्य पुस्तक में दिए गए प्रश्नों के उत्तर लिखिए ।</a:t>
            </a:r>
            <a:endParaRPr lang="en-US" sz="2800" b="0" dirty="0"/>
          </a:p>
          <a:p>
            <a:pPr marL="0" indent="0">
              <a:buNone/>
            </a:pPr>
            <a:endParaRPr 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303904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a-IN" sz="8000" dirty="0" smtClean="0"/>
              <a:t>धन्यवाद ।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a-IN" dirty="0" smtClean="0"/>
          </a:p>
          <a:p>
            <a:endParaRPr lang="sa-IN" dirty="0"/>
          </a:p>
          <a:p>
            <a:r>
              <a:rPr lang="sa-IN" dirty="0" smtClean="0"/>
              <a:t> </a:t>
            </a:r>
            <a:r>
              <a:rPr lang="sa-IN" sz="4400" b="0" dirty="0" smtClean="0"/>
              <a:t>डॉ. धनुर्धर झा</a:t>
            </a:r>
            <a:endParaRPr lang="en-US" sz="4400" b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 rot="19140000">
            <a:off x="1375016" y="2224572"/>
            <a:ext cx="5794760" cy="858239"/>
          </a:xfrm>
        </p:spPr>
        <p:txBody>
          <a:bodyPr>
            <a:noAutofit/>
          </a:bodyPr>
          <a:lstStyle/>
          <a:p>
            <a:r>
              <a:rPr lang="en-US" sz="4000" dirty="0" smtClean="0"/>
              <a:t>                     </a:t>
            </a:r>
            <a:r>
              <a:rPr lang="en-US" sz="4800" b="0" dirty="0" smtClean="0"/>
              <a:t>THANKS</a:t>
            </a:r>
            <a:r>
              <a:rPr lang="en-US" sz="4800" dirty="0" smtClean="0"/>
              <a:t> 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15790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sa-IN" sz="2700" b="1" dirty="0" smtClean="0"/>
              <a:t>कविता </a:t>
            </a:r>
            <a:r>
              <a:rPr lang="sa-IN" sz="2700" b="1" dirty="0"/>
              <a:t>का </a:t>
            </a:r>
            <a:r>
              <a:rPr lang="sa-IN" sz="2700" b="1" dirty="0" smtClean="0"/>
              <a:t>सारांश</a:t>
            </a:r>
            <a:r>
              <a:rPr lang="en-US" sz="2200" b="1" dirty="0" smtClean="0"/>
              <a:t/>
            </a:r>
            <a:br>
              <a:rPr lang="en-US" sz="2200" b="1" dirty="0" smtClean="0"/>
            </a:br>
            <a:r>
              <a:rPr lang="sa-IN" sz="3600" dirty="0">
                <a:solidFill>
                  <a:schemeClr val="bg1"/>
                </a:solidFill>
              </a:rPr>
              <a:t>पहाड़ का किसान के रूप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sa-IN" sz="3600" dirty="0">
                <a:solidFill>
                  <a:schemeClr val="bg1"/>
                </a:solidFill>
              </a:rPr>
              <a:t>में चित्रण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sa-IN" sz="4000" dirty="0">
                <a:solidFill>
                  <a:schemeClr val="bg1"/>
                </a:solidFill>
              </a:rPr>
              <a:t/>
            </a:r>
            <a:br>
              <a:rPr lang="sa-IN" sz="4000" dirty="0">
                <a:solidFill>
                  <a:schemeClr val="bg1"/>
                </a:solidFill>
              </a:rPr>
            </a:br>
            <a:endParaRPr lang="en-US" sz="27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sa-IN" sz="4700" b="0" dirty="0" smtClean="0"/>
              <a:t>इस कविता में जाड़े की शाम  के प्राकृतिक दृश्य का चित्रण किसान के रूप में किया गया है । इस दृश्य में पहाड़ एक बैठे </a:t>
            </a:r>
            <a:r>
              <a:rPr lang="sa-IN" sz="4700" b="0" dirty="0" smtClean="0"/>
              <a:t>किसान </a:t>
            </a:r>
            <a:r>
              <a:rPr lang="sa-IN" sz="4700" b="0" dirty="0" smtClean="0"/>
              <a:t>की तरह दिखाई दे रहा है, जिसके   सिर </a:t>
            </a:r>
            <a:r>
              <a:rPr lang="sa-IN" sz="4700" b="0" dirty="0"/>
              <a:t>पर आकाश रूपी साफ़ा </a:t>
            </a:r>
            <a:r>
              <a:rPr lang="sa-IN" sz="4700" b="0" dirty="0" smtClean="0"/>
              <a:t>बँधा हुआ </a:t>
            </a:r>
            <a:r>
              <a:rPr lang="sa-IN" sz="4700" b="0" dirty="0"/>
              <a:t>है </a:t>
            </a:r>
            <a:r>
              <a:rPr lang="sa-IN" sz="4700" b="0" dirty="0" smtClean="0"/>
              <a:t>।</a:t>
            </a:r>
            <a:endParaRPr lang="en-US" sz="4700" b="0" dirty="0"/>
          </a:p>
        </p:txBody>
      </p:sp>
    </p:spTree>
    <p:extLst>
      <p:ext uri="{BB962C8B-B14F-4D97-AF65-F5344CB8AC3E}">
        <p14:creationId xmlns:p14="http://schemas.microsoft.com/office/powerpoint/2010/main" val="109795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sa-IN" sz="3600" b="1" dirty="0" smtClean="0"/>
              <a:t>कविता </a:t>
            </a:r>
            <a:r>
              <a:rPr lang="sa-IN" sz="3600" b="1" dirty="0"/>
              <a:t>का </a:t>
            </a:r>
            <a:r>
              <a:rPr lang="sa-IN" sz="3600" b="1" dirty="0" smtClean="0"/>
              <a:t>सारांश</a:t>
            </a:r>
            <a:r>
              <a:rPr lang="en-US" sz="5300" dirty="0" smtClean="0"/>
              <a:t/>
            </a:r>
            <a:br>
              <a:rPr lang="en-US" sz="5300" dirty="0" smtClean="0"/>
            </a:br>
            <a:r>
              <a:rPr lang="sa-IN" sz="3600" b="1" dirty="0">
                <a:solidFill>
                  <a:schemeClr val="bg1"/>
                </a:solidFill>
              </a:rPr>
              <a:t>प्राकृतिक दृश्य का वर्णन </a:t>
            </a:r>
            <a:br>
              <a:rPr lang="sa-IN" sz="3600" b="1" dirty="0">
                <a:solidFill>
                  <a:schemeClr val="bg1"/>
                </a:solidFill>
              </a:rPr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sa-IN" sz="4400" b="0" dirty="0" smtClean="0"/>
              <a:t>पहाड़ </a:t>
            </a:r>
            <a:r>
              <a:rPr lang="sa-IN" sz="4400" b="0" dirty="0"/>
              <a:t>के नीचे बहती हुई नदी घुटनों पर रखी चादर-सी प्रतीत होती है । पलाश के पेड़ों पर खिले लाल फूल जलती अँगीठी सरीखी है । पूरब क्षितिज पर घना होता अंधकार झुंड में बैठी भेड़ों जैसा दिखता है और पश्चिम दिशा में डूबता सूरज चिलम पर सुलगती आग की भाँति दिख रहा है । पूरा दृश्य शांत है ।</a:t>
            </a:r>
            <a:endParaRPr lang="en-US" sz="4400" b="0" dirty="0"/>
          </a:p>
          <a:p>
            <a:pPr marL="0" indent="0">
              <a:buNone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28761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153400" cy="11430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sa-IN" sz="3100" dirty="0" smtClean="0"/>
              <a:t>कविता का सारांश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sa-IN" sz="3600" dirty="0">
                <a:solidFill>
                  <a:schemeClr val="bg1"/>
                </a:solidFill>
              </a:rPr>
              <a:t>प्राकृतिक दृश्य का</a:t>
            </a:r>
            <a:r>
              <a:rPr lang="sa-IN" sz="3100" dirty="0">
                <a:solidFill>
                  <a:schemeClr val="bg1"/>
                </a:solidFill>
              </a:rPr>
              <a:t> </a:t>
            </a:r>
            <a:r>
              <a:rPr lang="sa-IN" sz="3600" dirty="0">
                <a:solidFill>
                  <a:schemeClr val="bg1"/>
                </a:solidFill>
              </a:rPr>
              <a:t>घटना के रूप में चित्रण </a:t>
            </a:r>
            <a:br>
              <a:rPr lang="sa-IN" sz="3600" dirty="0">
                <a:solidFill>
                  <a:schemeClr val="bg1"/>
                </a:solidFill>
              </a:rPr>
            </a:br>
            <a:endParaRPr lang="en-US" sz="73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sa-IN" sz="4000" b="0" dirty="0" smtClean="0"/>
              <a:t>अचानक </a:t>
            </a:r>
            <a:r>
              <a:rPr lang="sa-IN" sz="4000" b="0" dirty="0"/>
              <a:t>मोर बोलता है </a:t>
            </a:r>
            <a:r>
              <a:rPr lang="sa-IN" sz="4000" b="0" dirty="0" smtClean="0"/>
              <a:t>। मानो</a:t>
            </a:r>
            <a:r>
              <a:rPr lang="sa-IN" sz="4000" b="0" dirty="0"/>
              <a:t>, किसी ने आवाज़ लगाई - 'सुनते हो' । इसके बाद के दृश्य का वर्णन घटना के रूप में किया गया है । उस घटना में चिलम उलट जाती है, आग बुझ जाती है, धुआँ उठने लगता है, सूरज डूब जाता है, शाम </a:t>
            </a:r>
            <a:r>
              <a:rPr lang="sa-IN" sz="4000" b="0" dirty="0" smtClean="0"/>
              <a:t>ढल जाती </a:t>
            </a:r>
            <a:r>
              <a:rPr lang="sa-IN" sz="4000" b="0" dirty="0"/>
              <a:t>है और रात का अँधेरा छा जाता है ।</a:t>
            </a:r>
            <a:endParaRPr lang="en-US" sz="4000" b="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6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sa-IN" sz="3600" dirty="0" smtClean="0"/>
              <a:t>प्रथम पद्यांश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928572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sa-IN" sz="3500" b="0" dirty="0"/>
              <a:t>आकाश का साफ़ा बाँधकर</a:t>
            </a:r>
            <a:endParaRPr lang="en-US" sz="3500" b="0" dirty="0"/>
          </a:p>
          <a:p>
            <a:pPr marL="0" indent="0" algn="ctr">
              <a:buNone/>
            </a:pPr>
            <a:r>
              <a:rPr lang="sa-IN" sz="3500" b="0" dirty="0"/>
              <a:t>सूरज की चिलम खींचता</a:t>
            </a:r>
            <a:endParaRPr lang="en-US" sz="3500" b="0" dirty="0"/>
          </a:p>
          <a:p>
            <a:pPr marL="0" indent="0" algn="ctr">
              <a:buNone/>
            </a:pPr>
            <a:r>
              <a:rPr lang="sa-IN" sz="3500" b="0" dirty="0"/>
              <a:t>बैठा है पहाड़,</a:t>
            </a:r>
            <a:endParaRPr lang="en-US" sz="3500" b="0" dirty="0"/>
          </a:p>
          <a:p>
            <a:pPr marL="0" indent="0" algn="ctr">
              <a:buNone/>
            </a:pPr>
            <a:r>
              <a:rPr lang="sa-IN" sz="3500" b="0" dirty="0"/>
              <a:t>घुटनों पर पड़ी है नदी चादर – सी,</a:t>
            </a:r>
            <a:endParaRPr lang="en-US" sz="3500" b="0" dirty="0"/>
          </a:p>
          <a:p>
            <a:pPr marL="0" indent="0" algn="ctr">
              <a:buNone/>
            </a:pPr>
            <a:r>
              <a:rPr lang="sa-IN" sz="3500" b="0" dirty="0"/>
              <a:t>पास ही दहक रही है</a:t>
            </a:r>
            <a:endParaRPr lang="en-US" sz="3500" b="0" dirty="0"/>
          </a:p>
          <a:p>
            <a:pPr marL="0" indent="0" algn="ctr">
              <a:buNone/>
            </a:pPr>
            <a:r>
              <a:rPr lang="sa-IN" sz="3500" b="0" dirty="0"/>
              <a:t>पलाश के जंगल की अँगीठी </a:t>
            </a:r>
            <a:endParaRPr lang="en-US" sz="3500" b="0" dirty="0"/>
          </a:p>
          <a:p>
            <a:pPr marL="0" indent="0" algn="ctr">
              <a:buNone/>
            </a:pPr>
            <a:r>
              <a:rPr lang="sa-IN" sz="3500" b="0" dirty="0"/>
              <a:t>अँधकार दूर पूर्व में </a:t>
            </a:r>
            <a:endParaRPr lang="en-US" sz="3500" b="0" dirty="0"/>
          </a:p>
          <a:p>
            <a:pPr marL="0" indent="0" algn="ctr">
              <a:buNone/>
            </a:pPr>
            <a:r>
              <a:rPr lang="sa-IN" sz="3500" b="0" dirty="0"/>
              <a:t>सिमटा बैठा है भेड़ों के गल्ले – सा ।</a:t>
            </a:r>
            <a:endParaRPr lang="en-US" sz="3500" b="0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3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sa-IN" dirty="0" smtClean="0"/>
              <a:t>शब्दार्थ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066800"/>
            <a:ext cx="7520940" cy="38862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sa-IN" sz="3600" b="0" dirty="0"/>
              <a:t>साफ़ा </a:t>
            </a:r>
            <a:r>
              <a:rPr lang="en-US" sz="3600" b="0" dirty="0" smtClean="0"/>
              <a:t>=</a:t>
            </a:r>
            <a:r>
              <a:rPr lang="en-US" sz="3600" b="0" dirty="0"/>
              <a:t> </a:t>
            </a:r>
            <a:r>
              <a:rPr lang="sa-IN" sz="3600" b="0" dirty="0" smtClean="0"/>
              <a:t>सिर </a:t>
            </a:r>
            <a:r>
              <a:rPr lang="sa-IN" sz="3600" b="0" dirty="0"/>
              <a:t>पर बाँधने का वस्त्र । चिलम </a:t>
            </a:r>
            <a:r>
              <a:rPr lang="en-US" sz="3600" b="0" dirty="0" smtClean="0"/>
              <a:t>=</a:t>
            </a:r>
            <a:r>
              <a:rPr lang="sa-IN" sz="3600" b="0" dirty="0" smtClean="0"/>
              <a:t> </a:t>
            </a:r>
            <a:r>
              <a:rPr lang="sa-IN" sz="3600" b="0" dirty="0"/>
              <a:t>जिसमें तम्बाकू रखकर आग भरते हैं । दहक </a:t>
            </a:r>
            <a:r>
              <a:rPr lang="en-US" sz="3600" b="0" dirty="0" smtClean="0"/>
              <a:t>=</a:t>
            </a:r>
            <a:r>
              <a:rPr lang="sa-IN" sz="3600" b="0" dirty="0" smtClean="0"/>
              <a:t> सुलग-सुलग </a:t>
            </a:r>
            <a:r>
              <a:rPr lang="sa-IN" sz="3600" b="0" dirty="0"/>
              <a:t>कर जलना । पलाश </a:t>
            </a:r>
            <a:r>
              <a:rPr lang="en-US" sz="3600" b="0" dirty="0" smtClean="0"/>
              <a:t>=</a:t>
            </a:r>
            <a:r>
              <a:rPr lang="sa-IN" sz="3600" b="0" dirty="0" smtClean="0"/>
              <a:t> </a:t>
            </a:r>
            <a:r>
              <a:rPr lang="sa-IN" sz="3600" b="0" dirty="0"/>
              <a:t>लाल रंग के फूल । अँगीठी </a:t>
            </a:r>
            <a:r>
              <a:rPr lang="en-US" sz="3600" b="0" dirty="0" smtClean="0"/>
              <a:t>=</a:t>
            </a:r>
            <a:r>
              <a:rPr lang="sa-IN" sz="3600" b="0" dirty="0" smtClean="0"/>
              <a:t> </a:t>
            </a:r>
            <a:r>
              <a:rPr lang="sa-IN" sz="3600" b="0" dirty="0"/>
              <a:t>जिसमें आग जलाई जाती है । सिमटा </a:t>
            </a:r>
            <a:r>
              <a:rPr lang="en-US" sz="3600" b="0" dirty="0" smtClean="0"/>
              <a:t>=</a:t>
            </a:r>
            <a:r>
              <a:rPr lang="sa-IN" sz="3600" b="0" dirty="0" smtClean="0"/>
              <a:t> </a:t>
            </a:r>
            <a:r>
              <a:rPr lang="sa-IN" sz="3600" b="0" dirty="0"/>
              <a:t>इकट्ठा होकर । गल्ले </a:t>
            </a:r>
            <a:r>
              <a:rPr lang="en-US" sz="3600" b="0" dirty="0" smtClean="0"/>
              <a:t>=</a:t>
            </a:r>
            <a:r>
              <a:rPr lang="sa-IN" sz="3600" b="0" dirty="0" smtClean="0"/>
              <a:t> </a:t>
            </a:r>
            <a:r>
              <a:rPr lang="sa-IN" sz="3600" b="0" dirty="0"/>
              <a:t>झुंड ।</a:t>
            </a:r>
            <a:endParaRPr lang="en-US" sz="3600" b="0" dirty="0"/>
          </a:p>
          <a:p>
            <a:pPr marL="0" indent="0" algn="just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9753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65760"/>
            <a:ext cx="8610600" cy="70104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sa-IN" b="1" dirty="0"/>
              <a:t>सन्दर्भ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36576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algn="just"/>
            <a:r>
              <a:rPr lang="sa-IN" sz="5200" b="0" dirty="0" smtClean="0"/>
              <a:t> प्रस्तुत </a:t>
            </a:r>
            <a:r>
              <a:rPr lang="sa-IN" sz="5200" b="0" dirty="0"/>
              <a:t>काव्यांश 'वसंत </a:t>
            </a:r>
            <a:r>
              <a:rPr lang="sa-IN" sz="5200" b="0" dirty="0" smtClean="0"/>
              <a:t>भाग-2</a:t>
            </a:r>
            <a:r>
              <a:rPr lang="sa-IN" sz="5200" b="0" dirty="0" smtClean="0">
                <a:latin typeface="Mangal"/>
                <a:cs typeface="Mangal"/>
              </a:rPr>
              <a:t>'</a:t>
            </a:r>
            <a:r>
              <a:rPr lang="sa-IN" sz="5200" b="0" dirty="0" smtClean="0"/>
              <a:t> पाठ्य </a:t>
            </a:r>
            <a:r>
              <a:rPr lang="sa-IN" sz="5200" b="0" dirty="0"/>
              <a:t>पुस्तक में संकलित कविता 'शाम एक किसान' से लिया गया है । इसके रचयिता सर्वेश्वरदयाल सक्सेना हैं ।</a:t>
            </a:r>
            <a:endParaRPr lang="en-US" sz="5200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18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71596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sa-IN" b="1" dirty="0"/>
              <a:t>व्याख्या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4102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 algn="just"/>
            <a:r>
              <a:rPr lang="sa-IN" sz="4400" dirty="0" smtClean="0"/>
              <a:t>  </a:t>
            </a:r>
          </a:p>
          <a:p>
            <a:pPr algn="just"/>
            <a:r>
              <a:rPr lang="sa-IN" sz="5100" b="0" dirty="0" smtClean="0"/>
              <a:t>  </a:t>
            </a:r>
            <a:r>
              <a:rPr lang="sa-IN" sz="5800" b="0" dirty="0" smtClean="0"/>
              <a:t>शाम </a:t>
            </a:r>
            <a:r>
              <a:rPr lang="sa-IN" sz="5800" b="0" dirty="0"/>
              <a:t>के समय सूर्य की लालिमा आकाश में </a:t>
            </a:r>
            <a:r>
              <a:rPr lang="sa-IN" sz="5800" b="0" dirty="0" smtClean="0"/>
              <a:t>फैल जाती </a:t>
            </a:r>
            <a:r>
              <a:rPr lang="sa-IN" sz="5800" b="0" dirty="0"/>
              <a:t>है और पर्वत के शीर्ष को छूती प्रतीत होती है । इस दृश्य का वर्णन करने हेतु कवि ने पर्वत को किसान के रूप में चित्रित किया है, जिसके सिर पर आकाश रूपी साफ़ा बँधा हुआ है । वह सूरज की चिलम से कश खीच रहा है । घुटना मोड़कर बैठे किसान के पैरों पर नदी की चादर पड़ी है । उसके सामने पलाश के लाल-लाल फूलों की अँगीठी जल रही है । दूर पूरब दिशा में क्षितिज से उठता अँधेरा बैठे हुए भेड़ों का समूह जैसा लग रहा है </a:t>
            </a:r>
            <a:r>
              <a:rPr lang="sa-IN" sz="5800" dirty="0"/>
              <a:t>।</a:t>
            </a:r>
            <a:endParaRPr lang="en-US" sz="5800" dirty="0"/>
          </a:p>
        </p:txBody>
      </p:sp>
    </p:spTree>
    <p:extLst>
      <p:ext uri="{BB962C8B-B14F-4D97-AF65-F5344CB8AC3E}">
        <p14:creationId xmlns:p14="http://schemas.microsoft.com/office/powerpoint/2010/main" val="272835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05800" cy="762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sa-IN" sz="4000" dirty="0" smtClean="0"/>
              <a:t>विशेष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00628"/>
            <a:ext cx="8382000" cy="52239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lvl="0" algn="just">
              <a:buFont typeface="Wingdings" pitchFamily="2" charset="2"/>
              <a:buChar char="v"/>
            </a:pPr>
            <a:r>
              <a:rPr lang="sa-IN" sz="2400" b="0" dirty="0"/>
              <a:t>प्रस्तुत कविता में मानवीकरण, रूपक तथा उपमा अलंकारों का प्रयोग किया गया है ।</a:t>
            </a:r>
            <a:endParaRPr lang="en-US" sz="2400" b="0" dirty="0"/>
          </a:p>
          <a:p>
            <a:pPr lvl="0" algn="just">
              <a:buFont typeface="Arial" pitchFamily="34" charset="0"/>
              <a:buChar char="•"/>
            </a:pPr>
            <a:r>
              <a:rPr lang="sa-IN" sz="2400" dirty="0">
                <a:solidFill>
                  <a:srgbClr val="FF0000"/>
                </a:solidFill>
              </a:rPr>
              <a:t>मानवीकरण अलंकार का लक्षण व उदाहरण </a:t>
            </a:r>
            <a:r>
              <a:rPr lang="sa-IN" sz="2400" b="0" dirty="0"/>
              <a:t>– जहाँ जड़ प्रकृति पर मानवीय भावनाओं तथा क्रियाओं का आरोप हो, वहाँ मानवीकरण अलंकार होता है । प्रस्तुत कविता में पहाड़ का किसान के रूप में चित्रण कर कवि ने बहुत ही सुंदर मानवीकरण का प्रयोग किया है ।</a:t>
            </a:r>
            <a:endParaRPr lang="en-US" sz="2400" b="0" dirty="0"/>
          </a:p>
          <a:p>
            <a:pPr lvl="0" algn="just">
              <a:buFont typeface="Arial" pitchFamily="34" charset="0"/>
              <a:buChar char="•"/>
            </a:pPr>
            <a:r>
              <a:rPr lang="sa-IN" sz="2400" dirty="0">
                <a:solidFill>
                  <a:srgbClr val="FF0000"/>
                </a:solidFill>
              </a:rPr>
              <a:t>रूपक अलंकार का लक्षण व उदाहरण </a:t>
            </a:r>
            <a:r>
              <a:rPr lang="sa-IN" sz="2400" b="0" dirty="0"/>
              <a:t>- जहाँ गुण की अत्यंत समानता के कारण उपमेय में ही उपमान का अभेद आरोप कर दिया गया हो, वहाँ रूपक अलंकार होता है । </a:t>
            </a:r>
            <a:r>
              <a:rPr lang="sa-IN" sz="2400" b="0" dirty="0" smtClean="0"/>
              <a:t>जिसका वर्णन हो रहा है, </a:t>
            </a:r>
            <a:r>
              <a:rPr lang="sa-IN" sz="2400" b="0" dirty="0"/>
              <a:t>उसे </a:t>
            </a:r>
            <a:r>
              <a:rPr lang="sa-IN" sz="2400" b="0" dirty="0" smtClean="0">
                <a:latin typeface="Mangal"/>
                <a:cs typeface="Mangal"/>
              </a:rPr>
              <a:t>'</a:t>
            </a:r>
            <a:r>
              <a:rPr lang="sa-IN" sz="2400" b="0" dirty="0" smtClean="0"/>
              <a:t>उपमेय</a:t>
            </a:r>
            <a:r>
              <a:rPr lang="sa-IN" sz="2400" b="0" dirty="0" smtClean="0">
                <a:latin typeface="Mangal"/>
                <a:cs typeface="Mangal"/>
              </a:rPr>
              <a:t>'</a:t>
            </a:r>
            <a:r>
              <a:rPr lang="sa-IN" sz="2400" b="0" dirty="0" smtClean="0"/>
              <a:t> </a:t>
            </a:r>
            <a:r>
              <a:rPr lang="sa-IN" sz="2400" b="0" dirty="0"/>
              <a:t>कहते हैं और जिससे </a:t>
            </a:r>
            <a:r>
              <a:rPr lang="sa-IN" sz="2400" b="0" dirty="0" smtClean="0">
                <a:latin typeface="Mangal"/>
                <a:cs typeface="Mangal"/>
              </a:rPr>
              <a:t>'</a:t>
            </a:r>
            <a:r>
              <a:rPr lang="sa-IN" sz="2400" b="0" dirty="0" smtClean="0"/>
              <a:t>उपमेय</a:t>
            </a:r>
            <a:r>
              <a:rPr lang="sa-IN" sz="2400" b="0" dirty="0">
                <a:latin typeface="Mangal"/>
              </a:rPr>
              <a:t>'</a:t>
            </a:r>
            <a:r>
              <a:rPr lang="sa-IN" sz="2400" b="0" dirty="0" smtClean="0"/>
              <a:t> की तुलना की जाए, वह </a:t>
            </a:r>
            <a:r>
              <a:rPr lang="sa-IN" sz="2400" b="0" dirty="0" smtClean="0">
                <a:latin typeface="Mangal"/>
              </a:rPr>
              <a:t>'</a:t>
            </a:r>
            <a:r>
              <a:rPr lang="sa-IN" sz="2400" b="0" dirty="0" smtClean="0"/>
              <a:t>उपमान</a:t>
            </a:r>
            <a:r>
              <a:rPr lang="sa-IN" sz="2400" b="0" dirty="0" smtClean="0">
                <a:latin typeface="Mangal"/>
              </a:rPr>
              <a:t>‘</a:t>
            </a:r>
            <a:r>
              <a:rPr lang="sa-IN" sz="2400" b="0" dirty="0" smtClean="0"/>
              <a:t> कहलाता है । जैसे </a:t>
            </a:r>
            <a:r>
              <a:rPr lang="sa-IN" sz="2400" b="0" dirty="0"/>
              <a:t>– 'आकाश का साफ़ा बाँधकर', 'सूरज की चिलम खींचता' 'बैठा है पहाड़' । इन उदाहरणों में रूपक का प्रयोग किया गया है । यहाँ आकाश को साफ़ा के रूप में, सूरज को चिलम के रूप में और पहाड़ को किसान के रूप में दिखाया गया है । </a:t>
            </a:r>
            <a:endParaRPr lang="en-US" sz="2400" b="0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21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439</TotalTime>
  <Words>999</Words>
  <Application>Microsoft Office PowerPoint</Application>
  <PresentationFormat>On-screen Show (4:3)</PresentationFormat>
  <Paragraphs>65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Angles</vt:lpstr>
      <vt:lpstr> कक्षा – VII (सातवीं) पाठ्यपुस्तक – वसंत भाग - 2 पाठ - 8 शाम एक किसान </vt:lpstr>
      <vt:lpstr> कविता का सारांश पहाड़ का किसान के रूप में चित्रण  </vt:lpstr>
      <vt:lpstr> कविता का सारांश प्राकृतिक दृश्य का वर्णन  </vt:lpstr>
      <vt:lpstr>  कविता का सारांश प्राकृतिक दृश्य का घटना के रूप में चित्रण  </vt:lpstr>
      <vt:lpstr>प्रथम पद्यांश</vt:lpstr>
      <vt:lpstr>शब्दार्थ</vt:lpstr>
      <vt:lpstr>सन्दर्भ</vt:lpstr>
      <vt:lpstr>व्याख्या</vt:lpstr>
      <vt:lpstr>विशेष</vt:lpstr>
      <vt:lpstr>विशेष</vt:lpstr>
      <vt:lpstr>दूसरा पद्यांश</vt:lpstr>
      <vt:lpstr>प्रसंग व व्याख्या</vt:lpstr>
      <vt:lpstr>विशेष</vt:lpstr>
      <vt:lpstr>निष्कर्ष</vt:lpstr>
      <vt:lpstr> पाठ पर आधारित प्रश्न </vt:lpstr>
      <vt:lpstr>धन्यवाद ।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कक्षा – VII पाठ्यपुस्तक – वसंत भाग - 2 पाठ - 8 शाम एक किसान </dc:title>
  <dc:creator>Dell</dc:creator>
  <cp:lastModifiedBy>Dell</cp:lastModifiedBy>
  <cp:revision>44</cp:revision>
  <dcterms:created xsi:type="dcterms:W3CDTF">2006-08-16T00:00:00Z</dcterms:created>
  <dcterms:modified xsi:type="dcterms:W3CDTF">2020-06-11T11:06:51Z</dcterms:modified>
</cp:coreProperties>
</file>